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48" r:id="rId5"/>
    <p:sldId id="949" r:id="rId6"/>
    <p:sldId id="950" r:id="rId7"/>
    <p:sldId id="951" r:id="rId8"/>
    <p:sldId id="952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209"/>
    <a:srgbClr val="0952B9"/>
    <a:srgbClr val="F6C708"/>
    <a:srgbClr val="7A290B"/>
    <a:srgbClr val="070201"/>
    <a:srgbClr val="0000FF"/>
    <a:srgbClr val="FFFF00"/>
    <a:srgbClr val="FF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01/04/2021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01/04/2021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08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76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97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80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6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colab.research.google.com/github/albertofernandezvillan/dl-ml-notebooks/blob/main/pandas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albertofernandezvillan/computer-vision-and-deep-learning-course/blob/main/pandas_and_scikit_learn_introduction.ipynb" TargetMode="External"/><Relationship Id="rId4" Type="http://schemas.openxmlformats.org/officeDocument/2006/relationships/hyperlink" Target="https://github.com/albertofernandezvillan/computer-vision-and-deep-learning-course/blob/main/pandas_introduction.ipynb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lab.research.google.com/github/albertofernandezvillan/computer-vision-and-deep-learning-course/blob/main/pandas_and_scikit_learn_introduction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Pandas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8" y="387398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37859" y="3822281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pandas_introduction.ipynb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5"/>
              </a:rPr>
              <a:t>pandas_and_scikit_learn_introduction.ipynb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00" y="5307886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37859" y="5118070"/>
            <a:ext cx="5797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7"/>
              </a:rPr>
              <a:t>pandas_introduction.ipynb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5"/>
              </a:rPr>
              <a:t>pandas_and_scikit_learn_introduction.ipynb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04663" y="2384284"/>
            <a:ext cx="597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Introduction</a:t>
            </a:r>
            <a:r>
              <a:rPr lang="es-ES" sz="2400" dirty="0" smtClean="0">
                <a:solidFill>
                  <a:schemeClr val="bg1"/>
                </a:solidFill>
              </a:rPr>
              <a:t> to pandas </a:t>
            </a:r>
          </a:p>
          <a:p>
            <a:r>
              <a:rPr lang="es-ES" sz="2400" dirty="0" err="1" smtClean="0">
                <a:solidFill>
                  <a:schemeClr val="bg1"/>
                </a:solidFill>
              </a:rPr>
              <a:t>Minimal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example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with</a:t>
            </a:r>
            <a:r>
              <a:rPr lang="es-ES" sz="2400" dirty="0" smtClean="0">
                <a:solidFill>
                  <a:schemeClr val="bg1"/>
                </a:solidFill>
              </a:rPr>
              <a:t> pandas and </a:t>
            </a:r>
            <a:r>
              <a:rPr lang="es-ES" sz="2400" dirty="0" err="1" smtClean="0">
                <a:solidFill>
                  <a:schemeClr val="bg1"/>
                </a:solidFill>
              </a:rPr>
              <a:t>scikit-learn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35" y="1375730"/>
            <a:ext cx="1220377" cy="16271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49" y="1594443"/>
            <a:ext cx="2041721" cy="109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DataFrame</a:t>
            </a:r>
            <a:endParaRPr lang="en-GB" dirty="0"/>
          </a:p>
        </p:txBody>
      </p:sp>
      <p:pic>
        <p:nvPicPr>
          <p:cNvPr id="2" name="Picture 2" descr="https://raw.githubusercontent.com/albertofernandezvillan/computer-vision-and-deep-learning-course/main/assets/dataframe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23044"/>
            <a:ext cx="8976016" cy="29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albertofernandezvillan/computer-vision-and-deep-learning-course/main/assets/pandas_data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57" y="1154179"/>
            <a:ext cx="28319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926" y="1093335"/>
            <a:ext cx="627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Pandas </a:t>
            </a:r>
            <a:r>
              <a:rPr lang="en-GB" sz="2400" dirty="0" err="1"/>
              <a:t>DataFrame</a:t>
            </a:r>
            <a:r>
              <a:rPr lang="en-GB" sz="2400" dirty="0"/>
              <a:t> is a structure that contains two-dimensional data and its corresponding labels.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6926" y="2226960"/>
            <a:ext cx="5913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It is composed of three different components, the index, columns, and the data.</a:t>
            </a:r>
          </a:p>
        </p:txBody>
      </p:sp>
    </p:spTree>
    <p:extLst>
      <p:ext uri="{BB962C8B-B14F-4D97-AF65-F5344CB8AC3E}">
        <p14:creationId xmlns:p14="http://schemas.microsoft.com/office/powerpoint/2010/main" val="313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a </a:t>
            </a:r>
            <a:r>
              <a:rPr lang="en-GB" dirty="0" err="1" smtClean="0"/>
              <a:t>DataFrame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107504" y="1171284"/>
            <a:ext cx="5112568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(3),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(3,6),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(6,9),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(9,12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(data=data, 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index=["i1", "i2", "i3", "i4"],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columns=["c1", "c2", "c3"])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36586" y="1098693"/>
            <a:ext cx="1560562" cy="20314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7416486" y="1011724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(2)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357678" y="1399060"/>
            <a:ext cx="1318778" cy="91058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7417946" y="2416532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df.tail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95104" y="2779756"/>
            <a:ext cx="1381352" cy="63900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2661" y="2983920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df.dtypes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2662" y="3276308"/>
            <a:ext cx="1079142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/>
              <a:t>c1    int64</a:t>
            </a:r>
          </a:p>
          <a:p>
            <a:r>
              <a:rPr lang="fr-FR" sz="1500" dirty="0"/>
              <a:t>c2    int64</a:t>
            </a:r>
          </a:p>
          <a:p>
            <a:r>
              <a:rPr lang="fr-FR" sz="1500" dirty="0"/>
              <a:t>c3    </a:t>
            </a:r>
            <a:r>
              <a:rPr lang="fr-FR" sz="1500" dirty="0" smtClean="0"/>
              <a:t>int64</a:t>
            </a:r>
            <a:endParaRPr lang="fr-FR" sz="1500" dirty="0"/>
          </a:p>
        </p:txBody>
      </p:sp>
      <p:sp>
        <p:nvSpPr>
          <p:cNvPr id="17" name="Rectángulo 16"/>
          <p:cNvSpPr/>
          <p:nvPr/>
        </p:nvSpPr>
        <p:spPr>
          <a:xfrm>
            <a:off x="1284521" y="2983920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df.shape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84521" y="3276308"/>
            <a:ext cx="596638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(4, 3)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83111" y="2983920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df.empty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383111" y="3290507"/>
            <a:ext cx="57554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False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481701" y="2983920"/>
            <a:ext cx="880369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df.size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481701" y="3290506"/>
            <a:ext cx="39626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dirty="0"/>
              <a:t>12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02017" y="4253481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4576646"/>
            <a:ext cx="2762250" cy="165735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3339880" y="3928700"/>
            <a:ext cx="1476686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df.describe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08924" y="4279301"/>
            <a:ext cx="2318237" cy="2246043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5339434" y="3717032"/>
            <a:ext cx="1277914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217564" y="4067355"/>
            <a:ext cx="1547242" cy="1374315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6855209" y="3569086"/>
            <a:ext cx="217946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().sum(axis=0)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569045" y="3887394"/>
            <a:ext cx="751788" cy="649271"/>
          </a:xfrm>
          <a:prstGeom prst="rect">
            <a:avLst/>
          </a:prstGeom>
        </p:spPr>
      </p:pic>
      <p:sp>
        <p:nvSpPr>
          <p:cNvPr id="1024" name="Rectángulo 1023"/>
          <p:cNvSpPr/>
          <p:nvPr/>
        </p:nvSpPr>
        <p:spPr>
          <a:xfrm>
            <a:off x="6855209" y="4679558"/>
            <a:ext cx="217946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().sum(axis=1)</a:t>
            </a:r>
          </a:p>
        </p:txBody>
      </p:sp>
      <p:pic>
        <p:nvPicPr>
          <p:cNvPr id="1025" name="Imagen 1024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40889" y="4977605"/>
            <a:ext cx="752355" cy="84943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677296" y="3305894"/>
            <a:ext cx="1079142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df.values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740516" y="375141"/>
            <a:ext cx="117852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78084" y="1524540"/>
            <a:ext cx="1076874" cy="151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>
            <a:stCxn id="5" idx="2"/>
            <a:endCxn id="2" idx="0"/>
          </p:cNvCxnSpPr>
          <p:nvPr/>
        </p:nvCxnSpPr>
        <p:spPr>
          <a:xfrm flipH="1">
            <a:off x="6216867" y="3037875"/>
            <a:ext cx="199654" cy="268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5835892" y="1124744"/>
            <a:ext cx="1119065" cy="29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/>
          <p:cNvCxnSpPr>
            <a:stCxn id="32" idx="0"/>
            <a:endCxn id="3" idx="2"/>
          </p:cNvCxnSpPr>
          <p:nvPr/>
        </p:nvCxnSpPr>
        <p:spPr>
          <a:xfrm flipH="1" flipV="1">
            <a:off x="6329780" y="667529"/>
            <a:ext cx="65645" cy="457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5467022" y="1514601"/>
            <a:ext cx="299297" cy="151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528149" y="3312228"/>
            <a:ext cx="979755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df.index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0" name="Conector recto 39"/>
          <p:cNvCxnSpPr>
            <a:stCxn id="37" idx="1"/>
          </p:cNvCxnSpPr>
          <p:nvPr/>
        </p:nvCxnSpPr>
        <p:spPr>
          <a:xfrm flipH="1">
            <a:off x="4987226" y="2271269"/>
            <a:ext cx="479796" cy="1028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derecha 38"/>
          <p:cNvSpPr/>
          <p:nvPr/>
        </p:nvSpPr>
        <p:spPr>
          <a:xfrm>
            <a:off x="4499992" y="1628800"/>
            <a:ext cx="811285" cy="65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1248581" y="3887394"/>
            <a:ext cx="1956113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(</a:t>
            </a:r>
            <a:r>
              <a:rPr lang="es-ES" sz="1200" b="1" dirty="0" err="1" smtClean="0"/>
              <a:t>rows</a:t>
            </a:r>
            <a:r>
              <a:rPr lang="es-ES" sz="1200" b="1" dirty="0" smtClean="0"/>
              <a:t>: axis=0,cols: axis=1)</a:t>
            </a:r>
            <a:endParaRPr lang="es-ES" sz="1200" b="1" dirty="0"/>
          </a:p>
        </p:txBody>
      </p:sp>
      <p:cxnSp>
        <p:nvCxnSpPr>
          <p:cNvPr id="44" name="Conector recto 43"/>
          <p:cNvCxnSpPr>
            <a:stCxn id="18" idx="2"/>
            <a:endCxn id="41" idx="0"/>
          </p:cNvCxnSpPr>
          <p:nvPr/>
        </p:nvCxnSpPr>
        <p:spPr>
          <a:xfrm>
            <a:off x="1582840" y="3599473"/>
            <a:ext cx="643798" cy="287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6096" y="5517232"/>
            <a:ext cx="1923293" cy="975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8" name="Conector recto de flecha 47"/>
          <p:cNvCxnSpPr/>
          <p:nvPr/>
        </p:nvCxnSpPr>
        <p:spPr>
          <a:xfrm>
            <a:off x="8460432" y="3887394"/>
            <a:ext cx="0" cy="649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7645873" y="5949280"/>
            <a:ext cx="74255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 smtClean="0"/>
              <a:t>Working with a </a:t>
            </a:r>
            <a:r>
              <a:rPr lang="en-GB" sz="3500" dirty="0" err="1"/>
              <a:t>DataFrame</a:t>
            </a:r>
            <a:endParaRPr lang="en-GB" sz="3500" dirty="0"/>
          </a:p>
        </p:txBody>
      </p:sp>
      <p:sp>
        <p:nvSpPr>
          <p:cNvPr id="2" name="Rectángulo 1"/>
          <p:cNvSpPr/>
          <p:nvPr/>
        </p:nvSpPr>
        <p:spPr>
          <a:xfrm>
            <a:off x="122734" y="980728"/>
            <a:ext cx="6393482" cy="93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 =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(3,6),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(6,9), 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(9,12),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(3),[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100, 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np.nan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np.nan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]])         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n-GB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data,index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=["i1", "i2", "i3", "i4", "i5", "i6</a:t>
            </a:r>
            <a:r>
              <a:rPr lang="en-GB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"],columns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=["c1", "c2", "c3"])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99258" y="695173"/>
            <a:ext cx="1272939" cy="16333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22734" y="1980566"/>
            <a:ext cx="193797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df2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df.append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69576" y="2291301"/>
            <a:ext cx="1323330" cy="293538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23728" y="1983283"/>
            <a:ext cx="39781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df.insert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 '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new_column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['c1'] * 10)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116396" y="2291301"/>
            <a:ext cx="1992818" cy="1655451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2095368" y="4880193"/>
            <a:ext cx="32687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</p:txBody>
      </p:sp>
      <p:pic>
        <p:nvPicPr>
          <p:cNvPr id="1026" name="Imagen 1025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54103" y="5208099"/>
            <a:ext cx="1225278" cy="1327996"/>
          </a:xfrm>
          <a:prstGeom prst="rect">
            <a:avLst/>
          </a:prstGeom>
        </p:spPr>
      </p:pic>
      <p:sp>
        <p:nvSpPr>
          <p:cNvPr id="1027" name="Rectángulo 1026"/>
          <p:cNvSpPr/>
          <p:nvPr/>
        </p:nvSpPr>
        <p:spPr>
          <a:xfrm>
            <a:off x="417563" y="6076028"/>
            <a:ext cx="1199367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1200" b="1" dirty="0"/>
              <a:t>‘first’ by default</a:t>
            </a:r>
          </a:p>
        </p:txBody>
      </p:sp>
      <p:cxnSp>
        <p:nvCxnSpPr>
          <p:cNvPr id="1029" name="Conector recto 1028"/>
          <p:cNvCxnSpPr>
            <a:stCxn id="1027" idx="0"/>
            <a:endCxn id="24" idx="1"/>
          </p:cNvCxnSpPr>
          <p:nvPr/>
        </p:nvCxnSpPr>
        <p:spPr>
          <a:xfrm flipV="1">
            <a:off x="1017247" y="5018693"/>
            <a:ext cx="1078121" cy="1057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CuadroTexto 1030"/>
          <p:cNvSpPr txBox="1"/>
          <p:nvPr/>
        </p:nvSpPr>
        <p:spPr>
          <a:xfrm>
            <a:off x="6101882" y="151177"/>
            <a:ext cx="1444314" cy="6924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300" dirty="0" err="1" smtClean="0"/>
              <a:t>All</a:t>
            </a:r>
            <a:r>
              <a:rPr lang="es-ES" sz="1300" dirty="0" smtClean="0"/>
              <a:t>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operations</a:t>
            </a:r>
            <a:r>
              <a:rPr lang="es-ES" sz="1300" dirty="0" smtClean="0"/>
              <a:t> are </a:t>
            </a:r>
            <a:r>
              <a:rPr lang="es-ES" sz="1300" dirty="0" err="1" smtClean="0"/>
              <a:t>referred</a:t>
            </a:r>
            <a:r>
              <a:rPr lang="es-ES" sz="1300" dirty="0" smtClean="0"/>
              <a:t> to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initial</a:t>
            </a:r>
            <a:r>
              <a:rPr lang="es-ES" sz="1300" dirty="0" smtClean="0"/>
              <a:t> </a:t>
            </a:r>
            <a:r>
              <a:rPr lang="es-ES" sz="1300" dirty="0" err="1" smtClean="0"/>
              <a:t>DataFrame</a:t>
            </a:r>
            <a:endParaRPr lang="en-GB" sz="1300" dirty="0"/>
          </a:p>
        </p:txBody>
      </p:sp>
      <p:sp>
        <p:nvSpPr>
          <p:cNvPr id="1032" name="Rectángulo 1031"/>
          <p:cNvSpPr/>
          <p:nvPr/>
        </p:nvSpPr>
        <p:spPr>
          <a:xfrm>
            <a:off x="5848498" y="2439222"/>
            <a:ext cx="31865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df.fillna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(123.0,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</a:p>
        </p:txBody>
      </p:sp>
      <p:pic>
        <p:nvPicPr>
          <p:cNvPr id="1033" name="Imagen 1032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08598" y="2761050"/>
            <a:ext cx="1287444" cy="1448375"/>
          </a:xfrm>
          <a:prstGeom prst="rect">
            <a:avLst/>
          </a:prstGeom>
        </p:spPr>
      </p:pic>
      <p:sp>
        <p:nvSpPr>
          <p:cNvPr id="1034" name="Rectángulo 1033"/>
          <p:cNvSpPr/>
          <p:nvPr/>
        </p:nvSpPr>
        <p:spPr>
          <a:xfrm>
            <a:off x="5723017" y="4653136"/>
            <a:ext cx="331203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df.dropna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(axis=0,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True)</a:t>
            </a:r>
          </a:p>
        </p:txBody>
      </p:sp>
      <p:pic>
        <p:nvPicPr>
          <p:cNvPr id="1035" name="Imagen 1034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41014" y="4986443"/>
            <a:ext cx="1287444" cy="1539713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6425179" y="1110440"/>
            <a:ext cx="102714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27176" y="4047098"/>
            <a:ext cx="30608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df.rename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={"c1": "C1"})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27176" y="4403576"/>
            <a:ext cx="286578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df.rename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={"i1": "I1"})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202402" y="3859551"/>
            <a:ext cx="1411132" cy="683285"/>
          </a:xfrm>
          <a:prstGeom prst="rect">
            <a:avLst/>
          </a:prstGeom>
        </p:spPr>
      </p:pic>
      <p:cxnSp>
        <p:nvCxnSpPr>
          <p:cNvPr id="17" name="Conector recto 16"/>
          <p:cNvCxnSpPr>
            <a:stCxn id="7" idx="3"/>
            <a:endCxn id="25" idx="2"/>
          </p:cNvCxnSpPr>
          <p:nvPr/>
        </p:nvCxnSpPr>
        <p:spPr>
          <a:xfrm flipV="1">
            <a:off x="4788024" y="3933056"/>
            <a:ext cx="792088" cy="252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3"/>
            <a:endCxn id="35" idx="2"/>
          </p:cNvCxnSpPr>
          <p:nvPr/>
        </p:nvCxnSpPr>
        <p:spPr>
          <a:xfrm flipV="1">
            <a:off x="4592960" y="4203343"/>
            <a:ext cx="607687" cy="33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580112" y="3789040"/>
            <a:ext cx="288032" cy="288032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5200647" y="4059327"/>
            <a:ext cx="288032" cy="288032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5022173" y="5652834"/>
            <a:ext cx="161049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nan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deleted</a:t>
            </a:r>
            <a:endParaRPr lang="es-ES" dirty="0"/>
          </a:p>
        </p:txBody>
      </p:sp>
      <p:cxnSp>
        <p:nvCxnSpPr>
          <p:cNvPr id="40" name="Conector recto 39"/>
          <p:cNvCxnSpPr/>
          <p:nvPr/>
        </p:nvCxnSpPr>
        <p:spPr>
          <a:xfrm flipV="1">
            <a:off x="5817492" y="4928468"/>
            <a:ext cx="410692" cy="720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031" idx="3"/>
            <a:endCxn id="3" idx="0"/>
          </p:cNvCxnSpPr>
          <p:nvPr/>
        </p:nvCxnSpPr>
        <p:spPr>
          <a:xfrm>
            <a:off x="7546196" y="497426"/>
            <a:ext cx="789532" cy="197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Selecting subsets of data in pandas </a:t>
            </a:r>
            <a:r>
              <a:rPr lang="en-US" sz="3000" dirty="0" err="1"/>
              <a:t>DataFrame</a:t>
            </a:r>
            <a:endParaRPr lang="en-GB" sz="3000" dirty="0"/>
          </a:p>
        </p:txBody>
      </p:sp>
      <p:sp>
        <p:nvSpPr>
          <p:cNvPr id="10" name="Rectángulo 9"/>
          <p:cNvSpPr/>
          <p:nvPr/>
        </p:nvSpPr>
        <p:spPr>
          <a:xfrm>
            <a:off x="179512" y="1124744"/>
            <a:ext cx="836746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numpy_data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(3,6),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(6,9), </a:t>
            </a:r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(9,12)])                 </a:t>
            </a:r>
          </a:p>
          <a:p>
            <a:endParaRPr lang="es-E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numpy_data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=["index1", "index2", "index3", "index4</a:t>
            </a:r>
            <a:r>
              <a:rPr lang="es-E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 </a:t>
            </a:r>
            <a:r>
              <a:rPr lang="es-E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s-E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=["column1", "column2", "column3"])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2462014"/>
            <a:ext cx="2853308" cy="15430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3275856" y="2060848"/>
            <a:ext cx="250902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[["column1","column2"]]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13001" y="2456681"/>
            <a:ext cx="2114550" cy="147637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372200" y="1695119"/>
            <a:ext cx="187220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Selecting multiple columns returns a </a:t>
            </a:r>
            <a:r>
              <a:rPr lang="en-US" sz="1200" b="1" dirty="0" err="1"/>
              <a:t>DataFrame</a:t>
            </a:r>
            <a:endParaRPr lang="es-ES" sz="1200" b="1" dirty="0"/>
          </a:p>
        </p:txBody>
      </p:sp>
      <p:cxnSp>
        <p:nvCxnSpPr>
          <p:cNvPr id="21" name="Conector recto 20"/>
          <p:cNvCxnSpPr>
            <a:stCxn id="16" idx="1"/>
            <a:endCxn id="13" idx="3"/>
          </p:cNvCxnSpPr>
          <p:nvPr/>
        </p:nvCxnSpPr>
        <p:spPr>
          <a:xfrm flipH="1">
            <a:off x="5784876" y="1925952"/>
            <a:ext cx="587324" cy="273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07504" y="4261470"/>
            <a:ext cx="22300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[:,["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column1"]]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1991" y="4909993"/>
            <a:ext cx="1381125" cy="1457325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2702136" y="4261469"/>
            <a:ext cx="27879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["index1":"index3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",:]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718304" y="4922682"/>
            <a:ext cx="2771775" cy="1209675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6078538" y="4122969"/>
            <a:ext cx="26257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["index2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","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35740" y="4784353"/>
            <a:ext cx="311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6018268" y="5264810"/>
            <a:ext cx="29857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[["index2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"],["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column1</a:t>
            </a:r>
            <a:r>
              <a:rPr lang="es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"]]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47842" y="5940127"/>
            <a:ext cx="1323975" cy="657225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6372200" y="2252728"/>
            <a:ext cx="187220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Selecting a single column returns a Series</a:t>
            </a:r>
            <a:endParaRPr lang="es-ES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6632506" y="2852936"/>
            <a:ext cx="13933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["column1"]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33871" y="3209156"/>
            <a:ext cx="990600" cy="723900"/>
          </a:xfrm>
          <a:prstGeom prst="rect">
            <a:avLst/>
          </a:prstGeom>
        </p:spPr>
      </p:pic>
      <p:cxnSp>
        <p:nvCxnSpPr>
          <p:cNvPr id="50" name="Conector recto 49"/>
          <p:cNvCxnSpPr>
            <a:endCxn id="36" idx="0"/>
          </p:cNvCxnSpPr>
          <p:nvPr/>
        </p:nvCxnSpPr>
        <p:spPr>
          <a:xfrm flipH="1">
            <a:off x="7329171" y="2695675"/>
            <a:ext cx="26319" cy="157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107504" y="4592161"/>
            <a:ext cx="223009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[:, [0]]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02137" y="4592161"/>
            <a:ext cx="278794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[0:3, :]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078538" y="4453661"/>
            <a:ext cx="262570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[1, 0]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018268" y="5600273"/>
            <a:ext cx="298574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df.iloc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[[1], [0]]</a:t>
            </a:r>
          </a:p>
        </p:txBody>
      </p:sp>
      <p:sp>
        <p:nvSpPr>
          <p:cNvPr id="59" name="Flecha derecha 58"/>
          <p:cNvSpPr/>
          <p:nvPr/>
        </p:nvSpPr>
        <p:spPr>
          <a:xfrm rot="5400000">
            <a:off x="1520513" y="1889681"/>
            <a:ext cx="41434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Minimal example using both </a:t>
            </a:r>
            <a:r>
              <a:rPr lang="en-US" sz="2200" dirty="0" err="1"/>
              <a:t>scikit</a:t>
            </a:r>
            <a:r>
              <a:rPr lang="en-US" sz="2200" dirty="0"/>
              <a:t>-learn and pandas for classification</a:t>
            </a:r>
            <a:endParaRPr lang="en-GB" sz="2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06" y="3260596"/>
            <a:ext cx="2944182" cy="126611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9899" y="1423330"/>
            <a:ext cx="2018184" cy="12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a </a:t>
            </a:r>
            <a:r>
              <a:rPr lang="es-ES" dirty="0" err="1" smtClean="0"/>
              <a:t>DataFrame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3284002" y="1423330"/>
            <a:ext cx="2376264" cy="12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Explore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DataFrame</a:t>
            </a:r>
            <a:r>
              <a:rPr lang="es-ES" sz="1600" dirty="0" smtClean="0"/>
              <a:t> (</a:t>
            </a:r>
            <a:r>
              <a:rPr lang="es-ES" sz="1600" dirty="0" err="1" smtClean="0"/>
              <a:t>e.g</a:t>
            </a:r>
            <a:r>
              <a:rPr lang="es-ES" sz="1600" dirty="0" smtClean="0"/>
              <a:t>. </a:t>
            </a:r>
            <a:r>
              <a:rPr lang="es-ES" sz="1600" dirty="0" err="1" smtClean="0"/>
              <a:t>duplicates</a:t>
            </a:r>
            <a:r>
              <a:rPr lang="es-ES" sz="1600" dirty="0" smtClean="0"/>
              <a:t>, </a:t>
            </a:r>
            <a:r>
              <a:rPr lang="es-ES" sz="1600" dirty="0" err="1" smtClean="0"/>
              <a:t>null</a:t>
            </a:r>
            <a:r>
              <a:rPr lang="es-ES" sz="1600" dirty="0" smtClean="0"/>
              <a:t> </a:t>
            </a:r>
            <a:r>
              <a:rPr lang="es-ES" sz="1600" dirty="0" err="1" smtClean="0"/>
              <a:t>values</a:t>
            </a:r>
            <a:r>
              <a:rPr lang="es-ES" sz="1600" dirty="0" smtClean="0"/>
              <a:t>, </a:t>
            </a:r>
            <a:r>
              <a:rPr lang="es-ES" sz="1600" dirty="0" err="1" smtClean="0"/>
              <a:t>number</a:t>
            </a:r>
            <a:r>
              <a:rPr lang="es-ES" sz="1600" dirty="0" smtClean="0"/>
              <a:t> of </a:t>
            </a:r>
            <a:r>
              <a:rPr lang="es-ES" sz="1600" dirty="0" err="1" smtClean="0"/>
              <a:t>instances</a:t>
            </a:r>
            <a:r>
              <a:rPr lang="es-ES" sz="1600" dirty="0" smtClean="0"/>
              <a:t> per </a:t>
            </a:r>
            <a:r>
              <a:rPr lang="es-ES" sz="1600" dirty="0" err="1" smtClean="0"/>
              <a:t>class</a:t>
            </a:r>
            <a:r>
              <a:rPr lang="es-ES" sz="1600" dirty="0" smtClean="0"/>
              <a:t>, ..)</a:t>
            </a:r>
            <a:endParaRPr lang="es-ES" sz="1600" dirty="0"/>
          </a:p>
        </p:txBody>
      </p:sp>
      <p:sp>
        <p:nvSpPr>
          <p:cNvPr id="5" name="Flecha derecha 4"/>
          <p:cNvSpPr/>
          <p:nvPr/>
        </p:nvSpPr>
        <p:spPr>
          <a:xfrm>
            <a:off x="2471834" y="1801737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derecha 32"/>
          <p:cNvSpPr/>
          <p:nvPr/>
        </p:nvSpPr>
        <p:spPr>
          <a:xfrm>
            <a:off x="5824362" y="1801737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6642413" y="1423330"/>
            <a:ext cx="2376264" cy="12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Train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classifier</a:t>
            </a:r>
            <a:endParaRPr lang="es-ES" sz="1600" dirty="0"/>
          </a:p>
        </p:txBody>
      </p:sp>
      <p:sp>
        <p:nvSpPr>
          <p:cNvPr id="6" name="Rectángulo 5"/>
          <p:cNvSpPr/>
          <p:nvPr/>
        </p:nvSpPr>
        <p:spPr>
          <a:xfrm>
            <a:off x="302769" y="4941168"/>
            <a:ext cx="8715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 smtClean="0">
                <a:hlinkClick r:id="rId4"/>
              </a:rPr>
              <a:t>example</a:t>
            </a:r>
            <a:r>
              <a:rPr lang="en-US" dirty="0" smtClean="0"/>
              <a:t>, </a:t>
            </a:r>
            <a:r>
              <a:rPr lang="en-US" dirty="0"/>
              <a:t>we have performed a minimal example using both pandas and </a:t>
            </a:r>
            <a:r>
              <a:rPr lang="en-US" dirty="0" err="1"/>
              <a:t>scikit</a:t>
            </a:r>
            <a:r>
              <a:rPr lang="en-US" dirty="0"/>
              <a:t>-learn to tackle a classification problem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Note also that we have only trained the classifier but other points are missing (e.g. making predictions using the trained model, measuring the performance, model </a:t>
            </a:r>
            <a:r>
              <a:rPr lang="en-US" dirty="0" smtClean="0"/>
              <a:t>persistence</a:t>
            </a:r>
            <a:r>
              <a:rPr lang="en-US" dirty="0"/>
              <a:t>,...). See this notebook, where aforementioned topics are covered using also this dataset.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5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Pandas</a:t>
            </a:r>
            <a:endParaRPr sz="28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1391274" y="2400210"/>
            <a:ext cx="614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Introduction</a:t>
            </a:r>
            <a:r>
              <a:rPr lang="es-ES" sz="2400" dirty="0">
                <a:solidFill>
                  <a:schemeClr val="bg1"/>
                </a:solidFill>
              </a:rPr>
              <a:t> to pandas 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Minimal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example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with</a:t>
            </a:r>
            <a:r>
              <a:rPr lang="es-ES" sz="2400" dirty="0">
                <a:solidFill>
                  <a:schemeClr val="bg1"/>
                </a:solidFill>
              </a:rPr>
              <a:t> pandas and </a:t>
            </a:r>
            <a:r>
              <a:rPr lang="es-ES" sz="2400" dirty="0" err="1">
                <a:solidFill>
                  <a:schemeClr val="bg1"/>
                </a:solidFill>
              </a:rPr>
              <a:t>scikit-learn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35" y="1375730"/>
            <a:ext cx="1220377" cy="16271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49" y="1594443"/>
            <a:ext cx="2041721" cy="10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52652</TotalTime>
  <Words>706</Words>
  <PresentationFormat>Presentación en pantalla (4:3)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Pandas</vt:lpstr>
      <vt:lpstr>Anatomy of a DataFrame</vt:lpstr>
      <vt:lpstr>Exploring a DataFrame</vt:lpstr>
      <vt:lpstr>Working with a DataFrame</vt:lpstr>
      <vt:lpstr>Selecting subsets of data in pandas DataFrame</vt:lpstr>
      <vt:lpstr>Minimal example using both scikit-learn and pandas for classification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2021-04-01T16:18:22Z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