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20"/>
  </p:notesMasterIdLst>
  <p:handoutMasterIdLst>
    <p:handoutMasterId r:id="rId21"/>
  </p:handoutMasterIdLst>
  <p:sldIdLst>
    <p:sldId id="903" r:id="rId3"/>
    <p:sldId id="606" r:id="rId4"/>
    <p:sldId id="904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2" r:id="rId14"/>
    <p:sldId id="923" r:id="rId15"/>
    <p:sldId id="924" r:id="rId16"/>
    <p:sldId id="925" r:id="rId17"/>
    <p:sldId id="926" r:id="rId18"/>
    <p:sldId id="91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4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7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61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29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030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06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42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2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83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5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90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8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earnpython.org/es/" TargetMode="External"/><Relationship Id="rId4" Type="http://schemas.openxmlformats.org/officeDocument/2006/relationships/hyperlink" Target="https://www.learnpython.org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lab.research.google.com/github/albertofernandezvillan/dl-ml-notebooks/blob/main/python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python_introduction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Comprehensions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0" y="1046985"/>
            <a:ext cx="88924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List comprehensions provide a concise way to create </a:t>
            </a:r>
            <a:r>
              <a:rPr lang="en-US" sz="2900" dirty="0" smtClean="0">
                <a:latin typeface="+mn-lt"/>
              </a:rPr>
              <a:t>lists</a:t>
            </a:r>
            <a:endParaRPr lang="es-ES" sz="29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55776" y="1763524"/>
            <a:ext cx="36004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Calculates the squares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of 1, 2, ... 9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squares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x in range(10):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(x**2)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3748" y="3887612"/>
            <a:ext cx="410445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Calculates the squares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of 1, 3, ... 9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x in range(10):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x % 2: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squares_odd.append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(x**2)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858836" y="3319351"/>
            <a:ext cx="51748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squares = [x**2 for x in range(10)]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43608" y="5723964"/>
            <a:ext cx="70701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[x**2 for x in range(10) if x % 2 ]</a:t>
            </a:r>
          </a:p>
        </p:txBody>
      </p:sp>
    </p:spTree>
    <p:extLst>
      <p:ext uri="{BB962C8B-B14F-4D97-AF65-F5344CB8AC3E}">
        <p14:creationId xmlns:p14="http://schemas.microsoft.com/office/powerpoint/2010/main" val="26075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Creating</a:t>
            </a:r>
            <a:r>
              <a:rPr lang="es-ES" dirty="0" smtClean="0"/>
              <a:t> </a:t>
            </a:r>
            <a:r>
              <a:rPr lang="es-ES" dirty="0" err="1" smtClean="0"/>
              <a:t>dictionaries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0" y="1046985"/>
            <a:ext cx="91440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Dictionaries are used to store data values in </a:t>
            </a:r>
            <a:r>
              <a:rPr lang="en-US" sz="2900" dirty="0" err="1">
                <a:latin typeface="+mn-lt"/>
              </a:rPr>
              <a:t>key:value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 smtClean="0">
                <a:latin typeface="+mn-lt"/>
              </a:rPr>
              <a:t>pairs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15616" y="1630728"/>
            <a:ext cx="568863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creates a dictionary: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{'key_1': 10, 'key_2': 20}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-32657" y="2404172"/>
            <a:ext cx="8964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The </a:t>
            </a:r>
            <a:r>
              <a:rPr lang="en-US" sz="2900" dirty="0" err="1">
                <a:latin typeface="+mn-lt"/>
              </a:rPr>
              <a:t>dict</a:t>
            </a:r>
            <a:r>
              <a:rPr lang="en-US" sz="2900" dirty="0">
                <a:latin typeface="+mn-lt"/>
              </a:rPr>
              <a:t>() constructor builds dictionaries directly from sequences of key-value pairs:</a:t>
            </a:r>
            <a:endParaRPr lang="es-ES" sz="2900" dirty="0">
              <a:latin typeface="+mn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63588" y="3445141"/>
            <a:ext cx="61926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list_pairs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[("a", 1),("b", 2),("c", 3)]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list_pairs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5862" y="4293096"/>
            <a:ext cx="90181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In connection with this previous example, a common way of creating dictionaries in Python is by using the zip() method</a:t>
            </a:r>
            <a:endParaRPr lang="es-ES" sz="2900" dirty="0">
              <a:latin typeface="+mn-l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3347" y="5426608"/>
            <a:ext cx="49007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letters = ['a', 'b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[0,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(zip(letters, 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451183" y="5693353"/>
            <a:ext cx="23903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{'a': 0, 'b': 1}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5295567" y="5662281"/>
            <a:ext cx="864096" cy="431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statements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25523" y="1196752"/>
            <a:ext cx="84969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We can use if statements to conditionally do something. </a:t>
            </a:r>
            <a:endParaRPr lang="en-US" sz="2900" dirty="0" smtClean="0">
              <a:latin typeface="+mn-lt"/>
            </a:endParaRPr>
          </a:p>
          <a:p>
            <a:r>
              <a:rPr lang="en-US" sz="2900" dirty="0">
                <a:latin typeface="+mn-lt"/>
              </a:rPr>
              <a:t>The conditions are defined by the words if, </a:t>
            </a:r>
            <a:r>
              <a:rPr lang="en-US" sz="2900" dirty="0" err="1">
                <a:latin typeface="+mn-lt"/>
              </a:rPr>
              <a:t>elif</a:t>
            </a:r>
            <a:r>
              <a:rPr lang="en-US" sz="2900" dirty="0">
                <a:latin typeface="+mn-lt"/>
              </a:rPr>
              <a:t> and </a:t>
            </a:r>
            <a:r>
              <a:rPr lang="en-US" sz="2900" dirty="0" smtClean="0">
                <a:latin typeface="+mn-lt"/>
              </a:rPr>
              <a:t>else</a:t>
            </a:r>
            <a:endParaRPr lang="es-ES" sz="2900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6375" y="3573016"/>
            <a:ext cx="7728791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&gt; 8: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Congratulations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have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a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elif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&gt;= 5: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Congratulations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have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passed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  <a:p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Better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luck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time.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trying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82064"/>
            <a:ext cx="6143625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899592" y="5517232"/>
            <a:ext cx="63367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angular 18"/>
          <p:cNvCxnSpPr>
            <a:stCxn id="8" idx="3"/>
            <a:endCxn id="9" idx="3"/>
          </p:cNvCxnSpPr>
          <p:nvPr/>
        </p:nvCxnSpPr>
        <p:spPr>
          <a:xfrm flipH="1">
            <a:off x="7236296" y="2877327"/>
            <a:ext cx="166961" cy="2927937"/>
          </a:xfrm>
          <a:prstGeom prst="bentConnector3">
            <a:avLst>
              <a:gd name="adj1" fmla="val -7857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" y="1916832"/>
            <a:ext cx="161967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>
                <a:latin typeface="+mn-lt"/>
              </a:rPr>
              <a:t>For loops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6100" y="2481944"/>
            <a:ext cx="455946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print(number)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83568" y="3490056"/>
            <a:ext cx="45720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number == 20: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break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print(number)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403486" y="4044054"/>
            <a:ext cx="46038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01418" y="5020389"/>
            <a:ext cx="45720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number == 20: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continue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print(number)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379956" y="5574387"/>
            <a:ext cx="8739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10 30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5433483" y="263081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5433483" y="3904684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erecha 19"/>
          <p:cNvSpPr/>
          <p:nvPr/>
        </p:nvSpPr>
        <p:spPr>
          <a:xfrm>
            <a:off x="5433483" y="5435017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379956" y="2758943"/>
            <a:ext cx="12875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10 20 30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-17141" y="1034571"/>
            <a:ext cx="914085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provides following types of loops to handle looping </a:t>
            </a:r>
            <a:r>
              <a:rPr lang="en-US" sz="2900" dirty="0" smtClean="0">
                <a:latin typeface="+mn-lt"/>
              </a:rPr>
              <a:t>requirements</a:t>
            </a: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5496" y="1052736"/>
            <a:ext cx="9001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While loops</a:t>
            </a:r>
            <a:r>
              <a:rPr lang="en-US" sz="2900" dirty="0" smtClean="0">
                <a:latin typeface="+mn-lt"/>
              </a:rPr>
              <a:t>: A </a:t>
            </a:r>
            <a:r>
              <a:rPr lang="en-US" sz="2900" dirty="0">
                <a:latin typeface="+mn-lt"/>
              </a:rPr>
              <a:t>while loop can perform repeatedly as long as a condition is True. We can use continue and break commands in while loops as </a:t>
            </a:r>
            <a:r>
              <a:rPr lang="en-US" sz="2900" dirty="0" smtClean="0">
                <a:latin typeface="+mn-lt"/>
              </a:rPr>
              <a:t>well</a:t>
            </a:r>
            <a:endParaRPr lang="es-ES" sz="29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19672" y="2591654"/>
            <a:ext cx="5472608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times = 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 True: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x &gt; 15: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break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print("Value of x is: {}".format(x))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x = x + 2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times = times + 1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print("Times = {}".format(times))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79712" y="5838732"/>
            <a:ext cx="47525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 of x is: 10 Value of x is: 12 Value of x is: 14 Times = 3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Conector angular 18"/>
          <p:cNvCxnSpPr>
            <a:stCxn id="3" idx="3"/>
            <a:endCxn id="4" idx="3"/>
          </p:cNvCxnSpPr>
          <p:nvPr/>
        </p:nvCxnSpPr>
        <p:spPr>
          <a:xfrm flipH="1">
            <a:off x="6732240" y="4161315"/>
            <a:ext cx="360040" cy="2000583"/>
          </a:xfrm>
          <a:prstGeom prst="bentConnector3">
            <a:avLst>
              <a:gd name="adj1" fmla="val -276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052736"/>
            <a:ext cx="836746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Functions are a way to modularize reusable pieces of code. They are defined by the keyword </a:t>
            </a:r>
            <a:r>
              <a:rPr lang="en-US" sz="2900" dirty="0" err="1" smtClean="0">
                <a:latin typeface="+mn-lt"/>
              </a:rPr>
              <a:t>def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4293095"/>
            <a:ext cx="554461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(food):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for x in food: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print(x)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fruits = ["apple", "banana", "cherry"]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(fruits)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9512" y="2749859"/>
            <a:ext cx="468052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print("Hello from a function")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927011" y="3028293"/>
            <a:ext cx="307968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66856" y="5013176"/>
            <a:ext cx="129614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banana</a:t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cherry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5004048" y="2888923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6235452" y="5150805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2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9512" y="1194930"/>
            <a:ext cx="89644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Classes provide a means of bundling data and functionality together. Creating a new class creates a new type of object, allowing new instances of that type to be </a:t>
            </a:r>
            <a:r>
              <a:rPr lang="en-US" sz="2900" dirty="0" smtClean="0">
                <a:latin typeface="+mn-lt"/>
              </a:rPr>
              <a:t>made</a:t>
            </a:r>
            <a:endParaRPr lang="es-ES" sz="2900" dirty="0">
              <a:latin typeface="+mn-l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9512" y="3023443"/>
            <a:ext cx="6823924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 Dog():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__(self, name, age):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self.name = name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age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speak(self):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print("I am", self.name,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"and I am",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 "years old")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change_age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(self, age):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662932"/>
            <a:ext cx="288032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Dog("Tim", 5)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tim.change_age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(7)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tim.speak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12158" y="3798948"/>
            <a:ext cx="4182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am Tim and I am 7 years old</a:t>
            </a:r>
          </a:p>
        </p:txBody>
      </p:sp>
    </p:spTree>
    <p:extLst>
      <p:ext uri="{BB962C8B-B14F-4D97-AF65-F5344CB8AC3E}">
        <p14:creationId xmlns:p14="http://schemas.microsoft.com/office/powerpoint/2010/main" val="3225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Python</a:t>
            </a:r>
            <a:endParaRPr sz="28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71600" y="3429000"/>
            <a:ext cx="4206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Recommended</a:t>
            </a:r>
            <a:r>
              <a:rPr lang="es-ES" b="1" dirty="0" smtClean="0"/>
              <a:t> </a:t>
            </a:r>
            <a:r>
              <a:rPr lang="es-ES" b="1" dirty="0" err="1" smtClean="0"/>
              <a:t>lectures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Python </a:t>
            </a:r>
            <a:r>
              <a:rPr lang="en-US" dirty="0" smtClean="0"/>
              <a:t>Tutorial: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https://docs.python.org/3/tutorial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the </a:t>
            </a:r>
            <a:r>
              <a:rPr lang="en-US" dirty="0" smtClean="0"/>
              <a:t>Basics: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https://www.learnpython.org/en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(Spanish</a:t>
            </a:r>
            <a:r>
              <a:rPr lang="en-US" dirty="0"/>
              <a:t>: </a:t>
            </a:r>
            <a:r>
              <a:rPr lang="en-US" dirty="0" err="1"/>
              <a:t>Aprenda</a:t>
            </a:r>
            <a:r>
              <a:rPr lang="en-US" dirty="0"/>
              <a:t> las </a:t>
            </a:r>
            <a:r>
              <a:rPr lang="en-US" dirty="0" smtClean="0"/>
              <a:t>bases):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https://www.learnpython.org/es</a:t>
            </a:r>
            <a:r>
              <a:rPr lang="en-US" dirty="0" smtClean="0">
                <a:hlinkClick r:id="rId5"/>
              </a:rPr>
              <a:t>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23" y="1416199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Python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23" y="1416199"/>
            <a:ext cx="1584176" cy="158417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247459" y="4283379"/>
            <a:ext cx="658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python_introduction.ipynb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2247459" y="5532796"/>
            <a:ext cx="635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7"/>
              </a:rPr>
              <a:t>python_introduction.ipynb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an interpreted, high-level and general-purpose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Python can be used for scientific computing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Libraries such as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r>
              <a:rPr lang="en-US" dirty="0"/>
              <a:t> allow the effective use of Python in scientific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has python bindings with a rich set of features for computer vision and image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/>
              <a:t>Python is commonly used in artificial intelligence projects and machine learning projects with the help of libraries like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70383" y="3284984"/>
            <a:ext cx="841634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795E26"/>
                </a:solidFill>
                <a:latin typeface="Courier New" panose="02070309020205020404" pitchFamily="49" charset="0"/>
              </a:rPr>
              <a:t>factorial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n ==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n * factorial(n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"Input a </a:t>
            </a:r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number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 to compute </a:t>
            </a:r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 factorial : "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(factorial(n))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300" y="1052736"/>
            <a:ext cx="90297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is a high-level, dynamically typed </a:t>
            </a:r>
            <a:r>
              <a:rPr lang="en-US" sz="2900" dirty="0" err="1">
                <a:latin typeface="+mn-lt"/>
              </a:rPr>
              <a:t>multiparadigm</a:t>
            </a:r>
            <a:r>
              <a:rPr lang="en-US" sz="2900" dirty="0">
                <a:latin typeface="+mn-lt"/>
              </a:rPr>
              <a:t> programming language. </a:t>
            </a:r>
            <a:r>
              <a:rPr lang="en-US" sz="2900" dirty="0" smtClean="0">
                <a:latin typeface="+mn-lt"/>
              </a:rPr>
              <a:t>As </a:t>
            </a:r>
            <a:r>
              <a:rPr lang="en-US" sz="2900" dirty="0">
                <a:latin typeface="+mn-lt"/>
              </a:rPr>
              <a:t>an example, </a:t>
            </a:r>
            <a:r>
              <a:rPr lang="en-US" sz="2900" dirty="0" smtClean="0">
                <a:latin typeface="+mn-lt"/>
              </a:rPr>
              <a:t>see a </a:t>
            </a:r>
            <a:r>
              <a:rPr lang="en-US" sz="2900" dirty="0">
                <a:latin typeface="+mn-lt"/>
              </a:rPr>
              <a:t>Python function to calculate the factorial of a number (a non-negative integer</a:t>
            </a:r>
            <a:r>
              <a:rPr lang="en-US" sz="2900" dirty="0" smtClean="0">
                <a:latin typeface="+mn-lt"/>
              </a:rPr>
              <a:t>)</a:t>
            </a: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3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07504" y="1052736"/>
            <a:ext cx="89039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Variables are containers for holding data and they're defined by a name and </a:t>
            </a:r>
            <a:r>
              <a:rPr lang="en-US" sz="2900" dirty="0" smtClean="0">
                <a:latin typeface="+mn-lt"/>
              </a:rPr>
              <a:t>value</a:t>
            </a:r>
            <a:endParaRPr lang="es-ES" sz="29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7503" y="2099524"/>
            <a:ext cx="42204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integer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46339" y="2099523"/>
            <a:ext cx="414613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float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10.0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7503" y="2918721"/>
            <a:ext cx="42204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string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'10.0'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46340" y="2918720"/>
            <a:ext cx="414613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True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7504" y="3645719"/>
            <a:ext cx="634744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dirty="0">
                <a:latin typeface="+mn-lt"/>
              </a:rPr>
              <a:t>We can also do operations with variables</a:t>
            </a:r>
            <a:endParaRPr lang="es-ES" sz="2900" dirty="0">
              <a:latin typeface="+mn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89450" y="4249819"/>
            <a:ext cx="335638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z = (x + y) /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04461" y="5393768"/>
            <a:ext cx="334137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 = "this is 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 = "an example"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 = a + b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81330" y="4249819"/>
            <a:ext cx="482453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x = 4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+ 1)    #  Addition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- 1)    #  Subtraction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* 2)    #  Multiplication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** 2)   #  Exponentiation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% 3)    #  Modulo</a:t>
            </a:r>
          </a:p>
        </p:txBody>
      </p:sp>
    </p:spTree>
    <p:extLst>
      <p:ext uri="{BB962C8B-B14F-4D97-AF65-F5344CB8AC3E}">
        <p14:creationId xmlns:p14="http://schemas.microsoft.com/office/powerpoint/2010/main" val="27724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Importing</a:t>
            </a:r>
            <a:r>
              <a:rPr lang="es-ES" dirty="0" smtClean="0"/>
              <a:t> modules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1296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In python, we can import modules, which provide specific functions. For example, we can import math module, which provides access to the mathematical </a:t>
            </a:r>
            <a:r>
              <a:rPr lang="en-US" sz="2900" dirty="0" smtClean="0">
                <a:latin typeface="+mn-lt"/>
              </a:rPr>
              <a:t>function</a:t>
            </a:r>
            <a:endParaRPr lang="es-ES" sz="2900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0" y="2858306"/>
            <a:ext cx="655468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Import the math module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 math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(4))  # Square root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09600" y="5085184"/>
            <a:ext cx="655468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Import only the method to be used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 math import factorial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print(factorial(4))  # Factorial </a:t>
            </a:r>
          </a:p>
        </p:txBody>
      </p:sp>
    </p:spTree>
    <p:extLst>
      <p:ext uri="{BB962C8B-B14F-4D97-AF65-F5344CB8AC3E}">
        <p14:creationId xmlns:p14="http://schemas.microsoft.com/office/powerpoint/2010/main" val="24465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51520" y="999042"/>
            <a:ext cx="87849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provides 4 built-in data types in used to store </a:t>
            </a:r>
            <a:r>
              <a:rPr lang="en-US" sz="2900" b="1" dirty="0">
                <a:latin typeface="+mn-lt"/>
              </a:rPr>
              <a:t>collections of data</a:t>
            </a:r>
            <a:endParaRPr lang="es-ES" sz="2900" b="1" dirty="0"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3" y="2226207"/>
            <a:ext cx="3672408" cy="1820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226207"/>
            <a:ext cx="3672408" cy="1798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97" y="4311285"/>
            <a:ext cx="3666018" cy="183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324662"/>
            <a:ext cx="3672408" cy="181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r>
              <a:rPr lang="es-ES" dirty="0" smtClean="0"/>
              <a:t> </a:t>
            </a:r>
            <a:r>
              <a:rPr lang="en-US" dirty="0"/>
              <a:t>to store collections of data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7151423" cy="5369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0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114300" y="1484784"/>
            <a:ext cx="395364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list: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[1,2,3,4,5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lists: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my_empty_list_2 = list()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685834" y="1498664"/>
            <a:ext cx="419742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tuple: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(1,2,3,2,2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tuples: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my_empty_tuple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my_empty_tuple_2 = tuple()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692527" y="3751872"/>
            <a:ext cx="4190731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set:</a:t>
            </a: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my_set = {1,2,3,4,5,6}</a:t>
            </a:r>
          </a:p>
          <a:p>
            <a:endParaRPr lang="es-ES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an empty set:</a:t>
            </a: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my_empty_set = set()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4298" y="3747472"/>
            <a:ext cx="395364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dictionary: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{'key_1': 10,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'key_2': 20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dicts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my_empty_dict_2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65171" y="1047301"/>
            <a:ext cx="21146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58276" y="1082276"/>
            <a:ext cx="22525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tuple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65171" y="3307261"/>
            <a:ext cx="21146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796134" y="3326762"/>
            <a:ext cx="19768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'set'&gt;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14300" y="6115409"/>
            <a:ext cx="87689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Use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my_object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 to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4911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51778</TotalTime>
  <Words>1738</Words>
  <PresentationFormat>Presentación en pantalla (4:3)</PresentationFormat>
  <Paragraphs>223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Python</vt:lpstr>
      <vt:lpstr>Python introduction</vt:lpstr>
      <vt:lpstr>Programming examples</vt:lpstr>
      <vt:lpstr>Variables</vt:lpstr>
      <vt:lpstr>Importing modules</vt:lpstr>
      <vt:lpstr>Data types</vt:lpstr>
      <vt:lpstr>Data types to store collections of data  </vt:lpstr>
      <vt:lpstr>Data types</vt:lpstr>
      <vt:lpstr>List Comprehensions</vt:lpstr>
      <vt:lpstr>Creating dictionaries</vt:lpstr>
      <vt:lpstr>If statements</vt:lpstr>
      <vt:lpstr>Loops</vt:lpstr>
      <vt:lpstr>Loops</vt:lpstr>
      <vt:lpstr>Functions</vt:lpstr>
      <vt:lpstr>Classes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