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  <p:sldMasterId id="2147483921" r:id="rId2"/>
  </p:sldMasterIdLst>
  <p:notesMasterIdLst>
    <p:notesMasterId r:id="rId10"/>
  </p:notesMasterIdLst>
  <p:handoutMasterIdLst>
    <p:handoutMasterId r:id="rId11"/>
  </p:handoutMasterIdLst>
  <p:sldIdLst>
    <p:sldId id="903" r:id="rId3"/>
    <p:sldId id="606" r:id="rId4"/>
    <p:sldId id="932" r:id="rId5"/>
    <p:sldId id="933" r:id="rId6"/>
    <p:sldId id="935" r:id="rId7"/>
    <p:sldId id="936" r:id="rId8"/>
    <p:sldId id="913" r:id="rId9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aquín" initials="JE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00"/>
    <a:srgbClr val="FF00FF"/>
    <a:srgbClr val="00FFFF"/>
    <a:srgbClr val="00FF00"/>
    <a:srgbClr val="94B6D2"/>
    <a:srgbClr val="6B859A"/>
    <a:srgbClr val="81875A"/>
    <a:srgbClr val="A5AB81"/>
    <a:srgbClr val="A5AB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03" autoAdjust="0"/>
    <p:restoredTop sz="83215" autoAdjust="0"/>
  </p:normalViewPr>
  <p:slideViewPr>
    <p:cSldViewPr>
      <p:cViewPr varScale="1">
        <p:scale>
          <a:sx n="96" d="100"/>
          <a:sy n="96" d="100"/>
        </p:scale>
        <p:origin x="171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1910"/>
    </p:cViewPr>
  </p:sorterViewPr>
  <p:notesViewPr>
    <p:cSldViewPr>
      <p:cViewPr varScale="1">
        <p:scale>
          <a:sx n="89" d="100"/>
          <a:sy n="89" d="100"/>
        </p:scale>
        <p:origin x="-3780" y="-13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AEB0BF3A-4235-4C5B-A655-D4EC23BB1264}" type="datetimeFigureOut">
              <a:rPr lang="es-ES"/>
              <a:pPr>
                <a:defRPr/>
              </a:pPr>
              <a:t>28/03/2021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581C8EAE-8CF1-4C6B-820C-678E9B6C11A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34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4BD31379-FF6E-44B3-8E9C-CF09D049C722}" type="datetimeFigureOut">
              <a:rPr lang="es-ES"/>
              <a:pPr>
                <a:defRPr/>
              </a:pPr>
              <a:t>28/03/2021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9938"/>
            <a:ext cx="5113338" cy="3835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lvl="0"/>
            <a:endParaRPr lang="es-E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11200" y="4860925"/>
            <a:ext cx="5676900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7CF6D8CB-721C-4448-8F62-F7AB2027A45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78811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 lIns="87398" tIns="43699" rIns="87398" bIns="43699"/>
          <a:lstStyle/>
          <a:p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1652633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s-ES" dirty="0" smtClean="0"/>
              <a:t>Empezar</a:t>
            </a:r>
            <a:r>
              <a:rPr lang="es-ES" baseline="0" dirty="0" smtClean="0"/>
              <a:t> con el ejemplo del tren en la pizarra</a:t>
            </a:r>
            <a:endParaRPr dirty="0" smtClean="0"/>
          </a:p>
        </p:txBody>
      </p:sp>
      <p:sp>
        <p:nvSpPr>
          <p:cNvPr id="2765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fld id="{0AF56F64-867C-4F01-A88F-45A831BB54D3}" type="slidenum">
              <a:rPr lang="es-ES" smtClean="0">
                <a:latin typeface="Calibri" pitchFamily="34" charset="0"/>
              </a:rPr>
              <a:pPr eaLnBrk="1" hangingPunct="1"/>
              <a:t>2</a:t>
            </a:fld>
            <a:endParaRPr lang="es-E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727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0997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2481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5431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5792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s-ES" dirty="0" smtClean="0"/>
              <a:t>Empezar</a:t>
            </a:r>
            <a:r>
              <a:rPr lang="es-ES" baseline="0" dirty="0" smtClean="0"/>
              <a:t> con el ejemplo del tren en la pizarra</a:t>
            </a:r>
            <a:endParaRPr dirty="0" smtClean="0"/>
          </a:p>
        </p:txBody>
      </p:sp>
      <p:sp>
        <p:nvSpPr>
          <p:cNvPr id="2765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fld id="{0AF56F64-867C-4F01-A88F-45A831BB54D3}" type="slidenum">
              <a:rPr lang="es-ES" smtClean="0">
                <a:latin typeface="Calibri" pitchFamily="34" charset="0"/>
              </a:rPr>
              <a:pPr eaLnBrk="1" hangingPunct="1"/>
              <a:t>7</a:t>
            </a:fld>
            <a:endParaRPr lang="es-E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476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latinLnBrk="0">
              <a:defRPr lang="es-ES" cap="all" baseline="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/>
          <a:lstStyle>
            <a:lvl1pPr marL="0" indent="0" algn="l" latinLnBrk="0">
              <a:buNone/>
              <a:defRPr lang="es-ES"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 fontAlgn="auto" latinLnBrk="0">
              <a:spcBef>
                <a:spcPts val="0"/>
              </a:spcBef>
              <a:spcAft>
                <a:spcPts val="0"/>
              </a:spcAft>
              <a:defRPr lang="es-ES" sz="200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r>
              <a:t>12/9/2006 8:40 a.m.</a:t>
            </a:r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  <a:prstGeom prst="rect">
            <a:avLst/>
          </a:prstGeom>
        </p:spPr>
        <p:txBody>
          <a:bodyPr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es-ES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t>Área de Arquitectura y Tecnología de Computadores  Departamento de Informática de la Universidad de Oviedo</a:t>
            </a:r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B538FE9-F51D-45C8-A6C2-A64AE7CE82D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6902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3071813"/>
            <a:ext cx="9144000" cy="2030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-9525" y="3143250"/>
            <a:ext cx="1463675" cy="187642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7" name="Rectangle 9"/>
          <p:cNvSpPr/>
          <p:nvPr/>
        </p:nvSpPr>
        <p:spPr>
          <a:xfrm>
            <a:off x="1544638" y="3143250"/>
            <a:ext cx="7599362" cy="18669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129210"/>
            <a:ext cx="7315200" cy="685800"/>
          </a:xfrm>
        </p:spPr>
        <p:txBody>
          <a:bodyPr/>
          <a:lstStyle>
            <a:lvl1pPr marL="0" indent="0" latinLnBrk="0">
              <a:buFontTx/>
              <a:buNone/>
              <a:defRPr lang="es-ES" sz="1700"/>
            </a:lvl1pPr>
            <a:lvl2pPr>
              <a:buFontTx/>
              <a:buNone/>
              <a:defRPr lang="es-ES" sz="1200"/>
            </a:lvl2pPr>
            <a:lvl3pPr>
              <a:buFontTx/>
              <a:buNone/>
              <a:defRPr lang="es-ES" sz="1000"/>
            </a:lvl3pPr>
            <a:lvl4pPr>
              <a:buFontTx/>
              <a:buNone/>
              <a:defRPr lang="es-ES" sz="900"/>
            </a:lvl4pPr>
            <a:lvl5pPr>
              <a:buFontTx/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214686"/>
            <a:ext cx="7315200" cy="1762124"/>
          </a:xfrm>
        </p:spPr>
        <p:txBody>
          <a:bodyPr/>
          <a:lstStyle>
            <a:lvl1pPr algn="l" latinLnBrk="0">
              <a:buNone/>
              <a:defRPr lang="es-ES" sz="2800" b="0">
                <a:solidFill>
                  <a:srgbClr val="FFFFFF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5891213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10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1600200" y="5891213"/>
            <a:ext cx="4572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20072262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600A906-C2FB-4795-8E51-6D6274AD6F5F}" type="slidenum">
              <a:rPr/>
              <a:pPr>
                <a:defRPr/>
              </a:pPr>
              <a:t>‹Nº›</a:t>
            </a:fld>
            <a:endParaRPr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198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y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  <a:endParaRPr lang="es-ES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3618030-6D3D-402E-A03C-E78122D1EAC1}" type="slidenum">
              <a:rPr/>
              <a:pPr>
                <a:defRPr/>
              </a:pPr>
              <a:t>‹Nº›</a:t>
            </a:fld>
            <a:endParaRPr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835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764824"/>
            <a:ext cx="8138864" cy="172346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1560" y="4141087"/>
            <a:ext cx="8119541" cy="2020479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11560" y="3501008"/>
            <a:ext cx="8138864" cy="360040"/>
          </a:xfrm>
          <a:solidFill>
            <a:schemeClr val="accent2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09600" y="1124744"/>
            <a:ext cx="8138864" cy="360040"/>
          </a:xfrm>
          <a:solidFill>
            <a:schemeClr val="accent1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E5BBF4B-56F8-42E1-9F58-3ABCBB4C4E99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3696724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A6082-3A85-4E14-87A1-419F2C27F0AF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6765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60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3071813"/>
            <a:ext cx="9144000" cy="2030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-9525" y="3143250"/>
            <a:ext cx="1463675" cy="187642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7" name="Rectangle 9"/>
          <p:cNvSpPr/>
          <p:nvPr/>
        </p:nvSpPr>
        <p:spPr>
          <a:xfrm>
            <a:off x="1544638" y="3143250"/>
            <a:ext cx="7599362" cy="18669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129210"/>
            <a:ext cx="7315200" cy="685800"/>
          </a:xfrm>
        </p:spPr>
        <p:txBody>
          <a:bodyPr/>
          <a:lstStyle>
            <a:lvl1pPr marL="0" indent="0" latinLnBrk="0">
              <a:buFontTx/>
              <a:buNone/>
              <a:defRPr lang="es-ES" sz="1700"/>
            </a:lvl1pPr>
            <a:lvl2pPr>
              <a:buFontTx/>
              <a:buNone/>
              <a:defRPr lang="es-ES" sz="1200"/>
            </a:lvl2pPr>
            <a:lvl3pPr>
              <a:buFontTx/>
              <a:buNone/>
              <a:defRPr lang="es-ES" sz="1000"/>
            </a:lvl3pPr>
            <a:lvl4pPr>
              <a:buFontTx/>
              <a:buNone/>
              <a:defRPr lang="es-ES" sz="900"/>
            </a:lvl4pPr>
            <a:lvl5pPr>
              <a:buFontTx/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214686"/>
            <a:ext cx="7315200" cy="1762124"/>
          </a:xfrm>
        </p:spPr>
        <p:txBody>
          <a:bodyPr/>
          <a:lstStyle>
            <a:lvl1pPr algn="l" latinLnBrk="0">
              <a:buNone/>
              <a:defRPr lang="es-ES" sz="2800" b="0">
                <a:solidFill>
                  <a:srgbClr val="FFFFFF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5891213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10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1600200" y="5891213"/>
            <a:ext cx="4572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935213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texto"/>
          <p:cNvSpPr>
            <a:spLocks noGrp="1"/>
          </p:cNvSpPr>
          <p:nvPr>
            <p:ph type="body" sz="quarter" idx="15"/>
          </p:nvPr>
        </p:nvSpPr>
        <p:spPr>
          <a:xfrm>
            <a:off x="179512" y="180000"/>
            <a:ext cx="8784976" cy="1304784"/>
          </a:xfr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7" name="14 Marcador de texto"/>
          <p:cNvSpPr>
            <a:spLocks noGrp="1"/>
          </p:cNvSpPr>
          <p:nvPr>
            <p:ph type="body" sz="quarter" idx="16"/>
          </p:nvPr>
        </p:nvSpPr>
        <p:spPr>
          <a:xfrm>
            <a:off x="179377" y="1628800"/>
            <a:ext cx="8785248" cy="5040560"/>
          </a:xfr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3"/>
          </p:nvPr>
        </p:nvSpPr>
        <p:spPr>
          <a:xfrm rot="16200000">
            <a:off x="8130182" y="650478"/>
            <a:ext cx="1308571" cy="360040"/>
          </a:xfrm>
          <a:solidFill>
            <a:schemeClr val="accent1"/>
          </a:solidFill>
        </p:spPr>
        <p:txBody>
          <a:bodyPr rtlCol="0" anchor="ctr"/>
          <a:lstStyle>
            <a:lvl1pPr marL="0" indent="0" algn="ctr" latinLnBrk="0">
              <a:buFontTx/>
              <a:buNone/>
              <a:defRPr lang="es-ES" sz="1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4"/>
          </p:nvPr>
        </p:nvSpPr>
        <p:spPr>
          <a:xfrm rot="16200000">
            <a:off x="6264188" y="3969060"/>
            <a:ext cx="5040560" cy="360040"/>
          </a:xfrm>
          <a:solidFill>
            <a:schemeClr val="accent2"/>
          </a:solidFill>
        </p:spPr>
        <p:txBody>
          <a:bodyPr rtlCol="0" anchor="ctr">
            <a:noAutofit/>
          </a:bodyPr>
          <a:lstStyle>
            <a:lvl1pPr marL="0" indent="0" algn="ctr" latinLnBrk="0">
              <a:buFontTx/>
              <a:buNone/>
              <a:defRPr lang="es-ES" sz="1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6" name="5 Marcador de SmartArt"/>
          <p:cNvSpPr>
            <a:spLocks noGrp="1"/>
          </p:cNvSpPr>
          <p:nvPr>
            <p:ph type="dgm" sz="quarter" idx="17"/>
          </p:nvPr>
        </p:nvSpPr>
        <p:spPr>
          <a:xfrm>
            <a:off x="6588424" y="188640"/>
            <a:ext cx="1800000" cy="1440000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201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4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9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mph" presetSubtype="0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7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2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>
        <p:tmplLst>
          <p:tmpl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1" build="p" animBg="1">
        <p:tmplLst>
          <p:tmpl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 animBg="1">
        <p:tmplLst>
          <p:tmpl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1" uiExpand="1" build="p" animBg="1">
        <p:tmplLst>
          <p:tmpl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6" grpId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922463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5" name="Rectangle 7"/>
          <p:cNvSpPr/>
          <p:nvPr/>
        </p:nvSpPr>
        <p:spPr>
          <a:xfrm>
            <a:off x="0" y="1327150"/>
            <a:ext cx="1295400" cy="18573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1371600" y="1327150"/>
            <a:ext cx="7772400" cy="1857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3327411"/>
            <a:ext cx="7123113" cy="1673225"/>
          </a:xfrm>
        </p:spPr>
        <p:txBody>
          <a:bodyPr anchor="t"/>
          <a:lstStyle>
            <a:lvl1pPr latinLnBrk="0">
              <a:buNone/>
              <a:defRPr lang="es-ES" sz="2800">
                <a:solidFill>
                  <a:schemeClr val="tx2"/>
                </a:solidFill>
              </a:defRPr>
            </a:lvl1pPr>
            <a:lvl2pPr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998677"/>
            <a:ext cx="7620000" cy="990600"/>
          </a:xfrm>
        </p:spPr>
        <p:txBody>
          <a:bodyPr/>
          <a:lstStyle>
            <a:lvl1pPr algn="l" latinLnBrk="0">
              <a:buNone/>
              <a:defRPr lang="es-ES" sz="4400" b="0" cap="none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2151063"/>
            <a:ext cx="1295400" cy="701675"/>
          </a:xfrm>
        </p:spPr>
        <p:txBody>
          <a:bodyPr>
            <a:noAutofit/>
          </a:bodyPr>
          <a:lstStyle>
            <a:lvl1pPr latinLnBrk="0">
              <a:defRPr lang="es-ES"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ECD5E40-90BF-46F4-B389-D520B7A579AD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</a:t>
            </a:r>
          </a:p>
          <a:p>
            <a:pPr>
              <a:defRPr/>
            </a:pPr>
            <a:r>
              <a:rPr lang="es-ES"/>
              <a:t>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3158364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B736C03-BA79-43AC-8496-DA3B1FE6FB96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215620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144800"/>
            <a:ext cx="8138864" cy="2343489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1560" y="3501009"/>
            <a:ext cx="8119541" cy="2660558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37B66DD-A152-4B31-8B52-FF3928EBF49F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605490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144801"/>
            <a:ext cx="8138864" cy="1276088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1560" y="2420888"/>
            <a:ext cx="8119541" cy="129240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37B66DD-A152-4B31-8B52-FF3928EBF49F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3"/>
          </p:nvPr>
        </p:nvSpPr>
        <p:spPr>
          <a:xfrm>
            <a:off x="611560" y="3717032"/>
            <a:ext cx="8138864" cy="1368152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14"/>
          </p:nvPr>
        </p:nvSpPr>
        <p:spPr>
          <a:xfrm>
            <a:off x="611560" y="5085184"/>
            <a:ext cx="8138864" cy="1152128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65485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 latinLnBrk="0">
              <a:defRPr lang="es-ES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68AD3FA-C50F-4DA4-ADB9-E61C5A143001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1575081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2511D5F-C0E0-47E8-993F-D590F5CB72E3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144800"/>
            <a:ext cx="8138864" cy="502050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057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D5784AD-441E-4836-90CD-7DA8321FFB4A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8533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 latinLnBrk="0">
              <a:buNone/>
              <a:defRPr lang="es-ES" sz="4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latinLnBrk="0">
              <a:spcAft>
                <a:spcPts val="1000"/>
              </a:spcAft>
              <a:buNone/>
              <a:defRPr lang="es-ES" sz="1800"/>
            </a:lvl1pPr>
            <a:lvl2pPr>
              <a:buNone/>
              <a:defRPr lang="es-ES" sz="1200"/>
            </a:lvl2pPr>
            <a:lvl3pPr>
              <a:buNone/>
              <a:defRPr lang="es-ES" sz="1000"/>
            </a:lvl3pPr>
            <a:lvl4pPr>
              <a:buNone/>
              <a:defRPr lang="es-ES" sz="900"/>
            </a:lvl4pPr>
            <a:lvl5pPr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0F045B6-C1E5-4978-BCD7-86D6D3E3031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971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/>
          <p:nvPr userDrawn="1"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027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0"/>
            <a:ext cx="81534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775" y="1143000"/>
            <a:ext cx="8153400" cy="4983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s-ES" noProof="0" dirty="0"/>
              <a:t>Haga clic para modificar los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  <a:p>
            <a:pPr lvl="5"/>
            <a:r>
              <a:rPr lang="es-ES" noProof="0" dirty="0"/>
              <a:t>Sexto nivel</a:t>
            </a:r>
          </a:p>
          <a:p>
            <a:pPr lvl="6"/>
            <a:r>
              <a:rPr lang="es-ES" noProof="0" dirty="0"/>
              <a:t>Séptimo nivel</a:t>
            </a:r>
          </a:p>
          <a:p>
            <a:pPr lvl="7"/>
            <a:r>
              <a:rPr lang="es-ES" noProof="0" dirty="0"/>
              <a:t>Octavo nivel</a:t>
            </a:r>
          </a:p>
          <a:p>
            <a:pPr lvl="8"/>
            <a:r>
              <a:rPr lang="es-ES" noProof="0" dirty="0"/>
              <a:t>Noveno nivel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714375"/>
            <a:ext cx="9144000" cy="32067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0" y="760413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590550" y="760413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215313" y="6569471"/>
            <a:ext cx="604837" cy="315913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fontAlgn="auto" latinLnBrk="0">
              <a:spcBef>
                <a:spcPts val="0"/>
              </a:spcBef>
              <a:spcAft>
                <a:spcPts val="0"/>
              </a:spcAft>
              <a:defRPr lang="es-ES" sz="1800" b="1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CD9FA18-9DDC-49D7-B68B-7D44608702D3}" type="slidenum">
              <a:rPr/>
              <a:pPr>
                <a:defRPr/>
              </a:pPr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36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06" r:id="rId14"/>
    <p:sldLayoutId id="2147483935" r:id="rId15"/>
    <p:sldLayoutId id="2147483937" r:id="rId1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6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1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6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1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5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6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0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1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5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6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0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1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5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6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6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7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8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9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1" build="p">
        <p:tmplLst>
          <p:tmpl lvl="1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6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7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8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9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s-ES"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lang="es-ES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lang="es-ES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lang="es-ES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775" y="1143000"/>
            <a:ext cx="8153400" cy="4983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  <a:p>
            <a:pPr lvl="5"/>
            <a:r>
              <a:rPr lang="es-ES" dirty="0"/>
              <a:t>Sexto nivel</a:t>
            </a:r>
          </a:p>
          <a:p>
            <a:pPr lvl="6"/>
            <a:r>
              <a:rPr lang="es-ES" dirty="0"/>
              <a:t>Séptimo nivel</a:t>
            </a:r>
          </a:p>
          <a:p>
            <a:pPr lvl="7"/>
            <a:r>
              <a:rPr lang="es-ES" dirty="0"/>
              <a:t>Octavo nivel</a:t>
            </a:r>
          </a:p>
          <a:p>
            <a:pPr lvl="8"/>
            <a:r>
              <a:rPr lang="es-ES" dirty="0"/>
              <a:t>Noveno nivel</a:t>
            </a:r>
          </a:p>
        </p:txBody>
      </p:sp>
    </p:spTree>
    <p:extLst>
      <p:ext uri="{BB962C8B-B14F-4D97-AF65-F5344CB8AC3E}">
        <p14:creationId xmlns:p14="http://schemas.microsoft.com/office/powerpoint/2010/main" val="281010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s-ES"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lang="es-ES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lang="es-ES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lang="es-ES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github.com/albertofernandezvillan/computer-vision-and-deep-learning-course/blob/main/show_multiple_images_same_figure_plt.ipynb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lab.research.google.com/github/albertofernandezvillan/dl-ml-notebooks/blob/main/show_multiple_images_same_figure_plt.ipynb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2 Título"/>
          <p:cNvSpPr>
            <a:spLocks noGrp="1"/>
          </p:cNvSpPr>
          <p:nvPr>
            <p:ph type="title"/>
          </p:nvPr>
        </p:nvSpPr>
        <p:spPr>
          <a:xfrm>
            <a:off x="1595438" y="4005063"/>
            <a:ext cx="7369050" cy="800299"/>
          </a:xfrm>
        </p:spPr>
        <p:txBody>
          <a:bodyPr>
            <a:normAutofit fontScale="90000"/>
          </a:bodyPr>
          <a:lstStyle/>
          <a:p>
            <a:r>
              <a:rPr lang="es-ES" sz="3600" dirty="0"/>
              <a:t>Visión por computador en la nueva era de la Inteligencia Artificial y el Deep </a:t>
            </a:r>
            <a:r>
              <a:rPr lang="es-ES" sz="3600" dirty="0" err="1"/>
              <a:t>Learning</a:t>
            </a:r>
            <a:endParaRPr sz="3600" dirty="0" smtClean="0"/>
          </a:p>
        </p:txBody>
      </p:sp>
      <p:sp>
        <p:nvSpPr>
          <p:cNvPr id="3" name="2 Rectángulo"/>
          <p:cNvSpPr/>
          <p:nvPr/>
        </p:nvSpPr>
        <p:spPr>
          <a:xfrm>
            <a:off x="-19050" y="0"/>
            <a:ext cx="9161462" cy="3140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-9525" y="5085184"/>
            <a:ext cx="9163050" cy="17728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338" name="1 Marcador de texto"/>
          <p:cNvSpPr>
            <a:spLocks noGrp="1"/>
          </p:cNvSpPr>
          <p:nvPr>
            <p:ph type="body" sz="half" idx="2"/>
          </p:nvPr>
        </p:nvSpPr>
        <p:spPr bwMode="auto">
          <a:xfrm>
            <a:off x="1547664" y="5129212"/>
            <a:ext cx="6818461" cy="172878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es-ES" b="1" dirty="0"/>
              <a:t>Rubén </a:t>
            </a:r>
            <a:r>
              <a:rPr lang="es-ES" b="1" dirty="0" err="1" smtClean="0"/>
              <a:t>Usamentiaga</a:t>
            </a:r>
            <a:r>
              <a:rPr lang="es-ES" b="1" dirty="0" smtClean="0"/>
              <a:t>*, Alberto </a:t>
            </a:r>
            <a:r>
              <a:rPr lang="es-ES" b="1" dirty="0" err="1" smtClean="0"/>
              <a:t>Fernándezº</a:t>
            </a:r>
            <a:endParaRPr lang="es-ES" b="1" dirty="0" smtClean="0"/>
          </a:p>
          <a:p>
            <a:pPr>
              <a:spcBef>
                <a:spcPct val="0"/>
              </a:spcBef>
            </a:pPr>
            <a:r>
              <a:rPr lang="es-ES" b="1" dirty="0" smtClean="0"/>
              <a:t>* </a:t>
            </a:r>
            <a:r>
              <a:rPr lang="es-ES" b="1" dirty="0" err="1" smtClean="0"/>
              <a:t>University</a:t>
            </a:r>
            <a:r>
              <a:rPr lang="es-ES" b="1" dirty="0" smtClean="0"/>
              <a:t> of Oviedo</a:t>
            </a:r>
          </a:p>
          <a:p>
            <a:pPr>
              <a:spcBef>
                <a:spcPct val="0"/>
              </a:spcBef>
            </a:pPr>
            <a:r>
              <a:rPr lang="es-ES" b="1" dirty="0" smtClean="0"/>
              <a:t>º TSK</a:t>
            </a:r>
            <a:endParaRPr lang="es-ES" dirty="0"/>
          </a:p>
          <a:p>
            <a:pPr>
              <a:spcBef>
                <a:spcPct val="0"/>
              </a:spcBef>
            </a:pPr>
            <a:endParaRPr lang="es-ES" dirty="0"/>
          </a:p>
          <a:p>
            <a:pPr>
              <a:spcBef>
                <a:spcPct val="0"/>
              </a:spcBef>
            </a:pPr>
            <a:endParaRPr lang="es-ES" i="1" dirty="0"/>
          </a:p>
          <a:p>
            <a:pPr>
              <a:spcBef>
                <a:spcPct val="0"/>
              </a:spcBef>
            </a:pPr>
            <a:r>
              <a:rPr lang="es-ES" dirty="0" smtClean="0"/>
              <a:t>Gijón (</a:t>
            </a:r>
            <a:r>
              <a:rPr lang="es-ES" dirty="0" err="1" smtClean="0"/>
              <a:t>Spain</a:t>
            </a:r>
            <a:r>
              <a:rPr lang="es-ES" dirty="0" smtClean="0"/>
              <a:t>)</a:t>
            </a:r>
            <a:endParaRPr lang="es-ES" dirty="0"/>
          </a:p>
          <a:p>
            <a:pPr>
              <a:spcBef>
                <a:spcPct val="0"/>
              </a:spcBef>
            </a:pPr>
            <a:r>
              <a:rPr lang="es-ES" dirty="0" smtClean="0"/>
              <a:t>5 – 16 </a:t>
            </a:r>
            <a:r>
              <a:rPr lang="es-ES" dirty="0" err="1" smtClean="0"/>
              <a:t>April</a:t>
            </a:r>
            <a:r>
              <a:rPr lang="es-ES" dirty="0" smtClean="0"/>
              <a:t> 2021</a:t>
            </a:r>
            <a:endParaRPr lang="es-ES" dirty="0"/>
          </a:p>
          <a:p>
            <a:pPr>
              <a:spcBef>
                <a:spcPct val="0"/>
              </a:spcBef>
            </a:pP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23" y="132157"/>
            <a:ext cx="2880320" cy="288032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185" y="133410"/>
            <a:ext cx="5313287" cy="2874147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595438" y="3169783"/>
            <a:ext cx="780109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24292E"/>
                </a:solidFill>
                <a:latin typeface="-apple-system"/>
              </a:rPr>
              <a:t>Computer vision in the new era of Artificial Intelligence and Deep Learning</a:t>
            </a:r>
            <a:endParaRPr lang="en-US" sz="2200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581525" y="6202339"/>
            <a:ext cx="4572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https</a:t>
            </a:r>
            <a:r>
              <a:rPr lang="es-ES">
                <a:solidFill>
                  <a:schemeClr val="bg1"/>
                </a:solidFill>
              </a:rPr>
              <a:t>://</a:t>
            </a:r>
            <a:r>
              <a:rPr lang="es-ES" smtClean="0">
                <a:solidFill>
                  <a:schemeClr val="bg1"/>
                </a:solidFill>
              </a:rPr>
              <a:t>github.com/albertofernandezvillan/computer-vision-and-deep-learning-course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5936" y="6202339"/>
            <a:ext cx="585589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65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2 Título"/>
          <p:cNvSpPr>
            <a:spLocks noGrp="1"/>
          </p:cNvSpPr>
          <p:nvPr>
            <p:ph type="title"/>
          </p:nvPr>
        </p:nvSpPr>
        <p:spPr>
          <a:xfrm>
            <a:off x="1371600" y="1481138"/>
            <a:ext cx="7620000" cy="1519237"/>
          </a:xfrm>
        </p:spPr>
        <p:txBody>
          <a:bodyPr/>
          <a:lstStyle/>
          <a:p>
            <a:pPr eaLnBrk="1" hangingPunct="1"/>
            <a:r>
              <a:rPr lang="es-ES" dirty="0"/>
              <a:t>Google </a:t>
            </a:r>
            <a:r>
              <a:rPr lang="es-ES" dirty="0" err="1" smtClean="0"/>
              <a:t>Colab</a:t>
            </a:r>
            <a:endParaRPr sz="28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939" y="4267275"/>
            <a:ext cx="514350" cy="5429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201" y="5635428"/>
            <a:ext cx="1647825" cy="26670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1371600" y="3300663"/>
            <a:ext cx="77724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s-ES" b="1" dirty="0" smtClean="0"/>
              <a:t>Notebooks: </a:t>
            </a:r>
            <a:r>
              <a:rPr lang="es-ES" b="1" dirty="0" err="1"/>
              <a:t>show_multiple_images_same_figure_plt.ipynb</a:t>
            </a:r>
            <a:r>
              <a:rPr lang="es-ES" b="1" dirty="0"/>
              <a:t> </a:t>
            </a:r>
            <a:r>
              <a:rPr lang="es-ES" b="1" dirty="0" smtClean="0"/>
              <a:t>	 </a:t>
            </a:r>
            <a:endParaRPr lang="es-ES" b="1" dirty="0"/>
          </a:p>
        </p:txBody>
      </p:sp>
      <p:sp>
        <p:nvSpPr>
          <p:cNvPr id="10" name="Rectángulo 9"/>
          <p:cNvSpPr/>
          <p:nvPr/>
        </p:nvSpPr>
        <p:spPr>
          <a:xfrm>
            <a:off x="4581525" y="6202339"/>
            <a:ext cx="4572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https</a:t>
            </a:r>
            <a:r>
              <a:rPr lang="es-ES">
                <a:solidFill>
                  <a:schemeClr val="bg1"/>
                </a:solidFill>
              </a:rPr>
              <a:t>://</a:t>
            </a:r>
            <a:r>
              <a:rPr lang="es-ES" smtClean="0">
                <a:solidFill>
                  <a:schemeClr val="bg1"/>
                </a:solidFill>
              </a:rPr>
              <a:t>github.com/albertofernandezvillan/computer-vision-and-deep-learning-course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6202339"/>
            <a:ext cx="585589" cy="646331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525" y="1271052"/>
            <a:ext cx="1939408" cy="1939408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355373" y="2781187"/>
            <a:ext cx="7788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4292E"/>
                </a:solidFill>
                <a:latin typeface="-apple-system"/>
              </a:rPr>
              <a:t>Create and show multiple images in the same figure with </a:t>
            </a:r>
            <a:r>
              <a:rPr lang="en-US" b="1" dirty="0" err="1">
                <a:solidFill>
                  <a:srgbClr val="24292E"/>
                </a:solidFill>
                <a:latin typeface="-apple-system"/>
              </a:rPr>
              <a:t>matplotlib</a:t>
            </a:r>
            <a:endParaRPr lang="es-ES" b="1" dirty="0"/>
          </a:p>
        </p:txBody>
      </p:sp>
      <p:sp>
        <p:nvSpPr>
          <p:cNvPr id="13" name="Rectángulo 12"/>
          <p:cNvSpPr/>
          <p:nvPr/>
        </p:nvSpPr>
        <p:spPr>
          <a:xfrm>
            <a:off x="2350299" y="5532796"/>
            <a:ext cx="612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hlinkClick r:id="rId6"/>
              </a:rPr>
              <a:t>show_multiple_images_same_figure_plt.ipynb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2350299" y="4373137"/>
            <a:ext cx="61101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hlinkClick r:id="rId7"/>
              </a:rPr>
              <a:t>show_multiple_images_same_figure_plt.ipynb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Coding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function</a:t>
            </a:r>
            <a:r>
              <a:rPr lang="es-ES" dirty="0"/>
              <a:t> </a:t>
            </a:r>
            <a:r>
              <a:rPr lang="es-ES" dirty="0" err="1"/>
              <a:t>show_img_plt</a:t>
            </a:r>
            <a:r>
              <a:rPr lang="es-ES" dirty="0"/>
              <a:t>()</a:t>
            </a:r>
            <a:endParaRPr lang="es-ES" dirty="0"/>
          </a:p>
        </p:txBody>
      </p:sp>
      <p:sp>
        <p:nvSpPr>
          <p:cNvPr id="3" name="Rectángulo 2"/>
          <p:cNvSpPr/>
          <p:nvPr/>
        </p:nvSpPr>
        <p:spPr>
          <a:xfrm>
            <a:off x="251520" y="1340768"/>
            <a:ext cx="8583488" cy="440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matplotlib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import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pyplot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as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</a:t>
            </a:r>
            <a:endParaRPr lang="es-E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import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cv2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def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show_img_plt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is_color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=True,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title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="",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show_axis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=True,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n_rows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=1,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n_cols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=1, pos=1):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"""Shows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an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image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using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matplotlib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capabilities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"""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if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is_color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#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Convert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BGR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image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to RGB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img_rgb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[:, :, ::-1]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else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#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convert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image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gray to BGR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img_rgb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= cv2.cvtColor(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cv2.COLOR_GRAY2BGR)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ax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plt.subplot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n_rows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n_cols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pos)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plt.imshow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img_rgb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plt.title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title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if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show_axis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False: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plt.axis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('off')</a:t>
            </a:r>
          </a:p>
        </p:txBody>
      </p:sp>
    </p:spTree>
    <p:extLst>
      <p:ext uri="{BB962C8B-B14F-4D97-AF65-F5344CB8AC3E}">
        <p14:creationId xmlns:p14="http://schemas.microsoft.com/office/powerpoint/2010/main" val="176665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function </a:t>
            </a:r>
            <a:r>
              <a:rPr lang="en-US" dirty="0" err="1"/>
              <a:t>show_img_plt</a:t>
            </a:r>
            <a:r>
              <a:rPr lang="en-US" dirty="0"/>
              <a:t>()</a:t>
            </a:r>
            <a:endParaRPr lang="en-US" dirty="0"/>
          </a:p>
        </p:txBody>
      </p:sp>
      <p:sp>
        <p:nvSpPr>
          <p:cNvPr id="5" name="Rectángulo 4"/>
          <p:cNvSpPr/>
          <p:nvPr/>
        </p:nvSpPr>
        <p:spPr>
          <a:xfrm>
            <a:off x="114300" y="1196752"/>
            <a:ext cx="8922196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img_bgr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= cv2.imread("/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content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/HappyFish.jpg")</a:t>
            </a:r>
          </a:p>
          <a:p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("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Loaded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image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with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shape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 '{}'".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img_bgr.shape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14300" y="1916832"/>
            <a:ext cx="8922196" cy="18158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# Create the dimensions of the figure and set title: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plt.figure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figsize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=(6, 4))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plt.suptitle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("Testing visualization",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fontsize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=14,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fontweight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='bold')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show_img_plt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img_bgr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# Show the created image: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plt.show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2852936"/>
            <a:ext cx="4525524" cy="36657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1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function </a:t>
            </a:r>
            <a:r>
              <a:rPr lang="en-US" dirty="0" err="1"/>
              <a:t>show_img_plt</a:t>
            </a:r>
            <a:r>
              <a:rPr lang="en-US" dirty="0"/>
              <a:t>()</a:t>
            </a:r>
            <a:endParaRPr lang="en-US" dirty="0"/>
          </a:p>
        </p:txBody>
      </p:sp>
      <p:sp>
        <p:nvSpPr>
          <p:cNvPr id="3" name="Rectángulo 2"/>
          <p:cNvSpPr/>
          <p:nvPr/>
        </p:nvSpPr>
        <p:spPr>
          <a:xfrm>
            <a:off x="107504" y="1196752"/>
            <a:ext cx="8909214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img_gray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= cv2.imread("/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content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/HappyFish.jpg", cv2.IMREAD_GRAYSCALE)</a:t>
            </a:r>
          </a:p>
          <a:p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("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Loaded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image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with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shape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 '{}'".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img_gray.shape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07504" y="1844824"/>
            <a:ext cx="8909214" cy="18158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# Create the dimensions of the figure and set title: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plt.figure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figsize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=(6, 4))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plt.suptitle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("Testing visualization",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fontsize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=14,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fontweight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='bold')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show_img_plt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img_gray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is_color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=False, title='gray image')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# Show the created image: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plt.show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445" y="3030228"/>
            <a:ext cx="4149555" cy="34231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139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function </a:t>
            </a:r>
            <a:r>
              <a:rPr lang="en-US" dirty="0" err="1"/>
              <a:t>show_img_plt</a:t>
            </a:r>
            <a:r>
              <a:rPr lang="en-US" dirty="0"/>
              <a:t>()</a:t>
            </a:r>
            <a:endParaRPr lang="en-US" dirty="0"/>
          </a:p>
        </p:txBody>
      </p:sp>
      <p:sp>
        <p:nvSpPr>
          <p:cNvPr id="8" name="Rectángulo 7"/>
          <p:cNvSpPr/>
          <p:nvPr/>
        </p:nvSpPr>
        <p:spPr>
          <a:xfrm>
            <a:off x="141512" y="1124744"/>
            <a:ext cx="8621488" cy="24622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#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Create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dimensions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of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figure and set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title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plt.figure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figsize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=(10, 4))</a:t>
            </a:r>
          </a:p>
          <a:p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plt.suptitle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("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Testing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visualization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",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fontsize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=14,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fontweight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='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bold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')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show_img_plt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img_bgr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is_color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=True,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title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='color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image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',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show_axis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=True,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n_rows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=1,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n_cols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=2, pos=1)</a:t>
            </a:r>
          </a:p>
          <a:p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show_img_plt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img_gray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is_color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=False,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title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='gray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image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',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show_axis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=False,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n_rows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=1,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n_cols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=2, pos=2)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# Show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created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image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plt.show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990" y="3428999"/>
            <a:ext cx="6699498" cy="29323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107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2 Título"/>
          <p:cNvSpPr>
            <a:spLocks noGrp="1"/>
          </p:cNvSpPr>
          <p:nvPr>
            <p:ph type="title"/>
          </p:nvPr>
        </p:nvSpPr>
        <p:spPr>
          <a:xfrm>
            <a:off x="1371600" y="1481138"/>
            <a:ext cx="7620000" cy="1519237"/>
          </a:xfrm>
        </p:spPr>
        <p:txBody>
          <a:bodyPr/>
          <a:lstStyle/>
          <a:p>
            <a:pPr eaLnBrk="1" hangingPunct="1"/>
            <a:r>
              <a:rPr lang="es-ES" dirty="0"/>
              <a:t>Google </a:t>
            </a:r>
            <a:r>
              <a:rPr lang="es-ES" dirty="0" err="1"/>
              <a:t>Colab</a:t>
            </a:r>
            <a:endParaRPr sz="2800" dirty="0" smtClean="0"/>
          </a:p>
        </p:txBody>
      </p:sp>
      <p:sp>
        <p:nvSpPr>
          <p:cNvPr id="5" name="Rectángulo 4"/>
          <p:cNvSpPr/>
          <p:nvPr/>
        </p:nvSpPr>
        <p:spPr>
          <a:xfrm>
            <a:off x="4581525" y="6202339"/>
            <a:ext cx="4572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https</a:t>
            </a:r>
            <a:r>
              <a:rPr lang="es-ES">
                <a:solidFill>
                  <a:schemeClr val="bg1"/>
                </a:solidFill>
              </a:rPr>
              <a:t>://</a:t>
            </a:r>
            <a:r>
              <a:rPr lang="es-ES" smtClean="0">
                <a:solidFill>
                  <a:schemeClr val="bg1"/>
                </a:solidFill>
              </a:rPr>
              <a:t>github.com/albertofernandezvillan/computer-vision-and-deep-learning-course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6202339"/>
            <a:ext cx="585589" cy="64633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525" y="1271052"/>
            <a:ext cx="1939408" cy="1939408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1355373" y="2781187"/>
            <a:ext cx="7788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4292E"/>
                </a:solidFill>
                <a:latin typeface="-apple-system"/>
              </a:rPr>
              <a:t>Create and show multiple images in the same figure with </a:t>
            </a:r>
            <a:r>
              <a:rPr lang="en-US" b="1" dirty="0" err="1">
                <a:solidFill>
                  <a:srgbClr val="24292E"/>
                </a:solidFill>
                <a:latin typeface="-apple-system"/>
              </a:rPr>
              <a:t>matplotlib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3172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tudent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51954</TotalTime>
  <Words>601</Words>
  <PresentationFormat>Presentación en pantalla (4:3)</PresentationFormat>
  <Paragraphs>69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7" baseType="lpstr">
      <vt:lpstr>-apple-system</vt:lpstr>
      <vt:lpstr>Arial</vt:lpstr>
      <vt:lpstr>Calibri</vt:lpstr>
      <vt:lpstr>Consolas</vt:lpstr>
      <vt:lpstr>Courier New</vt:lpstr>
      <vt:lpstr>Tw Cen MT</vt:lpstr>
      <vt:lpstr>Wingdings</vt:lpstr>
      <vt:lpstr>Wingdings 2</vt:lpstr>
      <vt:lpstr>Student presentation</vt:lpstr>
      <vt:lpstr>1_Student presentation</vt:lpstr>
      <vt:lpstr>Visión por computador en la nueva era de la Inteligencia Artificial y el Deep Learning</vt:lpstr>
      <vt:lpstr>Google Colab</vt:lpstr>
      <vt:lpstr>Coding the function show_img_plt()</vt:lpstr>
      <vt:lpstr>Testing the function show_img_plt()</vt:lpstr>
      <vt:lpstr>Testing the function show_img_plt()</vt:lpstr>
      <vt:lpstr>Testing the function show_img_plt()</vt:lpstr>
      <vt:lpstr>Google Colab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2007-12-30T09:58:21Z</dcterms:created>
  <dcterms:modified xsi:type="dcterms:W3CDTF">2021-03-28T13:29:33Z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TC101671253082</vt:lpwstr>
  </property>
  <property fmtid="{D5CDD505-2E9C-101B-9397-08002B2CF9AE}" pid="3" name="Tfs.IsStoryboard">
    <vt:bool>true</vt:bool>
  </property>
</Properties>
</file>