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2"/>
  </p:notesMasterIdLst>
  <p:handoutMasterIdLst>
    <p:handoutMasterId r:id="rId13"/>
  </p:handoutMasterIdLst>
  <p:sldIdLst>
    <p:sldId id="903" r:id="rId3"/>
    <p:sldId id="606" r:id="rId4"/>
    <p:sldId id="904" r:id="rId5"/>
    <p:sldId id="908" r:id="rId6"/>
    <p:sldId id="909" r:id="rId7"/>
    <p:sldId id="910" r:id="rId8"/>
    <p:sldId id="911" r:id="rId9"/>
    <p:sldId id="912" r:id="rId10"/>
    <p:sldId id="913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27/03/2021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27/03/2021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9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74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39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1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77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76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9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olab.research.google.com/github/albertofernandezvillan/computer-vision-and-deep-learning-course/blob/main/numpy_introdu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albertofernandezvillan/computer-vision-and-deep-learning-course/blob/main/numpy_introduction.ipynb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doc/stable/user/basics.html" TargetMode="External"/><Relationship Id="rId5" Type="http://schemas.openxmlformats.org/officeDocument/2006/relationships/hyperlink" Target="https://numpy.org/doc/stable/user/quickstart.html" TargetMode="External"/><Relationship Id="rId4" Type="http://schemas.openxmlformats.org/officeDocument/2006/relationships/hyperlink" Target="https://numpy.org/doc/stable/user/absolute_beginn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</a:t>
            </a:r>
            <a:r>
              <a:rPr lang="es-ES" dirty="0" smtClean="0"/>
              <a:t>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Numpy</a:t>
            </a:r>
            <a:endParaRPr sz="28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32" y="1349657"/>
            <a:ext cx="3960440" cy="17821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231232" y="4077072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5"/>
              </a:rPr>
              <a:t>computer</a:t>
            </a:r>
            <a:r>
              <a:rPr lang="es-ES" dirty="0">
                <a:hlinkClick r:id="rId5"/>
              </a:rPr>
              <a:t>-</a:t>
            </a:r>
            <a:r>
              <a:rPr lang="es-ES" dirty="0" err="1">
                <a:hlinkClick r:id="rId5"/>
              </a:rPr>
              <a:t>vision</a:t>
            </a:r>
            <a:r>
              <a:rPr lang="es-ES" dirty="0">
                <a:hlinkClick r:id="rId5"/>
              </a:rPr>
              <a:t>-and-</a:t>
            </a:r>
            <a:r>
              <a:rPr lang="es-ES" dirty="0" err="1">
                <a:hlinkClick r:id="rId5"/>
              </a:rPr>
              <a:t>deep</a:t>
            </a:r>
            <a:r>
              <a:rPr lang="es-ES" dirty="0">
                <a:hlinkClick r:id="rId5"/>
              </a:rPr>
              <a:t>-</a:t>
            </a:r>
            <a:r>
              <a:rPr lang="es-ES" dirty="0" err="1">
                <a:hlinkClick r:id="rId5"/>
              </a:rPr>
              <a:t>learning-course</a:t>
            </a:r>
            <a:r>
              <a:rPr lang="es-ES" dirty="0">
                <a:hlinkClick r:id="rId5"/>
              </a:rPr>
              <a:t>/</a:t>
            </a:r>
            <a:r>
              <a:rPr lang="es-ES" dirty="0" err="1">
                <a:hlinkClick r:id="rId5"/>
              </a:rPr>
              <a:t>numpy_introduction.ipynb</a:t>
            </a:r>
            <a:r>
              <a:rPr lang="es-ES" dirty="0">
                <a:hlinkClick r:id="rId5"/>
              </a:rPr>
              <a:t> at </a:t>
            </a:r>
            <a:r>
              <a:rPr lang="es-ES" dirty="0" err="1">
                <a:hlinkClick r:id="rId5"/>
              </a:rPr>
              <a:t>main</a:t>
            </a:r>
            <a:r>
              <a:rPr lang="es-ES" dirty="0">
                <a:hlinkClick r:id="rId5"/>
              </a:rPr>
              <a:t> · </a:t>
            </a:r>
            <a:r>
              <a:rPr lang="es-ES" dirty="0" err="1">
                <a:hlinkClick r:id="rId5"/>
              </a:rPr>
              <a:t>albertofernandezvillan</a:t>
            </a:r>
            <a:r>
              <a:rPr lang="es-ES" dirty="0">
                <a:hlinkClick r:id="rId5"/>
              </a:rPr>
              <a:t>/</a:t>
            </a:r>
            <a:r>
              <a:rPr lang="es-ES" dirty="0" err="1">
                <a:hlinkClick r:id="rId5"/>
              </a:rPr>
              <a:t>computer</a:t>
            </a:r>
            <a:r>
              <a:rPr lang="es-ES" dirty="0">
                <a:hlinkClick r:id="rId5"/>
              </a:rPr>
              <a:t>-</a:t>
            </a:r>
            <a:r>
              <a:rPr lang="es-ES" dirty="0" err="1">
                <a:hlinkClick r:id="rId5"/>
              </a:rPr>
              <a:t>vision</a:t>
            </a:r>
            <a:r>
              <a:rPr lang="es-ES" dirty="0">
                <a:hlinkClick r:id="rId5"/>
              </a:rPr>
              <a:t>-and-</a:t>
            </a:r>
            <a:r>
              <a:rPr lang="es-ES" dirty="0" err="1">
                <a:hlinkClick r:id="rId5"/>
              </a:rPr>
              <a:t>deep</a:t>
            </a:r>
            <a:r>
              <a:rPr lang="es-ES" dirty="0">
                <a:hlinkClick r:id="rId5"/>
              </a:rPr>
              <a:t>-</a:t>
            </a:r>
            <a:r>
              <a:rPr lang="es-ES" dirty="0" err="1">
                <a:hlinkClick r:id="rId5"/>
              </a:rPr>
              <a:t>learning-course</a:t>
            </a:r>
            <a:r>
              <a:rPr lang="es-ES" dirty="0">
                <a:hlinkClick r:id="rId5"/>
              </a:rPr>
              <a:t> (github.com)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hlinkClick r:id="rId7"/>
              </a:rPr>
              <a:t>numpy_introduction.ipynb</a:t>
            </a:r>
            <a:r>
              <a:rPr lang="es-ES" dirty="0">
                <a:hlinkClick r:id="rId7"/>
              </a:rPr>
              <a:t> - </a:t>
            </a:r>
            <a:r>
              <a:rPr lang="es-ES" dirty="0" err="1">
                <a:hlinkClick r:id="rId7"/>
              </a:rPr>
              <a:t>Colaboratory</a:t>
            </a:r>
            <a:r>
              <a:rPr lang="es-ES" dirty="0">
                <a:hlinkClick r:id="rId7"/>
              </a:rPr>
              <a:t> (google.com)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371600" y="3300663"/>
            <a:ext cx="380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Notebook: </a:t>
            </a:r>
            <a:r>
              <a:rPr lang="es-ES" b="1" dirty="0" err="1"/>
              <a:t>numpy_introduction.ipynb</a:t>
            </a:r>
            <a:r>
              <a:rPr lang="es-ES" b="1" dirty="0"/>
              <a:t>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Numpy</a:t>
            </a:r>
            <a:r>
              <a:rPr lang="es-ES" dirty="0" smtClean="0"/>
              <a:t>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is the core library for scientific computing in Python. It </a:t>
            </a:r>
            <a:r>
              <a:rPr lang="en-US" dirty="0" smtClean="0"/>
              <a:t>provides:</a:t>
            </a:r>
            <a:endParaRPr lang="es-ES" dirty="0" smtClean="0"/>
          </a:p>
          <a:p>
            <a:pPr lvl="1"/>
            <a:r>
              <a:rPr lang="es-ES" dirty="0"/>
              <a:t> </a:t>
            </a:r>
            <a:r>
              <a:rPr lang="es-ES" dirty="0" smtClean="0"/>
              <a:t>A </a:t>
            </a:r>
            <a:r>
              <a:rPr lang="es-ES" dirty="0" err="1"/>
              <a:t>high</a:t>
            </a:r>
            <a:r>
              <a:rPr lang="es-ES" dirty="0"/>
              <a:t>-performance multidimensional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 smtClean="0"/>
              <a:t>object</a:t>
            </a:r>
            <a:endParaRPr lang="es-ES" dirty="0" smtClean="0"/>
          </a:p>
          <a:p>
            <a:pPr lvl="1"/>
            <a:r>
              <a:rPr lang="en-US" dirty="0" smtClean="0"/>
              <a:t> Tools </a:t>
            </a:r>
            <a:r>
              <a:rPr lang="en-US" dirty="0"/>
              <a:t>for working with these </a:t>
            </a:r>
            <a:r>
              <a:rPr lang="en-US" dirty="0" smtClean="0"/>
              <a:t>arrays</a:t>
            </a:r>
          </a:p>
          <a:p>
            <a:r>
              <a:rPr lang="en-US" dirty="0"/>
              <a:t>The core functionality of </a:t>
            </a:r>
            <a:r>
              <a:rPr lang="en-US" dirty="0" err="1"/>
              <a:t>NumPy</a:t>
            </a:r>
            <a:r>
              <a:rPr lang="en-US" dirty="0"/>
              <a:t> is its "</a:t>
            </a:r>
            <a:r>
              <a:rPr lang="en-US" dirty="0" err="1"/>
              <a:t>ndarray</a:t>
            </a:r>
            <a:r>
              <a:rPr lang="en-US" dirty="0"/>
              <a:t>", for n-dimensional array, data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arrays are homogeneously typed (all elements of a single array must be of the same </a:t>
            </a:r>
            <a:r>
              <a:rPr lang="en-US" dirty="0" smtClean="0"/>
              <a:t>type)</a:t>
            </a:r>
          </a:p>
          <a:p>
            <a:r>
              <a:rPr lang="en-US" dirty="0" smtClean="0"/>
              <a:t>Use the following import convention</a:t>
            </a:r>
          </a:p>
          <a:p>
            <a:pPr marL="366713" lvl="1" indent="0">
              <a:buNone/>
            </a:pPr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numpy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as 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Numpy</a:t>
            </a:r>
            <a:r>
              <a:rPr lang="es-ES" dirty="0" smtClean="0"/>
              <a:t> </a:t>
            </a:r>
            <a:r>
              <a:rPr lang="es-ES" dirty="0" err="1" smtClean="0"/>
              <a:t>introduction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12775" y="1143000"/>
            <a:ext cx="8153400" cy="4983163"/>
          </a:xfrm>
        </p:spPr>
        <p:txBody>
          <a:bodyPr/>
          <a:lstStyle/>
          <a:p>
            <a:r>
              <a:rPr lang="en-US" dirty="0"/>
              <a:t>Most of the popular Machine Learning, Deep Learning, and Data Science libraries use </a:t>
            </a:r>
            <a:r>
              <a:rPr lang="en-US" dirty="0" err="1"/>
              <a:t>NumPy</a:t>
            </a:r>
            <a:r>
              <a:rPr lang="en-US" dirty="0"/>
              <a:t> under the hood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Matplotlib</a:t>
            </a:r>
            <a:r>
              <a:rPr lang="en-US" dirty="0" smtClean="0"/>
              <a:t>, Pandas,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/>
              <a:t>NumPy</a:t>
            </a:r>
            <a:r>
              <a:rPr lang="en-US" dirty="0"/>
              <a:t> arrays are stored at one continuous place in memory unlike </a:t>
            </a:r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Processes </a:t>
            </a:r>
            <a:r>
              <a:rPr lang="en-US" dirty="0"/>
              <a:t>can access and manipulate them very 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This behavior is called </a:t>
            </a:r>
            <a:r>
              <a:rPr lang="en-US" dirty="0" smtClean="0"/>
              <a:t>“locality </a:t>
            </a:r>
            <a:r>
              <a:rPr lang="en-US" dirty="0"/>
              <a:t>of </a:t>
            </a:r>
            <a:r>
              <a:rPr lang="en-US" dirty="0" smtClean="0"/>
              <a:t>reference” </a:t>
            </a:r>
            <a:r>
              <a:rPr lang="en-US" dirty="0"/>
              <a:t>in computer science.</a:t>
            </a:r>
          </a:p>
          <a:p>
            <a:pPr lvl="1"/>
            <a:endParaRPr lang="en-U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1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numpy.ndarray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9904" y="1143000"/>
            <a:ext cx="8926591" cy="53103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core functionality of </a:t>
            </a:r>
            <a:r>
              <a:rPr lang="en-US" dirty="0" err="1" smtClean="0"/>
              <a:t>NumPy</a:t>
            </a:r>
            <a:r>
              <a:rPr lang="en-US" dirty="0" smtClean="0"/>
              <a:t> is its "</a:t>
            </a:r>
            <a:r>
              <a:rPr lang="en-US" dirty="0" err="1" smtClean="0"/>
              <a:t>ndarray</a:t>
            </a:r>
            <a:r>
              <a:rPr lang="en-US" dirty="0" smtClean="0"/>
              <a:t>", for n-dimensional array, data structure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is also known by the alias </a:t>
            </a:r>
            <a:r>
              <a:rPr lang="en-US" dirty="0" smtClean="0"/>
              <a:t>array</a:t>
            </a:r>
            <a:endParaRPr lang="en-US" dirty="0"/>
          </a:p>
          <a:p>
            <a:pPr lvl="1"/>
            <a:r>
              <a:rPr lang="en-US" dirty="0" err="1"/>
              <a:t>numpy.array</a:t>
            </a:r>
            <a:r>
              <a:rPr lang="en-US" dirty="0"/>
              <a:t>() is just a method which returns an array object of the type </a:t>
            </a:r>
            <a:r>
              <a:rPr lang="en-US" dirty="0" err="1" smtClean="0"/>
              <a:t>ndarray</a:t>
            </a:r>
            <a:endParaRPr lang="en-US" dirty="0" smtClean="0"/>
          </a:p>
          <a:p>
            <a:pPr lvl="1"/>
            <a:r>
              <a:rPr lang="en-US" dirty="0"/>
              <a:t>The more important attributes of an </a:t>
            </a:r>
            <a:r>
              <a:rPr lang="en-US" dirty="0" err="1"/>
              <a:t>ndarray</a:t>
            </a:r>
            <a:r>
              <a:rPr lang="en-US" dirty="0"/>
              <a:t> object are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a.shape</a:t>
            </a:r>
            <a:r>
              <a:rPr lang="en-US" dirty="0"/>
              <a:t>: tuple of integers indicating the size of the array in each dimensions</a:t>
            </a:r>
          </a:p>
          <a:p>
            <a:pPr lvl="2"/>
            <a:r>
              <a:rPr lang="en-US" dirty="0" err="1"/>
              <a:t>a.ndim</a:t>
            </a:r>
            <a:r>
              <a:rPr lang="en-US" dirty="0"/>
              <a:t>: the number of axes (dimensions) of the array (also called as rank)</a:t>
            </a:r>
          </a:p>
          <a:p>
            <a:pPr lvl="2"/>
            <a:r>
              <a:rPr lang="en-US" dirty="0" err="1"/>
              <a:t>a.size</a:t>
            </a:r>
            <a:r>
              <a:rPr lang="en-US" dirty="0"/>
              <a:t>: the total number of elements of the array</a:t>
            </a:r>
          </a:p>
          <a:p>
            <a:pPr lvl="2"/>
            <a:r>
              <a:rPr lang="en-US" dirty="0" err="1"/>
              <a:t>a.dtype</a:t>
            </a:r>
            <a:r>
              <a:rPr lang="en-US" dirty="0"/>
              <a:t>: an object describing the type of the elements in the array</a:t>
            </a:r>
          </a:p>
          <a:p>
            <a:pPr lvl="2"/>
            <a:r>
              <a:rPr lang="en-US" dirty="0" err="1"/>
              <a:t>a.data</a:t>
            </a:r>
            <a:r>
              <a:rPr lang="en-US" dirty="0"/>
              <a:t>: the buffer containing the actual elements of the array</a:t>
            </a:r>
            <a:endParaRPr lang="en-U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8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creation</a:t>
            </a:r>
            <a:r>
              <a:rPr lang="es-ES" dirty="0" smtClean="0"/>
              <a:t> and </a:t>
            </a:r>
            <a:r>
              <a:rPr lang="es-ES" dirty="0" err="1" smtClean="0"/>
              <a:t>arithmetic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07504" y="976660"/>
            <a:ext cx="8856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([1, 2, 3])</a:t>
            </a:r>
            <a:r>
              <a:rPr lang="en-US" dirty="0"/>
              <a:t>: This creates an array from a list of values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np.zeros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((3,4))</a:t>
            </a:r>
            <a:r>
              <a:rPr lang="en-US" dirty="0"/>
              <a:t>: This creates an array of zeros with the specified shape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np.ones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((3,4))</a:t>
            </a:r>
            <a:r>
              <a:rPr lang="en-US" dirty="0"/>
              <a:t>: This creates an array of ones with the specified shape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np.eye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  <a:r>
              <a:rPr lang="en-US" dirty="0"/>
              <a:t>: This creates a diagonal 2x2 array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np.random.random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((2,2))</a:t>
            </a:r>
            <a:r>
              <a:rPr lang="en-US" dirty="0"/>
              <a:t>: This creates a random array with the specified shape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np.linspace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(0,10,21)</a:t>
            </a:r>
            <a:r>
              <a:rPr lang="en-US" dirty="0"/>
              <a:t>: This creates an array with 21 elements from 0 to 10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np.arange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(0,10.5,0.5)</a:t>
            </a:r>
            <a:r>
              <a:rPr lang="en-US" dirty="0"/>
              <a:t>: This </a:t>
            </a:r>
            <a:r>
              <a:rPr lang="en-US" dirty="0" smtClean="0"/>
              <a:t>creates </a:t>
            </a:r>
            <a:r>
              <a:rPr lang="en-US" dirty="0"/>
              <a:t>an array from 0 to 10 (the upper interval 10.5 is not included) with a step of 0.5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76839" y="4002162"/>
            <a:ext cx="3083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np.arange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(1, 10, 1)</a:t>
            </a:r>
          </a:p>
          <a:p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np.arange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(1, 10, 1)</a:t>
            </a:r>
            <a:endParaRPr lang="es-E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88024" y="2924944"/>
            <a:ext cx="326563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+ </a:t>
            </a:r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- </a:t>
            </a:r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Example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of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broadcasting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+ 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</a:p>
          <a:p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lement-wise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multiplications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* </a:t>
            </a:r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np.multiply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array_a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sz="1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Dot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array_a.dot(</a:t>
            </a:r>
            <a:r>
              <a:rPr lang="es-E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array_b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endParaRPr lang="es-E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34075" y="5933837"/>
            <a:ext cx="3054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my_matrix_1 =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np.ones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((3, 2))</a:t>
            </a:r>
          </a:p>
          <a:p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my_matrix_2 =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np.ones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((2, 4))</a:t>
            </a:r>
            <a:endParaRPr lang="es-E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788024" y="5926277"/>
            <a:ext cx="3663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Matrix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multiplication</a:t>
            </a:r>
            <a:r>
              <a:rPr lang="es-ES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np.matmul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(my_matrix_1</a:t>
            </a:r>
            <a:r>
              <a:rPr lang="es-E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, my_matrix_2</a:t>
            </a:r>
            <a:r>
              <a:rPr lang="es-ES" sz="1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Flecha derecha 14"/>
          <p:cNvSpPr/>
          <p:nvPr/>
        </p:nvSpPr>
        <p:spPr>
          <a:xfrm>
            <a:off x="3500514" y="4047904"/>
            <a:ext cx="806747" cy="3958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>
            <a:off x="3500514" y="5989943"/>
            <a:ext cx="806747" cy="3958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7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Axis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4221088"/>
            <a:ext cx="3547711" cy="1792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028746"/>
            <a:ext cx="3547710" cy="1886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5413048" y="96188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np.max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(axis = 0)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544" y="1391164"/>
            <a:ext cx="4081040" cy="209010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413048" y="366221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np.max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(axis = </a:t>
            </a:r>
            <a:r>
              <a:rPr lang="es-E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1)</a:t>
            </a:r>
            <a:endParaRPr lang="es-E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3047" y="4031548"/>
            <a:ext cx="2331533" cy="236132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56887" y="1083641"/>
            <a:ext cx="3642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700" dirty="0" err="1">
                <a:latin typeface="+mn-lt"/>
              </a:rPr>
              <a:t>Example</a:t>
            </a:r>
            <a:r>
              <a:rPr lang="es-ES" sz="2700" dirty="0">
                <a:latin typeface="+mn-lt"/>
              </a:rPr>
              <a:t> </a:t>
            </a:r>
            <a:r>
              <a:rPr lang="es-ES" sz="2700" dirty="0" err="1">
                <a:latin typeface="+mn-lt"/>
              </a:rPr>
              <a:t>with</a:t>
            </a:r>
            <a:r>
              <a:rPr lang="es-ES" sz="2700" dirty="0">
                <a:latin typeface="+mn-lt"/>
              </a:rPr>
              <a:t> </a:t>
            </a:r>
            <a:r>
              <a:rPr lang="es-ES" sz="2700" dirty="0" err="1">
                <a:latin typeface="Consolas" panose="020B0609020204030204" pitchFamily="49" charset="0"/>
              </a:rPr>
              <a:t>np.max</a:t>
            </a:r>
            <a:r>
              <a:rPr lang="es-ES" sz="2700" dirty="0">
                <a:latin typeface="Consolas" panose="020B0609020204030204" pitchFamily="49" charset="0"/>
              </a:rPr>
              <a:t>()</a:t>
            </a:r>
            <a:endParaRPr lang="es-ES" sz="2700" dirty="0">
              <a:latin typeface="Consolas" panose="020B0609020204030204" pitchFamily="49" charset="0"/>
            </a:endParaRPr>
          </a:p>
        </p:txBody>
      </p:sp>
      <p:sp>
        <p:nvSpPr>
          <p:cNvPr id="19" name="Flecha derecha 18"/>
          <p:cNvSpPr/>
          <p:nvPr/>
        </p:nvSpPr>
        <p:spPr>
          <a:xfrm>
            <a:off x="4120127" y="3329548"/>
            <a:ext cx="806747" cy="1404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5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Indexing</a:t>
            </a:r>
            <a:r>
              <a:rPr lang="es-ES" dirty="0"/>
              <a:t> and </a:t>
            </a:r>
            <a:r>
              <a:rPr lang="es-ES" dirty="0" err="1"/>
              <a:t>slicing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07504" y="1000613"/>
            <a:ext cx="9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Indexing</a:t>
            </a:r>
            <a:r>
              <a:rPr lang="es-ES" dirty="0" smtClean="0"/>
              <a:t>: </a:t>
            </a:r>
            <a:r>
              <a:rPr lang="en-US" dirty="0" smtClean="0"/>
              <a:t>Accessing </a:t>
            </a:r>
            <a:r>
              <a:rPr lang="en-US" dirty="0"/>
              <a:t>elements of an array by using their </a:t>
            </a:r>
            <a:r>
              <a:rPr lang="en-US" dirty="0" smtClean="0"/>
              <a:t>indices.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one-dimensional </a:t>
            </a:r>
            <a:r>
              <a:rPr lang="en-US" dirty="0" err="1"/>
              <a:t>Numpy</a:t>
            </a:r>
            <a:r>
              <a:rPr lang="en-US" dirty="0"/>
              <a:t> arrays, you only need to specify one index value, which is the position of the element in the </a:t>
            </a:r>
            <a:r>
              <a:rPr lang="en-US" dirty="0" err="1"/>
              <a:t>Numpy</a:t>
            </a:r>
            <a:r>
              <a:rPr lang="en-US" dirty="0"/>
              <a:t> array (e.g.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arrayname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[index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two-dimensional </a:t>
            </a:r>
            <a:r>
              <a:rPr lang="en-US" dirty="0" err="1"/>
              <a:t>Numpy</a:t>
            </a:r>
            <a:r>
              <a:rPr lang="en-US" dirty="0"/>
              <a:t> arrays, you need to specify both a row index and a column index for the element (e.g.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arrayname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indexrow,indexcol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).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4380" y="2420888"/>
            <a:ext cx="8952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Slicing</a:t>
            </a:r>
            <a:r>
              <a:rPr lang="es-ES" dirty="0" smtClean="0"/>
              <a:t>: </a:t>
            </a:r>
            <a:r>
              <a:rPr lang="en-US" dirty="0"/>
              <a:t> Slicing </a:t>
            </a:r>
            <a:r>
              <a:rPr lang="en-US" dirty="0" smtClean="0"/>
              <a:t>means </a:t>
            </a:r>
            <a:r>
              <a:rPr lang="en-US" dirty="0"/>
              <a:t>taking elements from one given index to another given index: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pass slice instead of index like this: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start:end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define the step, like this: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start:end:step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don't pass start its considered </a:t>
            </a:r>
            <a:r>
              <a:rPr lang="en-US" dirty="0" smtClean="0"/>
              <a:t>0. </a:t>
            </a:r>
            <a:r>
              <a:rPr lang="en-US" dirty="0"/>
              <a:t>If we don't pass end its considered length of array in that </a:t>
            </a:r>
            <a:r>
              <a:rPr lang="en-US" dirty="0" smtClean="0"/>
              <a:t>dimension. </a:t>
            </a:r>
            <a:r>
              <a:rPr lang="en-US" dirty="0"/>
              <a:t>If we don't pass step its considered 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89040"/>
            <a:ext cx="4968552" cy="2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 err="1" smtClean="0"/>
              <a:t>Numpy</a:t>
            </a:r>
            <a:endParaRPr sz="28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32" y="1349657"/>
            <a:ext cx="3960440" cy="17821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71600" y="3429000"/>
            <a:ext cx="60840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Recommended</a:t>
            </a:r>
            <a:r>
              <a:rPr lang="es-ES" b="1" dirty="0" smtClean="0"/>
              <a:t> </a:t>
            </a:r>
            <a:r>
              <a:rPr lang="es-ES" b="1" dirty="0" err="1" smtClean="0"/>
              <a:t>lectures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: the absolute basics for </a:t>
            </a:r>
            <a:r>
              <a:rPr lang="en-US" dirty="0" smtClean="0"/>
              <a:t>beginners: </a:t>
            </a:r>
          </a:p>
          <a:p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    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numpy.org/doc/stable/user/absolute_beginners.html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 smtClean="0"/>
              <a:t>quickstart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5"/>
              </a:rPr>
              <a:t> </a:t>
            </a:r>
            <a:r>
              <a:rPr lang="en-US" dirty="0" smtClean="0">
                <a:hlinkClick r:id="rId5"/>
              </a:rPr>
              <a:t>    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numpy.org/doc/stable/user/quickstart.html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basics:</a:t>
            </a:r>
          </a:p>
          <a:p>
            <a:r>
              <a:rPr lang="en-US" dirty="0" smtClean="0">
                <a:hlinkClick r:id="rId6"/>
              </a:rPr>
              <a:t>     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numpy.org/doc/stable/user/basics.html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51697</TotalTime>
  <Words>722</Words>
  <PresentationFormat>Presentación en pantalla 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Consolas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Numpy</vt:lpstr>
      <vt:lpstr>Numpy introduction</vt:lpstr>
      <vt:lpstr>Numpy introduction</vt:lpstr>
      <vt:lpstr>numpy.ndarray</vt:lpstr>
      <vt:lpstr>Array creation and arithmetic with arrays</vt:lpstr>
      <vt:lpstr>Axis operations</vt:lpstr>
      <vt:lpstr>Indexing and slicing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2021-03-27T15:11:58Z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