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7"/>
  </p:notesMasterIdLst>
  <p:sldIdLst>
    <p:sldId id="260" r:id="rId2"/>
    <p:sldId id="261" r:id="rId3"/>
    <p:sldId id="309" r:id="rId4"/>
    <p:sldId id="310" r:id="rId5"/>
    <p:sldId id="312" r:id="rId6"/>
    <p:sldId id="311" r:id="rId7"/>
    <p:sldId id="313" r:id="rId8"/>
    <p:sldId id="314" r:id="rId9"/>
    <p:sldId id="315" r:id="rId10"/>
    <p:sldId id="267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281" r:id="rId24"/>
    <p:sldId id="328" r:id="rId25"/>
    <p:sldId id="329" r:id="rId26"/>
    <p:sldId id="330" r:id="rId27"/>
    <p:sldId id="331" r:id="rId28"/>
    <p:sldId id="332" r:id="rId29"/>
    <p:sldId id="333" r:id="rId30"/>
    <p:sldId id="334" r:id="rId31"/>
    <p:sldId id="335" r:id="rId32"/>
    <p:sldId id="336" r:id="rId33"/>
    <p:sldId id="337" r:id="rId34"/>
    <p:sldId id="338" r:id="rId35"/>
    <p:sldId id="339" r:id="rId36"/>
    <p:sldId id="340" r:id="rId37"/>
    <p:sldId id="341" r:id="rId38"/>
    <p:sldId id="342" r:id="rId39"/>
    <p:sldId id="344" r:id="rId40"/>
    <p:sldId id="343" r:id="rId41"/>
    <p:sldId id="345" r:id="rId42"/>
    <p:sldId id="346" r:id="rId43"/>
    <p:sldId id="347" r:id="rId44"/>
    <p:sldId id="348" r:id="rId45"/>
    <p:sldId id="349" r:id="rId46"/>
  </p:sldIdLst>
  <p:sldSz cx="12192000" cy="6858000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>
      <p:cViewPr varScale="1">
        <p:scale>
          <a:sx n="63" d="100"/>
          <a:sy n="63" d="100"/>
        </p:scale>
        <p:origin x="76" y="2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E594B-D9AF-431A-99C3-5D4942817077}" type="datetimeFigureOut">
              <a:rPr lang="it-IT" smtClean="0"/>
              <a:t>20/05/2021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4A42A-84B5-4570-BB32-86142210EB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2538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8C38F19-678A-47A5-BA01-9EA77BA0E15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E560DF3-5DEC-4F26-B902-276741E7EDD7}" type="slidenum">
              <a:t>10</a:t>
            </a:fld>
            <a:endParaRPr lang="en-US"/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E1258E7-ABF1-4BC0-B7FF-CBBC84C622C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A36412B-0B15-45DD-9762-65AA9F3C293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5DE59AC-1EA6-4836-8EC9-52F672C6DE9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89B95B4-9ACE-4100-9268-ACBC803496F2}" type="slidenum">
              <a:t>23</a:t>
            </a:fld>
            <a:endParaRPr lang="en-US"/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BD96F18-3AF9-47AA-96C7-3ABB4ED8C2E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A80D9C8-E3B6-49F2-ADC7-331CC992F13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2F66F622-9F9E-4382-93EF-DB0B7448810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921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E561134-9D78-4D68-BD42-80BF509310A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565400"/>
            <a:ext cx="10363200" cy="1035050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1687A-0E99-4710-92B1-FAE5E8BF19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348C20-9313-41D9-A26D-888D50119F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235201" y="6248400"/>
            <a:ext cx="7584017" cy="3317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it-IT" dirty="0" err="1"/>
              <a:t>alberto</a:t>
            </a:r>
            <a:r>
              <a:rPr lang="it-IT" dirty="0"/>
              <a:t> </a:t>
            </a:r>
            <a:r>
              <a:rPr lang="it-IT" dirty="0" err="1"/>
              <a:t>ferrari</a:t>
            </a:r>
            <a:r>
              <a:rPr lang="it-IT" dirty="0"/>
              <a:t> – </a:t>
            </a:r>
            <a:r>
              <a:rPr lang="it-IT" dirty="0" err="1"/>
              <a:t>sowide</a:t>
            </a:r>
            <a:endParaRPr lang="it-IT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DF38D8-FD9B-403B-AFDF-0E3716816A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1875CDC-4DD2-4CB4-A697-E954F59E49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246" y="1021598"/>
            <a:ext cx="1545508" cy="126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1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E52C8E3-80C1-4BE7-B818-E96F0B04B4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49478E4-0D5E-46BD-A68F-B08AD01E92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 err="1"/>
              <a:t>alberto</a:t>
            </a:r>
            <a:r>
              <a:rPr lang="it-IT" dirty="0"/>
              <a:t> </a:t>
            </a:r>
            <a:r>
              <a:rPr lang="it-IT" dirty="0" err="1"/>
              <a:t>ferrari</a:t>
            </a:r>
            <a:r>
              <a:rPr lang="it-IT" dirty="0"/>
              <a:t> – </a:t>
            </a:r>
            <a:r>
              <a:rPr lang="it-IT" dirty="0" err="1"/>
              <a:t>sowide</a:t>
            </a:r>
            <a:endParaRPr lang="it-IT" dirty="0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335DB8C-CA69-4668-89B4-347E6D8418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0247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54017" y="115888"/>
            <a:ext cx="2743200" cy="575151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4417" y="115888"/>
            <a:ext cx="8026400" cy="5751512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D8C8A0F-FBFE-4985-92E1-DFF22EFFC8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2DC04C4-23D9-476A-AC32-1499A51842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 err="1"/>
              <a:t>alberto</a:t>
            </a:r>
            <a:r>
              <a:rPr lang="it-IT" dirty="0"/>
              <a:t> </a:t>
            </a:r>
            <a:r>
              <a:rPr lang="it-IT" dirty="0" err="1"/>
              <a:t>ferrari</a:t>
            </a:r>
            <a:r>
              <a:rPr lang="it-IT" dirty="0"/>
              <a:t> – </a:t>
            </a:r>
            <a:r>
              <a:rPr lang="it-IT" dirty="0" err="1"/>
              <a:t>sowide</a:t>
            </a:r>
            <a:endParaRPr lang="it-IT" dirty="0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786B024-AA57-423D-891C-4560A17A0E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395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Courier New" panose="02070309020205020404" pitchFamily="49" charset="0"/>
              <a:buChar char="o"/>
              <a:defRPr/>
            </a:lvl1pPr>
            <a:lvl2pPr marL="742950" indent="-285750">
              <a:buFont typeface="Courier New" panose="02070309020205020404" pitchFamily="49" charset="0"/>
              <a:buChar char="o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Courier New" panose="02070309020205020404" pitchFamily="49" charset="0"/>
              <a:buChar char="o"/>
              <a:defRPr/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1D340B96-E3AF-4CD1-B22D-D32EEB8D2F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13B513D-9A35-40F7-A837-AA516FB48D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https://albertoferrari.github.io/generics/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EAE5BB2-5EBD-48B3-849E-0B7233F44C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6216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3000" b="1" cap="small" baseline="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A126054-C08B-4D94-A300-2C3AA9B3C6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A4A711E-C3F0-4273-A209-19A6605B42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 err="1"/>
              <a:t>alberto</a:t>
            </a:r>
            <a:r>
              <a:rPr lang="it-IT" dirty="0"/>
              <a:t> </a:t>
            </a:r>
            <a:r>
              <a:rPr lang="it-IT" dirty="0" err="1"/>
              <a:t>ferrari</a:t>
            </a:r>
            <a:r>
              <a:rPr lang="it-IT" dirty="0"/>
              <a:t> – </a:t>
            </a:r>
            <a:r>
              <a:rPr lang="it-IT" dirty="0" err="1"/>
              <a:t>sowide</a:t>
            </a:r>
            <a:endParaRPr lang="it-IT" dirty="0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B96D76D-2FEC-40C3-90E7-386B7605E0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2272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4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12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CD38C67-62DF-4C10-AFCD-27CD68F8AA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8B9B552-3A66-4287-9B84-5E3362AB73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 err="1"/>
              <a:t>alberto</a:t>
            </a:r>
            <a:r>
              <a:rPr lang="it-IT" dirty="0"/>
              <a:t> </a:t>
            </a:r>
            <a:r>
              <a:rPr lang="it-IT" dirty="0" err="1"/>
              <a:t>ferrari</a:t>
            </a:r>
            <a:r>
              <a:rPr lang="it-IT" dirty="0"/>
              <a:t> – </a:t>
            </a:r>
            <a:r>
              <a:rPr lang="it-IT" dirty="0" err="1"/>
              <a:t>sowide</a:t>
            </a:r>
            <a:endParaRPr lang="it-IT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59D8FC8-C1C4-40C7-B6C5-AB5DB82240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3729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9C37FF2-54A3-4F0B-989F-CB2ED7AA4C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313F494C-8E8A-412F-BDCE-9C60B59291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 err="1"/>
              <a:t>alberto</a:t>
            </a:r>
            <a:r>
              <a:rPr lang="it-IT" dirty="0"/>
              <a:t> </a:t>
            </a:r>
            <a:r>
              <a:rPr lang="it-IT" dirty="0" err="1"/>
              <a:t>ferrari</a:t>
            </a:r>
            <a:r>
              <a:rPr lang="it-IT" dirty="0"/>
              <a:t> – </a:t>
            </a:r>
            <a:r>
              <a:rPr lang="it-IT" dirty="0" err="1"/>
              <a:t>sowide</a:t>
            </a:r>
            <a:endParaRPr lang="it-IT" dirty="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7A208440-759F-4A62-A738-9D4959051C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0825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6537270B-B5F3-458E-B27B-04BD7BC3B1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CDE415C-E614-49E1-80DC-29BC1793A8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 err="1"/>
              <a:t>alberto</a:t>
            </a:r>
            <a:r>
              <a:rPr lang="it-IT" dirty="0"/>
              <a:t> </a:t>
            </a:r>
            <a:r>
              <a:rPr lang="it-IT" dirty="0" err="1"/>
              <a:t>ferrari</a:t>
            </a:r>
            <a:r>
              <a:rPr lang="it-IT" dirty="0"/>
              <a:t> – </a:t>
            </a:r>
            <a:r>
              <a:rPr lang="it-IT" dirty="0" err="1"/>
              <a:t>sowide</a:t>
            </a:r>
            <a:endParaRPr lang="it-IT" dirty="0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D7D2E0A-3A86-433B-B82C-85F8885D3E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1670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7FBD80C3-A2BB-4946-A617-8D7F2CC382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FA6B80F5-2DC7-4B7D-915F-0B508F4935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 err="1"/>
              <a:t>alberto</a:t>
            </a:r>
            <a:r>
              <a:rPr lang="it-IT" dirty="0"/>
              <a:t> </a:t>
            </a:r>
            <a:r>
              <a:rPr lang="it-IT" dirty="0" err="1"/>
              <a:t>ferrari</a:t>
            </a:r>
            <a:r>
              <a:rPr lang="it-IT" dirty="0"/>
              <a:t> – </a:t>
            </a:r>
            <a:r>
              <a:rPr lang="it-IT" dirty="0" err="1"/>
              <a:t>sowide</a:t>
            </a:r>
            <a:endParaRPr lang="it-IT" dirty="0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8D739AF-76CB-43A0-A2FF-A94D176DFA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1698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0E18068-52FD-4CA6-9585-2298365D2D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0E1311F-7D51-4AB7-BF56-57742D6D47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 err="1"/>
              <a:t>alberto</a:t>
            </a:r>
            <a:r>
              <a:rPr lang="it-IT" dirty="0"/>
              <a:t> </a:t>
            </a:r>
            <a:r>
              <a:rPr lang="it-IT" dirty="0" err="1"/>
              <a:t>ferrari</a:t>
            </a:r>
            <a:r>
              <a:rPr lang="it-IT" dirty="0"/>
              <a:t> – </a:t>
            </a:r>
            <a:r>
              <a:rPr lang="it-IT" dirty="0" err="1"/>
              <a:t>sowide</a:t>
            </a:r>
            <a:endParaRPr lang="it-IT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D6E048C-B1D6-4E34-8E93-D219EAF72B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3684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3B43825-4DA7-40C3-B101-639D4DCBC3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65E6C1E-6B83-43F1-A72D-41117309B6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 err="1"/>
              <a:t>alberto</a:t>
            </a:r>
            <a:r>
              <a:rPr lang="it-IT" dirty="0"/>
              <a:t> </a:t>
            </a:r>
            <a:r>
              <a:rPr lang="it-IT" dirty="0" err="1"/>
              <a:t>ferrari</a:t>
            </a:r>
            <a:r>
              <a:rPr lang="it-IT" dirty="0"/>
              <a:t> – </a:t>
            </a:r>
            <a:r>
              <a:rPr lang="it-IT" dirty="0" err="1"/>
              <a:t>sowide</a:t>
            </a:r>
            <a:endParaRPr lang="it-IT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E450D81-6DD3-4C35-B26D-CB269A11E1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4848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1773B77-5FEE-4CDC-9116-E72B4D8007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407834" y="115889"/>
            <a:ext cx="6239933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lo stile del titolo</a:t>
            </a: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693FB291-86A3-4054-9672-4B6DED592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3629" y="348963"/>
            <a:ext cx="239606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ctr">
              <a:defRPr/>
            </a:pPr>
            <a:r>
              <a:rPr lang="it-IT" sz="1300" b="1" dirty="0">
                <a:solidFill>
                  <a:srgbClr val="003399"/>
                </a:solidFill>
                <a:effectLst/>
                <a:latin typeface="Century Schoolbook" panose="02040604050505020304" pitchFamily="18" charset="0"/>
              </a:rPr>
              <a:t>paradigmi e linguaggi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DBAABCF-16D2-47C9-BE26-0CCC54F1EB4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85090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73292A6C-FBA7-4442-8427-7A8A8F6168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1341438"/>
            <a:ext cx="109728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6152" name="Rectangle 8">
            <a:extLst>
              <a:ext uri="{FF2B5EF4-FFF2-40B4-BE49-F238E27FC236}">
                <a16:creationId xmlns:a16="http://schemas.microsoft.com/office/drawing/2014/main" id="{53A60772-B15E-497F-AD24-089024883B6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033000" y="6410325"/>
            <a:ext cx="154940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u="none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6153" name="Rectangle 9">
            <a:extLst>
              <a:ext uri="{FF2B5EF4-FFF2-40B4-BE49-F238E27FC236}">
                <a16:creationId xmlns:a16="http://schemas.microsoft.com/office/drawing/2014/main" id="{CFEAE2EE-E388-4267-9303-123C161F474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35201" y="6324600"/>
            <a:ext cx="7584017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 dirty="0"/>
              <a:t>https://albertoferrari.github.io/generics/</a:t>
            </a:r>
          </a:p>
        </p:txBody>
      </p:sp>
      <p:sp>
        <p:nvSpPr>
          <p:cNvPr id="6154" name="Rectangle 10">
            <a:extLst>
              <a:ext uri="{FF2B5EF4-FFF2-40B4-BE49-F238E27FC236}">
                <a16:creationId xmlns:a16="http://schemas.microsoft.com/office/drawing/2014/main" id="{A93910EE-4A98-46A9-A410-F7F1F0BA786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24417" y="6410325"/>
            <a:ext cx="1598083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/>
              <a:t>1</a:t>
            </a:r>
            <a:endParaRPr lang="it-IT" dirty="0"/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34F2246F-A59A-4D4C-8D97-ED0D528D3F6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E02A79F-BC85-4F79-988F-880CEF01FDE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30" y="110952"/>
            <a:ext cx="782050" cy="6077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/>
          <a:latin typeface="Century Schoolbook" panose="02040604050505020304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entury Schoolbook" panose="02040604050505020304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entury Schoolbook" panose="02040604050505020304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entury Schoolbook" panose="02040604050505020304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Century Schoolbook" panose="020406040505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iru.stacked-crooked.com/" TargetMode="External"/><Relationship Id="rId2" Type="http://schemas.openxmlformats.org/officeDocument/2006/relationships/hyperlink" Target="https://en.cppreference.com/w/cpp/language/constraints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BB15F45-49B8-4F92-858C-43A45EB2D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generic</a:t>
            </a:r>
            <a:r>
              <a:rPr lang="it-IT" dirty="0"/>
              <a:t> programming – </a:t>
            </a:r>
            <a:r>
              <a:rPr lang="it-IT" dirty="0" err="1"/>
              <a:t>c++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1B3A889-2B12-41D3-9736-A20A1FD13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https://albertoferrari.github.io/generics/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FE3A931-AD58-42EC-919E-17098F48FD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84"/>
          <a:stretch/>
        </p:blipFill>
        <p:spPr>
          <a:xfrm>
            <a:off x="3077824" y="1165368"/>
            <a:ext cx="6036352" cy="442387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45F058C3-35BA-4840-B9D3-8D2794768CC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-16000"/>
            <a:alphaModFix amt="53000"/>
          </a:blip>
          <a:srcRect/>
          <a:stretch>
            <a:fillRect/>
          </a:stretch>
        </p:blipFill>
        <p:spPr>
          <a:xfrm rot="57600">
            <a:off x="9492308" y="4140901"/>
            <a:ext cx="1437119" cy="143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5044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70E085-1585-449C-9493-61EE7F44C0B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407834" y="209700"/>
            <a:ext cx="6239933" cy="461665"/>
          </a:xfrm>
        </p:spPr>
        <p:txBody>
          <a:bodyPr>
            <a:spAutoFit/>
          </a:bodyPr>
          <a:lstStyle/>
          <a:p>
            <a:pPr lvl="0"/>
            <a:r>
              <a:rPr lang="en-US" sz="2400" dirty="0">
                <a:latin typeface="Century Schoolbook" pitchFamily="18"/>
              </a:rPr>
              <a:t>template: array central element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13D25D4-653B-481C-8152-C5BF7C0A6C91}"/>
              </a:ext>
            </a:extLst>
          </p:cNvPr>
          <p:cNvSpPr txBox="1"/>
          <p:nvPr/>
        </p:nvSpPr>
        <p:spPr>
          <a:xfrm>
            <a:off x="672058" y="1431903"/>
            <a:ext cx="4959854" cy="1457877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633" b="1" dirty="0">
                <a:latin typeface="Courier New" pitchFamily="2"/>
                <a:ea typeface="Tahoma" pitchFamily="2"/>
                <a:cs typeface="Tahoma" pitchFamily="2"/>
              </a:rPr>
              <a:t>template &lt;</a:t>
            </a:r>
            <a:r>
              <a:rPr lang="en-US" sz="1633" b="1" dirty="0" err="1">
                <a:latin typeface="Courier New" pitchFamily="2"/>
                <a:ea typeface="Tahoma" pitchFamily="2"/>
                <a:cs typeface="Tahoma" pitchFamily="2"/>
              </a:rPr>
              <a:t>typename</a:t>
            </a:r>
            <a:r>
              <a:rPr lang="en-US" sz="1633" b="1" dirty="0">
                <a:latin typeface="Courier New" pitchFamily="2"/>
                <a:ea typeface="Tahoma" pitchFamily="2"/>
                <a:cs typeface="Tahoma" pitchFamily="2"/>
              </a:rPr>
              <a:t> </a:t>
            </a:r>
            <a:r>
              <a:rPr lang="en-US" sz="1633" b="1" dirty="0">
                <a:solidFill>
                  <a:srgbClr val="800000"/>
                </a:solidFill>
                <a:latin typeface="Courier New" pitchFamily="2"/>
                <a:ea typeface="Tahoma" pitchFamily="2"/>
                <a:cs typeface="Tahoma" pitchFamily="2"/>
              </a:rPr>
              <a:t>T</a:t>
            </a:r>
            <a:r>
              <a:rPr lang="en-US" sz="1633" b="1" dirty="0">
                <a:latin typeface="Courier New" pitchFamily="2"/>
                <a:ea typeface="Tahoma" pitchFamily="2"/>
                <a:cs typeface="Tahoma" pitchFamily="2"/>
              </a:rPr>
              <a:t>&gt;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633" b="1" dirty="0">
                <a:solidFill>
                  <a:srgbClr val="800000"/>
                </a:solidFill>
                <a:latin typeface="Courier New" pitchFamily="2"/>
                <a:ea typeface="Tahoma" pitchFamily="2"/>
                <a:cs typeface="Tahoma" pitchFamily="2"/>
              </a:rPr>
              <a:t>T</a:t>
            </a:r>
            <a:r>
              <a:rPr lang="en-US" sz="1633" dirty="0">
                <a:latin typeface="Courier New" pitchFamily="2"/>
                <a:ea typeface="Tahoma" pitchFamily="2"/>
                <a:cs typeface="Tahoma" pitchFamily="2"/>
              </a:rPr>
              <a:t> </a:t>
            </a:r>
            <a:r>
              <a:rPr lang="en-US" sz="1633" b="1" dirty="0" err="1">
                <a:latin typeface="Courier New" pitchFamily="2"/>
                <a:ea typeface="Tahoma" pitchFamily="2"/>
                <a:cs typeface="Tahoma" pitchFamily="2"/>
              </a:rPr>
              <a:t>centralElement</a:t>
            </a:r>
            <a:r>
              <a:rPr lang="en-US" sz="1633" dirty="0">
                <a:latin typeface="Courier New" pitchFamily="2"/>
                <a:ea typeface="Tahoma" pitchFamily="2"/>
                <a:cs typeface="Tahoma" pitchFamily="2"/>
              </a:rPr>
              <a:t>(</a:t>
            </a:r>
            <a:r>
              <a:rPr lang="en-US" sz="1633" b="1" dirty="0">
                <a:solidFill>
                  <a:srgbClr val="800000"/>
                </a:solidFill>
                <a:latin typeface="Courier New" pitchFamily="2"/>
                <a:ea typeface="Tahoma" pitchFamily="2"/>
                <a:cs typeface="Tahoma" pitchFamily="2"/>
              </a:rPr>
              <a:t>T</a:t>
            </a:r>
            <a:r>
              <a:rPr lang="en-US" sz="1633" dirty="0">
                <a:latin typeface="Courier New" pitchFamily="2"/>
                <a:ea typeface="Tahoma" pitchFamily="2"/>
                <a:cs typeface="Tahoma" pitchFamily="2"/>
              </a:rPr>
              <a:t> data[], int </a:t>
            </a:r>
            <a:r>
              <a:rPr lang="en-US" sz="1633" dirty="0" err="1">
                <a:latin typeface="Courier New" pitchFamily="2"/>
                <a:ea typeface="Tahoma" pitchFamily="2"/>
                <a:cs typeface="Tahoma" pitchFamily="2"/>
              </a:rPr>
              <a:t>cont</a:t>
            </a:r>
            <a:r>
              <a:rPr lang="en-US" sz="1633" dirty="0">
                <a:latin typeface="Courier New" pitchFamily="2"/>
                <a:ea typeface="Tahoma" pitchFamily="2"/>
                <a:cs typeface="Tahoma" pitchFamily="2"/>
              </a:rPr>
              <a:t>)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633" dirty="0">
                <a:latin typeface="Courier New" pitchFamily="2"/>
                <a:ea typeface="Tahoma" pitchFamily="2"/>
                <a:cs typeface="Tahoma" pitchFamily="2"/>
              </a:rPr>
              <a:t>{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633" dirty="0">
                <a:latin typeface="Courier New" pitchFamily="2"/>
                <a:ea typeface="Tahoma" pitchFamily="2"/>
                <a:cs typeface="Tahoma" pitchFamily="2"/>
              </a:rPr>
              <a:t>    return data[</a:t>
            </a:r>
            <a:r>
              <a:rPr lang="en-US" sz="1633" dirty="0" err="1">
                <a:latin typeface="Courier New" pitchFamily="2"/>
                <a:ea typeface="Tahoma" pitchFamily="2"/>
                <a:cs typeface="Tahoma" pitchFamily="2"/>
              </a:rPr>
              <a:t>cont</a:t>
            </a:r>
            <a:r>
              <a:rPr lang="en-US" sz="1633" dirty="0">
                <a:latin typeface="Courier New" pitchFamily="2"/>
                <a:ea typeface="Tahoma" pitchFamily="2"/>
                <a:cs typeface="Tahoma" pitchFamily="2"/>
              </a:rPr>
              <a:t>/2];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633" dirty="0">
                <a:latin typeface="Courier New" pitchFamily="2"/>
                <a:ea typeface="Tahoma" pitchFamily="2"/>
                <a:cs typeface="Tahoma" pitchFamily="2"/>
              </a:rPr>
              <a:t>}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05AE0E6-87BF-489A-A084-58DA0D394934}"/>
              </a:ext>
            </a:extLst>
          </p:cNvPr>
          <p:cNvSpPr txBox="1"/>
          <p:nvPr/>
        </p:nvSpPr>
        <p:spPr>
          <a:xfrm>
            <a:off x="4829510" y="1122415"/>
            <a:ext cx="1797834" cy="334307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633" b="1" dirty="0">
                <a:solidFill>
                  <a:srgbClr val="800000"/>
                </a:solidFill>
                <a:latin typeface="Century Schoolbook" pitchFamily="2"/>
                <a:ea typeface="Tahoma" pitchFamily="2"/>
                <a:cs typeface="Tahoma" pitchFamily="2"/>
              </a:rPr>
              <a:t>T</a:t>
            </a:r>
            <a:r>
              <a:rPr lang="en-US" sz="1633" dirty="0">
                <a:latin typeface="Century Schoolbook" pitchFamily="2"/>
                <a:ea typeface="Tahoma" pitchFamily="2"/>
                <a:cs typeface="Tahoma" pitchFamily="2"/>
              </a:rPr>
              <a:t> must be a type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4D6A82C-D4EB-4234-9E63-0CCCD3F33740}"/>
              </a:ext>
            </a:extLst>
          </p:cNvPr>
          <p:cNvSpPr txBox="1"/>
          <p:nvPr/>
        </p:nvSpPr>
        <p:spPr>
          <a:xfrm>
            <a:off x="6876201" y="959008"/>
            <a:ext cx="1537955" cy="334244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633">
                <a:solidFill>
                  <a:srgbClr val="800000"/>
                </a:solidFill>
                <a:latin typeface="Century Schoolbook" pitchFamily="2"/>
                <a:ea typeface="Tahoma" pitchFamily="2"/>
                <a:cs typeface="Tahoma" pitchFamily="2"/>
              </a:rPr>
              <a:t>primitive type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9061DA5-C11B-4B8A-B3BC-9DB95251E559}"/>
              </a:ext>
            </a:extLst>
          </p:cNvPr>
          <p:cNvSpPr txBox="1"/>
          <p:nvPr/>
        </p:nvSpPr>
        <p:spPr>
          <a:xfrm>
            <a:off x="6876202" y="1391407"/>
            <a:ext cx="634182" cy="334244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633">
                <a:solidFill>
                  <a:srgbClr val="800000"/>
                </a:solidFill>
                <a:latin typeface="Century Schoolbook" pitchFamily="2"/>
                <a:ea typeface="Tahoma" pitchFamily="2"/>
                <a:cs typeface="Tahoma" pitchFamily="2"/>
              </a:rPr>
              <a:t>class</a:t>
            </a:r>
          </a:p>
        </p:txBody>
      </p:sp>
      <p:sp>
        <p:nvSpPr>
          <p:cNvPr id="7" name="Connettore diritto 6">
            <a:extLst>
              <a:ext uri="{FF2B5EF4-FFF2-40B4-BE49-F238E27FC236}">
                <a16:creationId xmlns:a16="http://schemas.microsoft.com/office/drawing/2014/main" id="{8A99BF4A-0FFC-4E10-8987-CCDA2041E6C2}"/>
              </a:ext>
            </a:extLst>
          </p:cNvPr>
          <p:cNvSpPr/>
          <p:nvPr/>
        </p:nvSpPr>
        <p:spPr>
          <a:xfrm flipV="1">
            <a:off x="6627344" y="1124912"/>
            <a:ext cx="331811" cy="16590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81646" tIns="40823" rIns="81646" bIns="40823" anchor="ctr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en-US" sz="1633"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8" name="Connettore diritto 7">
            <a:extLst>
              <a:ext uri="{FF2B5EF4-FFF2-40B4-BE49-F238E27FC236}">
                <a16:creationId xmlns:a16="http://schemas.microsoft.com/office/drawing/2014/main" id="{D5BBD567-D544-42CA-894F-F4D0CB2C0B20}"/>
              </a:ext>
            </a:extLst>
          </p:cNvPr>
          <p:cNvSpPr/>
          <p:nvPr/>
        </p:nvSpPr>
        <p:spPr>
          <a:xfrm>
            <a:off x="6627344" y="1373770"/>
            <a:ext cx="331811" cy="16590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81646" tIns="40823" rIns="81646" bIns="40823" anchor="ctr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en-US" sz="1633">
              <a:latin typeface="Liberation Serif" pitchFamily="18"/>
              <a:ea typeface="Tahoma" pitchFamily="2"/>
              <a:cs typeface="Tahoma" pitchFamily="2"/>
            </a:endParaRPr>
          </a:p>
        </p:txBody>
      </p:sp>
      <p:cxnSp>
        <p:nvCxnSpPr>
          <p:cNvPr id="9" name="Connettore a gomito 8">
            <a:extLst>
              <a:ext uri="{FF2B5EF4-FFF2-40B4-BE49-F238E27FC236}">
                <a16:creationId xmlns:a16="http://schemas.microsoft.com/office/drawing/2014/main" id="{7F49B247-B111-4052-97DB-F040A643233E}"/>
              </a:ext>
            </a:extLst>
          </p:cNvPr>
          <p:cNvCxnSpPr>
            <a:endCxn id="3" idx="0"/>
          </p:cNvCxnSpPr>
          <p:nvPr/>
        </p:nvCxnSpPr>
        <p:spPr>
          <a:xfrm flipH="1">
            <a:off x="3151821" y="1281020"/>
            <a:ext cx="1736129" cy="150882"/>
          </a:xfrm>
          <a:prstGeom prst="bentConnector3">
            <a:avLst/>
          </a:prstGeom>
          <a:noFill/>
          <a:ln w="0">
            <a:solidFill>
              <a:srgbClr val="3465AF"/>
            </a:solidFill>
            <a:prstDash val="solid"/>
          </a:ln>
        </p:spPr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6EE120F-DC28-40FD-A310-C3765637CEE6}"/>
              </a:ext>
            </a:extLst>
          </p:cNvPr>
          <p:cNvSpPr txBox="1"/>
          <p:nvPr/>
        </p:nvSpPr>
        <p:spPr>
          <a:xfrm>
            <a:off x="322938" y="3281683"/>
            <a:ext cx="6553264" cy="2405629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633" b="1">
                <a:solidFill>
                  <a:srgbClr val="800000"/>
                </a:solidFill>
                <a:latin typeface="Courier New" pitchFamily="2"/>
                <a:ea typeface="Tahoma" pitchFamily="2"/>
                <a:cs typeface="Tahoma" pitchFamily="2"/>
              </a:rPr>
              <a:t>int i</a:t>
            </a:r>
            <a:r>
              <a:rPr lang="en-US" sz="1633">
                <a:latin typeface="Courier New" pitchFamily="2"/>
                <a:ea typeface="Tahoma" pitchFamily="2"/>
                <a:cs typeface="Tahoma" pitchFamily="2"/>
              </a:rPr>
              <a:t>[] = {10,20,30,40,50};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633">
                <a:latin typeface="Courier New" pitchFamily="2"/>
                <a:ea typeface="Tahoma" pitchFamily="2"/>
                <a:cs typeface="Tahoma" pitchFamily="2"/>
              </a:rPr>
              <a:t>int ci = </a:t>
            </a:r>
            <a:r>
              <a:rPr lang="en-US" sz="1633" b="1">
                <a:latin typeface="Courier New" pitchFamily="2"/>
                <a:ea typeface="Tahoma" pitchFamily="2"/>
                <a:cs typeface="Tahoma" pitchFamily="2"/>
              </a:rPr>
              <a:t>centralElement</a:t>
            </a:r>
            <a:r>
              <a:rPr lang="en-US" sz="1633">
                <a:latin typeface="Courier New" pitchFamily="2"/>
                <a:ea typeface="Tahoma" pitchFamily="2"/>
                <a:cs typeface="Tahoma" pitchFamily="2"/>
              </a:rPr>
              <a:t>(</a:t>
            </a:r>
            <a:r>
              <a:rPr lang="en-US" sz="1633" b="1">
                <a:solidFill>
                  <a:srgbClr val="800000"/>
                </a:solidFill>
                <a:latin typeface="Courier New" pitchFamily="2"/>
                <a:ea typeface="Tahoma" pitchFamily="2"/>
                <a:cs typeface="Tahoma" pitchFamily="2"/>
              </a:rPr>
              <a:t>i</a:t>
            </a:r>
            <a:r>
              <a:rPr lang="en-US" sz="1633">
                <a:latin typeface="Courier New" pitchFamily="2"/>
                <a:ea typeface="Tahoma" pitchFamily="2"/>
                <a:cs typeface="Tahoma" pitchFamily="2"/>
              </a:rPr>
              <a:t>,5);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en-US" sz="1633">
              <a:latin typeface="Courier New" pitchFamily="2"/>
              <a:ea typeface="Tahoma" pitchFamily="2"/>
              <a:cs typeface="Tahoma" pitchFamily="2"/>
            </a:endParaRP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633" b="1">
                <a:solidFill>
                  <a:srgbClr val="800000"/>
                </a:solidFill>
                <a:latin typeface="Courier New" pitchFamily="2"/>
                <a:ea typeface="Tahoma" pitchFamily="2"/>
                <a:cs typeface="Tahoma" pitchFamily="2"/>
              </a:rPr>
              <a:t>string s[]</a:t>
            </a:r>
            <a:r>
              <a:rPr lang="en-US" sz="1633">
                <a:latin typeface="Courier New" pitchFamily="2"/>
                <a:ea typeface="Tahoma" pitchFamily="2"/>
                <a:cs typeface="Tahoma" pitchFamily="2"/>
              </a:rPr>
              <a:t> = {"alpha","beta","gamma"};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633">
                <a:latin typeface="Courier New" pitchFamily="2"/>
                <a:ea typeface="Tahoma" pitchFamily="2"/>
                <a:cs typeface="Tahoma" pitchFamily="2"/>
              </a:rPr>
              <a:t>string cs = </a:t>
            </a:r>
            <a:r>
              <a:rPr lang="en-US" sz="1633" b="1">
                <a:latin typeface="Courier New" pitchFamily="2"/>
                <a:ea typeface="Tahoma" pitchFamily="2"/>
                <a:cs typeface="Tahoma" pitchFamily="2"/>
              </a:rPr>
              <a:t>centralElement</a:t>
            </a:r>
            <a:r>
              <a:rPr lang="en-US" sz="1633">
                <a:latin typeface="Courier New" pitchFamily="2"/>
                <a:ea typeface="Tahoma" pitchFamily="2"/>
                <a:cs typeface="Tahoma" pitchFamily="2"/>
              </a:rPr>
              <a:t>(</a:t>
            </a:r>
            <a:r>
              <a:rPr lang="en-US" sz="1633" b="1">
                <a:solidFill>
                  <a:srgbClr val="800000"/>
                </a:solidFill>
                <a:latin typeface="Courier New" pitchFamily="2"/>
                <a:ea typeface="Tahoma" pitchFamily="2"/>
                <a:cs typeface="Tahoma" pitchFamily="2"/>
              </a:rPr>
              <a:t>s</a:t>
            </a:r>
            <a:r>
              <a:rPr lang="en-US" sz="1633">
                <a:latin typeface="Courier New" pitchFamily="2"/>
                <a:ea typeface="Tahoma" pitchFamily="2"/>
                <a:cs typeface="Tahoma" pitchFamily="2"/>
              </a:rPr>
              <a:t>,3);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en-US" sz="1633">
              <a:latin typeface="Courier New" pitchFamily="2"/>
              <a:ea typeface="Tahoma" pitchFamily="2"/>
              <a:cs typeface="Tahoma" pitchFamily="2"/>
            </a:endParaRP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633" b="1">
                <a:solidFill>
                  <a:srgbClr val="800000"/>
                </a:solidFill>
                <a:latin typeface="Courier New" pitchFamily="2"/>
                <a:ea typeface="Tahoma" pitchFamily="2"/>
                <a:cs typeface="Tahoma" pitchFamily="2"/>
              </a:rPr>
              <a:t>float f[]</a:t>
            </a:r>
            <a:r>
              <a:rPr lang="en-US" sz="1633">
                <a:latin typeface="Courier New" pitchFamily="2"/>
                <a:ea typeface="Tahoma" pitchFamily="2"/>
                <a:cs typeface="Tahoma" pitchFamily="2"/>
              </a:rPr>
              <a:t> = {2.2,3.3,4.4};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633">
                <a:latin typeface="Courier New" pitchFamily="2"/>
                <a:ea typeface="Tahoma" pitchFamily="2"/>
                <a:cs typeface="Tahoma" pitchFamily="2"/>
              </a:rPr>
              <a:t>float cf = </a:t>
            </a:r>
            <a:r>
              <a:rPr lang="en-US" sz="1633" b="1">
                <a:latin typeface="Courier New" pitchFamily="2"/>
                <a:ea typeface="Tahoma" pitchFamily="2"/>
                <a:cs typeface="Tahoma" pitchFamily="2"/>
              </a:rPr>
              <a:t>centralElement&lt;</a:t>
            </a:r>
            <a:r>
              <a:rPr lang="en-US" sz="1633" b="1">
                <a:solidFill>
                  <a:srgbClr val="800000"/>
                </a:solidFill>
                <a:latin typeface="Courier New" pitchFamily="2"/>
                <a:ea typeface="Tahoma" pitchFamily="2"/>
                <a:cs typeface="Tahoma" pitchFamily="2"/>
              </a:rPr>
              <a:t>float</a:t>
            </a:r>
            <a:r>
              <a:rPr lang="en-US" sz="1633" b="1">
                <a:latin typeface="Courier New" pitchFamily="2"/>
                <a:ea typeface="Tahoma" pitchFamily="2"/>
                <a:cs typeface="Tahoma" pitchFamily="2"/>
              </a:rPr>
              <a:t>&gt;</a:t>
            </a:r>
            <a:r>
              <a:rPr lang="en-US" sz="1633">
                <a:latin typeface="Courier New" pitchFamily="2"/>
                <a:ea typeface="Tahoma" pitchFamily="2"/>
                <a:cs typeface="Tahoma" pitchFamily="2"/>
              </a:rPr>
              <a:t>(</a:t>
            </a:r>
            <a:r>
              <a:rPr lang="en-US" sz="1633" b="1">
                <a:latin typeface="Courier New" pitchFamily="2"/>
                <a:ea typeface="Tahoma" pitchFamily="2"/>
                <a:cs typeface="Tahoma" pitchFamily="2"/>
              </a:rPr>
              <a:t>f</a:t>
            </a:r>
            <a:r>
              <a:rPr lang="en-US" sz="1633">
                <a:latin typeface="Courier New" pitchFamily="2"/>
                <a:ea typeface="Tahoma" pitchFamily="2"/>
                <a:cs typeface="Tahoma" pitchFamily="2"/>
              </a:rPr>
              <a:t>,3);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F2927BC-0D70-4A30-801C-13323B0433D5}"/>
              </a:ext>
            </a:extLst>
          </p:cNvPr>
          <p:cNvSpPr txBox="1"/>
          <p:nvPr/>
        </p:nvSpPr>
        <p:spPr>
          <a:xfrm>
            <a:off x="6627344" y="3403392"/>
            <a:ext cx="4768391" cy="586107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633" b="1" dirty="0">
                <a:latin typeface="Century Schoolbook" pitchFamily="2"/>
                <a:ea typeface="Tahoma" pitchFamily="2"/>
                <a:cs typeface="Tahoma" pitchFamily="2"/>
              </a:rPr>
              <a:t>type</a:t>
            </a:r>
            <a:r>
              <a:rPr lang="en-US" sz="1633" dirty="0">
                <a:latin typeface="Century Schoolbook" pitchFamily="2"/>
                <a:ea typeface="Tahoma" pitchFamily="2"/>
                <a:cs typeface="Tahoma" pitchFamily="2"/>
              </a:rPr>
              <a:t> parameters are </a:t>
            </a:r>
            <a:r>
              <a:rPr lang="en-US" sz="1633" b="1" dirty="0">
                <a:solidFill>
                  <a:srgbClr val="800000"/>
                </a:solidFill>
                <a:latin typeface="Century Schoolbook" pitchFamily="2"/>
                <a:ea typeface="Tahoma" pitchFamily="2"/>
                <a:cs typeface="Tahoma" pitchFamily="2"/>
              </a:rPr>
              <a:t>inferred</a:t>
            </a:r>
            <a:r>
              <a:rPr lang="en-US" sz="1633" dirty="0">
                <a:latin typeface="Century Schoolbook" pitchFamily="2"/>
                <a:ea typeface="Tahoma" pitchFamily="2"/>
                <a:cs typeface="Tahoma" pitchFamily="2"/>
              </a:rPr>
              <a:t> from the values 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633" dirty="0">
                <a:latin typeface="Century Schoolbook" pitchFamily="2"/>
                <a:ea typeface="Tahoma" pitchFamily="2"/>
                <a:cs typeface="Tahoma" pitchFamily="2"/>
              </a:rPr>
              <a:t>in a function invocation</a:t>
            </a:r>
          </a:p>
        </p:txBody>
      </p:sp>
      <p:sp>
        <p:nvSpPr>
          <p:cNvPr id="12" name="Connettore diritto 11">
            <a:extLst>
              <a:ext uri="{FF2B5EF4-FFF2-40B4-BE49-F238E27FC236}">
                <a16:creationId xmlns:a16="http://schemas.microsoft.com/office/drawing/2014/main" id="{5CA906E1-497B-402D-B076-096882BAB170}"/>
              </a:ext>
            </a:extLst>
          </p:cNvPr>
          <p:cNvSpPr/>
          <p:nvPr/>
        </p:nvSpPr>
        <p:spPr>
          <a:xfrm flipH="1" flipV="1">
            <a:off x="4055810" y="3696446"/>
            <a:ext cx="2405629" cy="829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81646" tIns="40823" rIns="81646" bIns="40823" anchor="ctr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en-US" sz="1633"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13" name="Connettore diritto 12">
            <a:extLst>
              <a:ext uri="{FF2B5EF4-FFF2-40B4-BE49-F238E27FC236}">
                <a16:creationId xmlns:a16="http://schemas.microsoft.com/office/drawing/2014/main" id="{6EF52987-A8FA-427E-A5FF-C3E6E6AD8B24}"/>
              </a:ext>
            </a:extLst>
          </p:cNvPr>
          <p:cNvSpPr/>
          <p:nvPr/>
        </p:nvSpPr>
        <p:spPr>
          <a:xfrm flipH="1">
            <a:off x="4636478" y="3862352"/>
            <a:ext cx="1824961" cy="58066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81646" tIns="40823" rIns="81646" bIns="40823" anchor="ctr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en-US" sz="1633"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14" name="Connettore diritto 13">
            <a:extLst>
              <a:ext uri="{FF2B5EF4-FFF2-40B4-BE49-F238E27FC236}">
                <a16:creationId xmlns:a16="http://schemas.microsoft.com/office/drawing/2014/main" id="{06A59FE6-8465-45B5-A199-C0BAE2E7315B}"/>
              </a:ext>
            </a:extLst>
          </p:cNvPr>
          <p:cNvSpPr/>
          <p:nvPr/>
        </p:nvSpPr>
        <p:spPr>
          <a:xfrm flipH="1">
            <a:off x="4138763" y="4857784"/>
            <a:ext cx="223972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81646" tIns="40823" rIns="81646" bIns="40823" anchor="ctr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en-US" sz="1633"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3D3FD0B4-C115-45AB-873C-DF548B3250A0}"/>
              </a:ext>
            </a:extLst>
          </p:cNvPr>
          <p:cNvSpPr txBox="1"/>
          <p:nvPr/>
        </p:nvSpPr>
        <p:spPr>
          <a:xfrm>
            <a:off x="6527800" y="4671252"/>
            <a:ext cx="3981188" cy="334307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633" dirty="0">
                <a:latin typeface="Century Schoolbook" pitchFamily="2"/>
                <a:ea typeface="Tahoma" pitchFamily="2"/>
                <a:cs typeface="Tahoma" pitchFamily="2"/>
              </a:rPr>
              <a:t>or </a:t>
            </a:r>
            <a:r>
              <a:rPr lang="en-US" sz="1633" b="1" dirty="0">
                <a:solidFill>
                  <a:srgbClr val="800000"/>
                </a:solidFill>
                <a:latin typeface="Century Schoolbook" pitchFamily="2"/>
                <a:ea typeface="Tahoma" pitchFamily="2"/>
                <a:cs typeface="Tahoma" pitchFamily="2"/>
              </a:rPr>
              <a:t>explicitly</a:t>
            </a:r>
            <a:r>
              <a:rPr lang="en-US" sz="1633" dirty="0">
                <a:latin typeface="Century Schoolbook" pitchFamily="2"/>
                <a:ea typeface="Tahoma" pitchFamily="2"/>
                <a:cs typeface="Tahoma" pitchFamily="2"/>
              </a:rPr>
              <a:t> passed as type parameter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4BE86259-2967-4769-AC63-82034B353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argument</a:t>
            </a:r>
            <a:r>
              <a:rPr lang="it-IT" dirty="0"/>
              <a:t> </a:t>
            </a:r>
            <a:r>
              <a:rPr lang="it-IT" dirty="0" err="1"/>
              <a:t>deduction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3D37E48-F56A-4C17-8CD5-B96872C69FE1}"/>
              </a:ext>
            </a:extLst>
          </p:cNvPr>
          <p:cNvSpPr txBox="1"/>
          <p:nvPr/>
        </p:nvSpPr>
        <p:spPr>
          <a:xfrm>
            <a:off x="131676" y="1443841"/>
            <a:ext cx="1192864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template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typename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T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&gt;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 min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 a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 b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 {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?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b="1" dirty="0"/>
            </a:b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</a:t>
            </a:r>
            <a:br>
              <a:rPr lang="it-IT" b="1" dirty="0"/>
            </a:br>
            <a:r>
              <a:rPr lang="it-IT" b="1" i="0" dirty="0" err="1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it-IT" b="1" i="0" dirty="0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main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() {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std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&lt;&lt;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min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);     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// OK (output 3) '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', '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'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inferred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std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&lt;&lt;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min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3.3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);   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// compile time </a:t>
            </a:r>
            <a:r>
              <a:rPr lang="it-IT" b="1" i="0" dirty="0" err="1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error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// template </a:t>
            </a:r>
            <a:r>
              <a:rPr lang="it-IT" b="1" i="0" dirty="0" err="1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argument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deduction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it-IT" b="1" i="0" dirty="0" err="1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substitution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failed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: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// </a:t>
            </a:r>
            <a:r>
              <a:rPr lang="it-IT" b="1" i="0" dirty="0" err="1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deduced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conflicting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types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 for </a:t>
            </a:r>
            <a:r>
              <a:rPr lang="it-IT" b="1" i="0" dirty="0" err="1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parameter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 ‘T’ (‘double’ and ‘</a:t>
            </a:r>
            <a:r>
              <a:rPr lang="it-IT" b="1" i="0" dirty="0" err="1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’)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std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&lt;&lt;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min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3.3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,(</a:t>
            </a:r>
            <a:r>
              <a:rPr lang="it-IT" b="1" i="0" dirty="0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double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)(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)); 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// OK (output 3.3) 'double', 'double'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inferred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std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&lt;&lt;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min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3.3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static_cast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it-IT" b="1" i="0" dirty="0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double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&gt;(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)); </a:t>
            </a:r>
            <a:b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</a:b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                     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// OK (output 3.3) 'double', 'double'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inferred</a:t>
            </a:r>
            <a:br>
              <a:rPr lang="it-IT" b="1" dirty="0">
                <a:solidFill>
                  <a:srgbClr val="0070C0"/>
                </a:solidFill>
              </a:rPr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std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&lt;&lt;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min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it-IT" b="1" i="0" dirty="0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double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&gt;(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3.3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); 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// OK (output 3.3) 'double'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explicitly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passed</a:t>
            </a:r>
            <a:br>
              <a:rPr lang="it-IT" b="1" dirty="0"/>
            </a:b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2432581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2E46A7-2645-4888-8E6B-974964DF6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multiple </a:t>
            </a:r>
            <a:r>
              <a:rPr lang="it-IT" dirty="0" err="1"/>
              <a:t>type</a:t>
            </a:r>
            <a:r>
              <a:rPr lang="it-IT" dirty="0"/>
              <a:t> </a:t>
            </a:r>
            <a:r>
              <a:rPr lang="it-IT" dirty="0" err="1"/>
              <a:t>parameters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ACE08E1-6F27-4714-B161-578B9767920D}"/>
              </a:ext>
            </a:extLst>
          </p:cNvPr>
          <p:cNvSpPr txBox="1"/>
          <p:nvPr/>
        </p:nvSpPr>
        <p:spPr>
          <a:xfrm>
            <a:off x="377360" y="1772816"/>
            <a:ext cx="118093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template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typename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T1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typename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T2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&gt;</a:t>
            </a:r>
            <a:br>
              <a:rPr lang="it-IT" b="1" dirty="0"/>
            </a:b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T1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min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T1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a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T2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b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 {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?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b="1" dirty="0"/>
            </a:b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</a:t>
            </a:r>
            <a:br>
              <a:rPr lang="it-IT" b="1" dirty="0"/>
            </a:br>
            <a:br>
              <a:rPr lang="it-IT" b="1" dirty="0"/>
            </a:br>
            <a:r>
              <a:rPr lang="it-IT" b="1" i="0" dirty="0" err="1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it-IT" b="1" i="0" dirty="0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main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() {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std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&lt;&lt;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min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 &lt;&lt;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std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    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// output 3 : '</a:t>
            </a:r>
            <a:r>
              <a:rPr lang="it-IT" b="1" i="0" dirty="0" err="1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', '</a:t>
            </a:r>
            <a:r>
              <a:rPr lang="it-IT" b="1" i="0" dirty="0" err="1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' -&gt; '</a:t>
            </a:r>
            <a:r>
              <a:rPr lang="it-IT" b="1" i="0" dirty="0" err="1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'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std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&lt;&lt;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min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3.3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 &lt;&lt;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std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  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// output 3.3 'double', '</a:t>
            </a:r>
            <a:r>
              <a:rPr lang="it-IT" b="1" i="0" dirty="0" err="1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' -&gt; 'double' 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std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&lt;&lt;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min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3.3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 &lt;&lt;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std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 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// output 3 '</a:t>
            </a:r>
            <a:r>
              <a:rPr lang="it-IT" b="1" i="0" dirty="0" err="1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', 'double' -&gt; '</a:t>
            </a:r>
            <a:r>
              <a:rPr lang="it-IT" b="1" i="0" dirty="0" err="1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'</a:t>
            </a:r>
            <a:br>
              <a:rPr lang="it-IT" b="1" dirty="0"/>
            </a:b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1600208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D750D200-4EE4-4422-809D-2EBAEAF1F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return</a:t>
            </a:r>
            <a:r>
              <a:rPr lang="it-IT" dirty="0"/>
              <a:t> </a:t>
            </a:r>
            <a:r>
              <a:rPr lang="it-IT" dirty="0" err="1"/>
              <a:t>type</a:t>
            </a:r>
            <a:r>
              <a:rPr lang="it-IT" dirty="0"/>
              <a:t> </a:t>
            </a:r>
            <a:r>
              <a:rPr lang="it-IT" dirty="0" err="1"/>
              <a:t>parameter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C0A6347-7127-4077-98B1-C693A813E573}"/>
              </a:ext>
            </a:extLst>
          </p:cNvPr>
          <p:cNvSpPr txBox="1"/>
          <p:nvPr/>
        </p:nvSpPr>
        <p:spPr>
          <a:xfrm>
            <a:off x="623392" y="1268760"/>
            <a:ext cx="1087320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template 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typename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T1,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typename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T2,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typename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RT&gt;</a:t>
            </a:r>
            <a:br>
              <a:rPr lang="it-IT" b="1" dirty="0">
                <a:solidFill>
                  <a:srgbClr val="FF0000"/>
                </a:solidFill>
              </a:rPr>
            </a:b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RT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min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T1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a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T2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b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 {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static_cast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RT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&gt;(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?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);</a:t>
            </a:r>
            <a:br>
              <a:rPr lang="it-IT" b="1" dirty="0"/>
            </a:b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</a:t>
            </a:r>
            <a:br>
              <a:rPr lang="it-IT" b="1" dirty="0"/>
            </a:br>
            <a:r>
              <a:rPr lang="it-IT" b="1" i="0" dirty="0" err="1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it-IT" b="1" i="0" dirty="0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main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() {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std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&lt;&lt;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min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it-IT" b="1" i="0" dirty="0" err="1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it-IT" b="1" i="0" dirty="0" err="1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it-IT" b="1" i="0" dirty="0" err="1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it-IT" b="1" i="0" dirty="0" err="1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it-IT" b="1" i="0" dirty="0" err="1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&gt;(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// output 3 : '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', '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' -&gt; '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'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std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&lt;&lt;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min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it-IT" b="1" i="0" dirty="0" err="1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double</a:t>
            </a:r>
            <a:r>
              <a:rPr lang="it-IT" b="1" i="0" dirty="0" err="1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it-IT" b="1" i="0" dirty="0" err="1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it-IT" b="1" i="0" dirty="0" err="1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it-IT" b="1" i="0" dirty="0" err="1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double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&gt;(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3.3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// output 3.3 'double', '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' -&gt; 'double'  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  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std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&lt;&lt;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min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it-IT" b="1" i="0" dirty="0" err="1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it-IT" b="1" i="0" dirty="0" err="1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it-IT" b="1" i="0" dirty="0" err="1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double</a:t>
            </a:r>
            <a:r>
              <a:rPr lang="it-IT" b="1" i="0" dirty="0" err="1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it-IT" b="1" i="0" dirty="0" err="1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double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&gt;(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3.3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// output 3.3 '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', 'double' -&gt; 'double' 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   </a:t>
            </a:r>
            <a:br>
              <a:rPr lang="it-IT" b="1" dirty="0"/>
            </a:b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4165621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4ECB9C-6246-4A69-90AA-7B9A41035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under the </a:t>
            </a:r>
            <a:r>
              <a:rPr lang="it-IT" dirty="0" err="1"/>
              <a:t>hood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18038D2-9BB3-4303-8AD9-1077A10A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sowide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1063B3A-D627-44BF-A2AE-1A579A37E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776" y="2060848"/>
            <a:ext cx="4890681" cy="300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91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B27684F8-345F-456D-A797-1C183E2B5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C++ </a:t>
            </a:r>
            <a:r>
              <a:rPr lang="it-IT" dirty="0" err="1"/>
              <a:t>function</a:t>
            </a:r>
            <a:r>
              <a:rPr lang="it-IT" dirty="0"/>
              <a:t> template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DA9E379-69B9-4CE8-BDE0-17F0E4A90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sowide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DDC988CD-3D20-4667-ACDA-820CCDAC2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c++</a:t>
            </a:r>
            <a:r>
              <a:rPr lang="en-US" dirty="0"/>
              <a:t>, templates are a </a:t>
            </a:r>
            <a:r>
              <a:rPr lang="en-US" b="1" i="1" dirty="0"/>
              <a:t>pure compile-time feature</a:t>
            </a:r>
          </a:p>
          <a:p>
            <a:r>
              <a:rPr lang="en-US" dirty="0"/>
              <a:t>template is a </a:t>
            </a:r>
            <a:r>
              <a:rPr lang="en-US" b="1" i="1" dirty="0"/>
              <a:t>factory</a:t>
            </a:r>
            <a:r>
              <a:rPr lang="en-US" dirty="0"/>
              <a:t> that can be used to </a:t>
            </a:r>
            <a:r>
              <a:rPr lang="en-US" b="1" i="1" dirty="0"/>
              <a:t>produce functions</a:t>
            </a:r>
          </a:p>
          <a:p>
            <a:r>
              <a:rPr lang="en-US" dirty="0" err="1"/>
              <a:t>c++</a:t>
            </a:r>
            <a:r>
              <a:rPr lang="en-US" dirty="0"/>
              <a:t> provide </a:t>
            </a:r>
            <a:r>
              <a:rPr lang="en-US" b="1" i="1" dirty="0"/>
              <a:t>substitutions of types </a:t>
            </a:r>
            <a:r>
              <a:rPr lang="en-US" dirty="0"/>
              <a:t>during compile time</a:t>
            </a:r>
          </a:p>
          <a:p>
            <a:pPr lvl="1"/>
            <a:r>
              <a:rPr lang="en-US" i="1" dirty="0"/>
              <a:t>in </a:t>
            </a:r>
            <a:r>
              <a:rPr lang="en-US" i="1" dirty="0" err="1"/>
              <a:t>c#</a:t>
            </a:r>
            <a:r>
              <a:rPr lang="en-US" i="1" dirty="0"/>
              <a:t> ﻿substitutions are performed at runtime</a:t>
            </a:r>
          </a:p>
          <a:p>
            <a:r>
              <a:rPr lang="en-US" dirty="0"/>
              <a:t>each </a:t>
            </a:r>
            <a:r>
              <a:rPr lang="en-US" b="1" i="1" dirty="0"/>
              <a:t>set</a:t>
            </a:r>
            <a:r>
              <a:rPr lang="en-US" dirty="0"/>
              <a:t> of different template </a:t>
            </a:r>
            <a:r>
              <a:rPr lang="en-US" b="1" i="1" dirty="0"/>
              <a:t>parameters</a:t>
            </a:r>
            <a:r>
              <a:rPr lang="en-US" dirty="0"/>
              <a:t> may cause the generation at compile time of a </a:t>
            </a:r>
            <a:r>
              <a:rPr lang="en-US" b="1" i="1" dirty="0"/>
              <a:t>different internal function definition</a:t>
            </a:r>
          </a:p>
          <a:p>
            <a:r>
              <a:rPr lang="en-US" dirty="0"/>
              <a:t>the resulting program is </a:t>
            </a:r>
            <a:r>
              <a:rPr lang="en-US" b="1" i="1" dirty="0"/>
              <a:t>bigger in size </a:t>
            </a:r>
            <a:r>
              <a:rPr lang="en-US" dirty="0"/>
              <a:t>due to the boilerplate code  created during compilation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26502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5D0D48-BCA9-41C1-B548-846B81660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boilerplate</a:t>
            </a:r>
            <a:r>
              <a:rPr lang="it-IT" dirty="0"/>
              <a:t> code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F81543-56FA-4056-88F0-28F039F1F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sections of code included in many places with little or no alteration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058682D-0CC1-4E91-9141-1560B7DBC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https://albertoferrari.github.io/generics/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1EB9CCF-8AC5-4F0E-842B-A48F206DC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728" y="2447459"/>
            <a:ext cx="5471010" cy="306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02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6AEE53-8DF2-40B9-A751-3E79E01CE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more on </a:t>
            </a:r>
            <a:r>
              <a:rPr lang="it-IT" dirty="0" err="1"/>
              <a:t>function</a:t>
            </a:r>
            <a:r>
              <a:rPr lang="it-IT" dirty="0"/>
              <a:t> templates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7DCADB-18F7-40D7-AA7D-031F4985A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a generic function </a:t>
            </a:r>
            <a:r>
              <a:rPr lang="en-US" dirty="0"/>
              <a:t>is also called </a:t>
            </a:r>
            <a:r>
              <a:rPr lang="en-US" b="1" i="1" dirty="0"/>
              <a:t>template function</a:t>
            </a:r>
          </a:p>
          <a:p>
            <a:pPr lvl="1"/>
            <a:r>
              <a:rPr lang="en-US" dirty="0"/>
              <a:t>when the compiler creates a specific version of a generic function, it is said to have created a </a:t>
            </a:r>
            <a:r>
              <a:rPr lang="en-US" b="1" i="1" dirty="0"/>
              <a:t>generated function</a:t>
            </a:r>
          </a:p>
          <a:p>
            <a:pPr lvl="1"/>
            <a:r>
              <a:rPr lang="en-US" dirty="0"/>
              <a:t>the act of generation is said </a:t>
            </a:r>
            <a:r>
              <a:rPr lang="en-US" b="1" i="1" dirty="0"/>
              <a:t>instantiation</a:t>
            </a:r>
          </a:p>
          <a:p>
            <a:pPr lvl="1"/>
            <a:r>
              <a:rPr lang="en-US" dirty="0"/>
              <a:t>a generated function is a specific </a:t>
            </a:r>
            <a:r>
              <a:rPr lang="en-US" b="1" i="1" dirty="0"/>
              <a:t>instance</a:t>
            </a:r>
            <a:r>
              <a:rPr lang="en-US" dirty="0"/>
              <a:t> of a template function</a:t>
            </a:r>
          </a:p>
          <a:p>
            <a:r>
              <a:rPr lang="en-US" dirty="0"/>
              <a:t>no code is generated from a source file that contains only template definitions</a:t>
            </a:r>
          </a:p>
          <a:p>
            <a:r>
              <a:rPr lang="en-US" dirty="0"/>
              <a:t>in order for any code to appear, a template must be instantiated → the template arguments must be determined so that the compiler can generate an actual function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4FB644E-78EF-4898-87D4-D0BC306FE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https://albertoferrari.github.io/generics/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16283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340D8B-6819-4DC7-A138-A3656BBB1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generic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&amp; </a:t>
            </a:r>
            <a:r>
              <a:rPr lang="it-IT" dirty="0" err="1"/>
              <a:t>overloading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95A3FB-6EA8-4FF9-A4ED-E567DDD08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we can define the </a:t>
            </a:r>
            <a:r>
              <a:rPr lang="en-US" sz="2000" b="1" i="1" dirty="0"/>
              <a:t>explicit overloading </a:t>
            </a:r>
            <a:r>
              <a:rPr lang="en-US" sz="2000" dirty="0"/>
              <a:t>of a generic function</a:t>
            </a:r>
          </a:p>
          <a:p>
            <a:r>
              <a:rPr lang="en-US" sz="2000" dirty="0"/>
              <a:t>the modified version overloaded, </a:t>
            </a:r>
            <a:r>
              <a:rPr lang="en-US" sz="2000" b="1" i="1" dirty="0"/>
              <a:t>hide</a:t>
            </a:r>
            <a:r>
              <a:rPr lang="en-US" sz="2000" dirty="0"/>
              <a:t> the generic function</a:t>
            </a:r>
          </a:p>
          <a:p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67487B3-AA8B-4259-9E9F-CBEC8251F233}"/>
              </a:ext>
            </a:extLst>
          </p:cNvPr>
          <p:cNvSpPr txBox="1"/>
          <p:nvPr/>
        </p:nvSpPr>
        <p:spPr>
          <a:xfrm>
            <a:off x="206161" y="2708920"/>
            <a:ext cx="1180931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template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it-IT" sz="1600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class </a:t>
            </a: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&gt;</a:t>
            </a:r>
            <a:br>
              <a:rPr lang="it-IT" sz="1600" b="1" dirty="0"/>
            </a:b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 </a:t>
            </a:r>
            <a:r>
              <a:rPr lang="it-IT" sz="16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square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 b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 {  </a:t>
            </a:r>
            <a:r>
              <a:rPr lang="it-IT" sz="1600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it-IT" sz="1600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 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* </a:t>
            </a: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 }</a:t>
            </a:r>
            <a:br>
              <a:rPr lang="it-IT" sz="1600" b="1" dirty="0"/>
            </a:br>
            <a:br>
              <a:rPr lang="it-IT" sz="1600" b="1" dirty="0"/>
            </a:b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template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&lt;&gt;</a:t>
            </a:r>
            <a:br>
              <a:rPr lang="it-IT" sz="1600" b="1" dirty="0"/>
            </a:br>
            <a:r>
              <a:rPr lang="it-IT" sz="16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6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square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sz="16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b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 { </a:t>
            </a:r>
            <a:r>
              <a:rPr lang="it-IT" sz="1600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it-IT" sz="1600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 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+ </a:t>
            </a: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 }   </a:t>
            </a:r>
            <a:br>
              <a:rPr lang="it-IT" sz="1600" b="1" dirty="0"/>
            </a:br>
            <a:br>
              <a:rPr lang="it-IT" sz="1600" b="1" dirty="0"/>
            </a:br>
            <a:r>
              <a:rPr lang="it-IT" sz="1600" b="1" i="0" dirty="0" err="1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it-IT" sz="1600" b="1" i="0" dirty="0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6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main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 ) {</a:t>
            </a:r>
            <a:br>
              <a:rPr lang="it-IT" sz="1600" b="1" dirty="0"/>
            </a:b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sz="1600" b="1" i="0" dirty="0" err="1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it-IT" sz="1600" b="1" i="0" dirty="0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 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it-IT" sz="1600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 </a:t>
            </a:r>
            <a:r>
              <a:rPr lang="it-IT" sz="16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&lt;&lt; </a:t>
            </a:r>
            <a:r>
              <a:rPr lang="it-IT" sz="1600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it-IT" sz="1600" b="1" i="0" dirty="0" err="1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square</a:t>
            </a:r>
            <a:r>
              <a:rPr lang="it-IT" sz="1600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 "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&lt;&lt; </a:t>
            </a: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 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&lt;&lt; </a:t>
            </a:r>
            <a:r>
              <a:rPr lang="it-IT" sz="1600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" = " 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&lt;&lt; </a:t>
            </a:r>
            <a:r>
              <a:rPr lang="it-IT" sz="16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square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 &lt;&lt; </a:t>
            </a:r>
            <a:r>
              <a:rPr lang="it-IT" sz="16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      </a:t>
            </a:r>
            <a:r>
              <a:rPr lang="it-IT" sz="1600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//</a:t>
            </a:r>
            <a:r>
              <a:rPr lang="it-IT" sz="1600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square</a:t>
            </a:r>
            <a:r>
              <a:rPr lang="it-IT" sz="1600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5 = 25</a:t>
            </a:r>
            <a:br>
              <a:rPr lang="it-IT" sz="1600" b="1" dirty="0"/>
            </a:b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sz="1600" b="1" i="0" dirty="0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double </a:t>
            </a: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 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it-IT" sz="1600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5.5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 </a:t>
            </a:r>
            <a:r>
              <a:rPr lang="it-IT" sz="16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&lt;&lt; </a:t>
            </a:r>
            <a:r>
              <a:rPr lang="it-IT" sz="1600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it-IT" sz="1600" b="1" i="0" dirty="0" err="1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square</a:t>
            </a:r>
            <a:r>
              <a:rPr lang="it-IT" sz="1600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 "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&lt;&lt; </a:t>
            </a: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 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&lt;&lt; </a:t>
            </a:r>
            <a:r>
              <a:rPr lang="it-IT" sz="1600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" = " 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&lt;&lt; </a:t>
            </a:r>
            <a:r>
              <a:rPr lang="it-IT" sz="16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square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 &lt;&lt; </a:t>
            </a:r>
            <a:r>
              <a:rPr lang="it-IT" sz="16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 </a:t>
            </a:r>
            <a:r>
              <a:rPr lang="it-IT" sz="1600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//</a:t>
            </a:r>
            <a:r>
              <a:rPr lang="it-IT" sz="1600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square</a:t>
            </a:r>
            <a:r>
              <a:rPr lang="it-IT" sz="1600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5.5 = 30.25</a:t>
            </a:r>
            <a:br>
              <a:rPr lang="it-IT" sz="1600" b="1" dirty="0"/>
            </a:b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sz="16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s 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it-IT" sz="1600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"hello"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sz="1600" b="1" dirty="0"/>
            </a:b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sz="16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&lt;&lt; </a:t>
            </a:r>
            <a:r>
              <a:rPr lang="it-IT" sz="1600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it-IT" sz="1600" b="1" i="0" dirty="0" err="1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square</a:t>
            </a:r>
            <a:r>
              <a:rPr lang="it-IT" sz="1600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 "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&lt;&lt; </a:t>
            </a: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 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&lt;&lt; </a:t>
            </a:r>
            <a:r>
              <a:rPr lang="it-IT" sz="1600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" = " 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&lt;&lt; </a:t>
            </a:r>
            <a:r>
              <a:rPr lang="it-IT" sz="16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square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 &lt;&lt; </a:t>
            </a:r>
            <a:r>
              <a:rPr lang="it-IT" sz="16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          </a:t>
            </a:r>
            <a:r>
              <a:rPr lang="it-IT" sz="1600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//</a:t>
            </a:r>
            <a:r>
              <a:rPr lang="it-IT" sz="1600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square</a:t>
            </a:r>
            <a:r>
              <a:rPr lang="it-IT" sz="1600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hello = </a:t>
            </a:r>
            <a:r>
              <a:rPr lang="it-IT" sz="1600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hellohello</a:t>
            </a:r>
            <a:br>
              <a:rPr lang="it-IT" sz="1600" b="1" dirty="0"/>
            </a:b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sz="1600" b="1" i="0" dirty="0" err="1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char</a:t>
            </a:r>
            <a:r>
              <a:rPr lang="it-IT" sz="1600" b="1" i="0" dirty="0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 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it-IT" sz="1600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'h'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sz="1600" b="1" dirty="0"/>
            </a:b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sz="16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&lt;&lt; </a:t>
            </a:r>
            <a:r>
              <a:rPr lang="it-IT" sz="1600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it-IT" sz="1600" b="1" i="0" dirty="0" err="1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square</a:t>
            </a:r>
            <a:r>
              <a:rPr lang="it-IT" sz="1600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 "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&lt;&lt; </a:t>
            </a: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 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&lt;&lt; </a:t>
            </a:r>
            <a:r>
              <a:rPr lang="it-IT" sz="1600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" = " 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&lt;&lt; </a:t>
            </a:r>
            <a:r>
              <a:rPr lang="it-IT" sz="16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square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 &lt;&lt; </a:t>
            </a:r>
            <a:r>
              <a:rPr lang="it-IT" sz="16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          </a:t>
            </a:r>
            <a:r>
              <a:rPr lang="it-IT" sz="1600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//</a:t>
            </a:r>
            <a:r>
              <a:rPr lang="it-IT" sz="1600" b="1" i="0" dirty="0" err="1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square</a:t>
            </a:r>
            <a:r>
              <a:rPr lang="it-IT" sz="1600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 h = @</a:t>
            </a:r>
            <a:br>
              <a:rPr lang="it-IT" sz="1600" b="1" dirty="0"/>
            </a:b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</a:t>
            </a:r>
            <a:endParaRPr lang="it-IT" sz="1600" b="1" dirty="0"/>
          </a:p>
        </p:txBody>
      </p:sp>
    </p:spTree>
    <p:extLst>
      <p:ext uri="{BB962C8B-B14F-4D97-AF65-F5344CB8AC3E}">
        <p14:creationId xmlns:p14="http://schemas.microsoft.com/office/powerpoint/2010/main" val="1440562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338B5C-4832-4E71-AD29-201ED7265D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class template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E3E38DE-5887-415C-B419-60DED9DD2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https://albertoferrari.github.io/generics/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8946E5C-8A37-4D91-9279-832FA3348B98}"/>
              </a:ext>
            </a:extLst>
          </p:cNvPr>
          <p:cNvSpPr txBox="1"/>
          <p:nvPr/>
        </p:nvSpPr>
        <p:spPr>
          <a:xfrm>
            <a:off x="3143672" y="3677929"/>
            <a:ext cx="61010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2400" i="1" dirty="0">
                <a:latin typeface="Century Schoolbook" pitchFamily="18"/>
              </a:rPr>
              <a:t>template class can work with many different types of values</a:t>
            </a:r>
          </a:p>
        </p:txBody>
      </p:sp>
    </p:spTree>
    <p:extLst>
      <p:ext uri="{BB962C8B-B14F-4D97-AF65-F5344CB8AC3E}">
        <p14:creationId xmlns:p14="http://schemas.microsoft.com/office/powerpoint/2010/main" val="720461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D9EE8168-181C-4ABB-ABD0-7419E21F0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contents</a:t>
            </a:r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491F03C4-3FCF-4514-858A-FDB7279AF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generic programming in C++</a:t>
            </a:r>
          </a:p>
          <a:p>
            <a:pPr lvl="1"/>
            <a:r>
              <a:rPr lang="en-US" b="1" i="1" dirty="0"/>
              <a:t>function</a:t>
            </a:r>
          </a:p>
          <a:p>
            <a:pPr lvl="2"/>
            <a:r>
              <a:rPr lang="en-US" dirty="0"/>
              <a:t>overloading</a:t>
            </a:r>
          </a:p>
          <a:p>
            <a:pPr lvl="2"/>
            <a:r>
              <a:rPr lang="en-US" dirty="0"/>
              <a:t>void pointers</a:t>
            </a:r>
          </a:p>
          <a:p>
            <a:pPr lvl="2"/>
            <a:r>
              <a:rPr lang="en-US" dirty="0"/>
              <a:t>templates</a:t>
            </a:r>
          </a:p>
          <a:p>
            <a:pPr lvl="1"/>
            <a:r>
              <a:rPr lang="en-US" b="1" i="1" dirty="0"/>
              <a:t>class</a:t>
            </a:r>
            <a:r>
              <a:rPr lang="en-US" dirty="0"/>
              <a:t> templates</a:t>
            </a:r>
          </a:p>
          <a:p>
            <a:pPr lvl="1"/>
            <a:r>
              <a:rPr lang="en-US" dirty="0"/>
              <a:t>variable templates</a:t>
            </a:r>
          </a:p>
          <a:p>
            <a:r>
              <a:rPr lang="en-US" b="1" i="1" dirty="0"/>
              <a:t>concepts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6AE6A23-3B31-4676-A3D0-B99589B37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https://albertoferrari.github.io/generics/</a:t>
            </a:r>
          </a:p>
        </p:txBody>
      </p:sp>
    </p:spTree>
    <p:extLst>
      <p:ext uri="{BB962C8B-B14F-4D97-AF65-F5344CB8AC3E}">
        <p14:creationId xmlns:p14="http://schemas.microsoft.com/office/powerpoint/2010/main" val="3212853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57345C-00AC-4521-8098-27F3DF88A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class template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926E38-4DD9-4611-8270-C16EF9421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template provides a specification for </a:t>
            </a:r>
            <a:r>
              <a:rPr lang="en-US" b="1" i="1" dirty="0"/>
              <a:t>generating classes </a:t>
            </a:r>
            <a:r>
              <a:rPr lang="en-US" dirty="0"/>
              <a:t>based on parameters</a:t>
            </a:r>
          </a:p>
          <a:p>
            <a:r>
              <a:rPr lang="en-US" dirty="0"/>
              <a:t>class templates are generally used to implement containers</a:t>
            </a:r>
          </a:p>
          <a:p>
            <a:r>
              <a:rPr lang="en-US" dirty="0"/>
              <a:t>a class template is </a:t>
            </a:r>
            <a:r>
              <a:rPr lang="en-US" b="1" i="1" dirty="0"/>
              <a:t>instantiated</a:t>
            </a:r>
            <a:r>
              <a:rPr lang="en-US" dirty="0"/>
              <a:t> by passing </a:t>
            </a:r>
            <a:r>
              <a:rPr lang="en-US" b="1" i="1" dirty="0"/>
              <a:t>a given set of types </a:t>
            </a:r>
            <a:r>
              <a:rPr lang="en-US" dirty="0"/>
              <a:t>to it as template arguments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4CFD0EC-EA8C-465A-8041-85248CD5C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https://albertoferrari.github.io/generics/</a:t>
            </a:r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971E04F-70A2-45AB-AE91-B8929D9B3BF4}"/>
              </a:ext>
            </a:extLst>
          </p:cNvPr>
          <p:cNvSpPr txBox="1"/>
          <p:nvPr/>
        </p:nvSpPr>
        <p:spPr>
          <a:xfrm>
            <a:off x="2063552" y="4437112"/>
            <a:ext cx="86205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24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parameter-list &gt; class-declaration</a:t>
            </a:r>
          </a:p>
        </p:txBody>
      </p:sp>
    </p:spTree>
    <p:extLst>
      <p:ext uri="{BB962C8B-B14F-4D97-AF65-F5344CB8AC3E}">
        <p14:creationId xmlns:p14="http://schemas.microsoft.com/office/powerpoint/2010/main" val="2773887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7C0CFCCD-EFDD-421C-B8F3-4F93FA3A88EA}"/>
              </a:ext>
            </a:extLst>
          </p:cNvPr>
          <p:cNvSpPr txBox="1"/>
          <p:nvPr/>
        </p:nvSpPr>
        <p:spPr>
          <a:xfrm>
            <a:off x="191344" y="289679"/>
            <a:ext cx="532859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template &lt;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typename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F,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typename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S&gt;</a:t>
            </a:r>
            <a:br>
              <a:rPr lang="it-IT" b="1" dirty="0">
                <a:solidFill>
                  <a:srgbClr val="FF0000"/>
                </a:solidFill>
              </a:rPr>
            </a:b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class </a:t>
            </a:r>
            <a:r>
              <a:rPr lang="it-IT" b="1" i="0" dirty="0" err="1">
                <a:solidFill>
                  <a:srgbClr val="0000D0"/>
                </a:solidFill>
                <a:effectLst/>
                <a:latin typeface="Courier New" panose="02070309020205020404" pitchFamily="49" charset="0"/>
              </a:rPr>
              <a:t>Pair</a:t>
            </a:r>
            <a:br>
              <a:rPr lang="it-IT" b="1" dirty="0"/>
            </a:b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{</a:t>
            </a:r>
            <a:br>
              <a:rPr lang="it-IT" b="1" dirty="0"/>
            </a:b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: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b="1" i="0" dirty="0" err="1">
                <a:solidFill>
                  <a:srgbClr val="0000D0"/>
                </a:solidFill>
                <a:effectLst/>
                <a:latin typeface="Courier New" panose="02070309020205020404" pitchFamily="49" charset="0"/>
              </a:rPr>
              <a:t>Pair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const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&amp;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const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&amp;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get_first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() 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const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get_second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() 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const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b="1" dirty="0"/>
            </a:b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: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first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second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b="1" dirty="0"/>
            </a:b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};</a:t>
            </a:r>
            <a:endParaRPr lang="it-IT" b="1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66305E1-83CB-4689-91EC-1278A6EA7EB5}"/>
              </a:ext>
            </a:extLst>
          </p:cNvPr>
          <p:cNvSpPr txBox="1"/>
          <p:nvPr/>
        </p:nvSpPr>
        <p:spPr>
          <a:xfrm>
            <a:off x="5663952" y="289679"/>
            <a:ext cx="6096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template &lt;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typename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F,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typename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S&gt;</a:t>
            </a:r>
            <a:br>
              <a:rPr lang="it-IT" b="1" dirty="0">
                <a:solidFill>
                  <a:srgbClr val="FF0000"/>
                </a:solidFill>
              </a:rPr>
            </a:br>
            <a:r>
              <a:rPr lang="it-IT" b="1" i="0" dirty="0" err="1">
                <a:solidFill>
                  <a:srgbClr val="0000D0"/>
                </a:solidFill>
                <a:effectLst/>
                <a:latin typeface="Courier New" panose="02070309020205020404" pitchFamily="49" charset="0"/>
              </a:rPr>
              <a:t>Pair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&lt;F,S&gt;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lang="it-IT" b="1" i="0" dirty="0" err="1">
                <a:solidFill>
                  <a:srgbClr val="0000D0"/>
                </a:solidFill>
                <a:effectLst/>
                <a:latin typeface="Courier New" panose="02070309020205020404" pitchFamily="49" charset="0"/>
              </a:rPr>
              <a:t>Pair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const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&amp;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const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&amp;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</a:t>
            </a:r>
            <a:br>
              <a:rPr lang="it-IT" b="1" dirty="0"/>
            </a:b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{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first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second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b="1" dirty="0"/>
            </a:b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};</a:t>
            </a:r>
            <a:br>
              <a:rPr lang="it-IT" b="1" dirty="0"/>
            </a:br>
            <a:br>
              <a:rPr lang="it-IT" b="1" dirty="0"/>
            </a:b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template &lt;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typename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F,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typename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S&gt;</a:t>
            </a:r>
            <a:br>
              <a:rPr lang="it-IT" b="1" dirty="0"/>
            </a:b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00D0"/>
                </a:solidFill>
                <a:effectLst/>
                <a:latin typeface="Courier New" panose="02070309020205020404" pitchFamily="49" charset="0"/>
              </a:rPr>
              <a:t>Pair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&lt;F,S&gt;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get_first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() 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const</a:t>
            </a:r>
            <a:br>
              <a:rPr lang="it-IT" b="1" dirty="0"/>
            </a:b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{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first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b="1" dirty="0"/>
            </a:b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};</a:t>
            </a:r>
            <a:br>
              <a:rPr lang="it-IT" b="1" dirty="0"/>
            </a:br>
            <a:br>
              <a:rPr lang="it-IT" b="1" dirty="0"/>
            </a:b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template &lt;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typename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F,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typename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S&gt;</a:t>
            </a:r>
            <a:br>
              <a:rPr lang="it-IT" b="1" dirty="0"/>
            </a:b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00D0"/>
                </a:solidFill>
                <a:effectLst/>
                <a:latin typeface="Courier New" panose="02070309020205020404" pitchFamily="49" charset="0"/>
              </a:rPr>
              <a:t>Pair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&lt;F,S&gt;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get_second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() 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const</a:t>
            </a:r>
            <a:br>
              <a:rPr lang="it-IT" b="1" dirty="0"/>
            </a:b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{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second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b="1" dirty="0"/>
            </a:b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};</a:t>
            </a:r>
            <a:endParaRPr lang="it-IT" b="1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F82DFF99-0E3E-46C6-A115-0C50F6501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3411984"/>
            <a:ext cx="2389839" cy="306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153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E7CE1C0A-FBAA-47C5-B8B3-1F163D73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templates unlike function templates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AF95A39-2D86-4CF7-9B2D-A9ABB9471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declare a </a:t>
            </a:r>
            <a:r>
              <a:rPr lang="en-US" b="1" i="1" dirty="0"/>
              <a:t>variable</a:t>
            </a:r>
            <a:r>
              <a:rPr lang="en-US" dirty="0"/>
              <a:t> of a </a:t>
            </a:r>
            <a:r>
              <a:rPr lang="en-US" b="1" i="1" dirty="0"/>
              <a:t>template class </a:t>
            </a:r>
            <a:r>
              <a:rPr lang="en-US" dirty="0"/>
              <a:t>you </a:t>
            </a:r>
            <a:r>
              <a:rPr lang="en-US" b="1" i="1" dirty="0"/>
              <a:t>must specify </a:t>
            </a:r>
            <a:r>
              <a:rPr lang="en-US" dirty="0"/>
              <a:t>the parameters </a:t>
            </a:r>
            <a:r>
              <a:rPr lang="en-US" b="1" i="1" dirty="0"/>
              <a:t>type</a:t>
            </a:r>
            <a:endParaRPr lang="en-US" dirty="0"/>
          </a:p>
          <a:p>
            <a:pPr lvl="1"/>
            <a:r>
              <a:rPr lang="en-US" dirty="0"/>
              <a:t>types are not inferred</a:t>
            </a:r>
          </a:p>
          <a:p>
            <a:endParaRPr lang="it-IT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5473CDA-5AAD-47D8-B444-C63B30ADC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sowide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8387B-2B9B-4414-8BFE-DAABC2DC2B72}"/>
              </a:ext>
            </a:extLst>
          </p:cNvPr>
          <p:cNvSpPr txBox="1"/>
          <p:nvPr/>
        </p:nvSpPr>
        <p:spPr>
          <a:xfrm>
            <a:off x="4511824" y="2420888"/>
            <a:ext cx="5391926" cy="2583291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Courier New" pitchFamily="2"/>
                <a:ea typeface="Tahoma" pitchFamily="2"/>
                <a:cs typeface="Tahoma" pitchFamily="2"/>
              </a:rPr>
              <a:t>Pair&lt;</a:t>
            </a:r>
            <a:r>
              <a:rPr lang="en-US" sz="2400" b="1" dirty="0" err="1">
                <a:solidFill>
                  <a:srgbClr val="800000"/>
                </a:solidFill>
                <a:latin typeface="Courier New" pitchFamily="2"/>
                <a:ea typeface="Tahoma" pitchFamily="2"/>
                <a:cs typeface="Tahoma" pitchFamily="2"/>
              </a:rPr>
              <a:t>int,double</a:t>
            </a:r>
            <a:r>
              <a:rPr lang="en-US" sz="2400" b="1" dirty="0">
                <a:latin typeface="Courier New" pitchFamily="2"/>
                <a:ea typeface="Tahoma" pitchFamily="2"/>
                <a:cs typeface="Tahoma" pitchFamily="2"/>
              </a:rPr>
              <a:t>&gt;</a:t>
            </a:r>
            <a:r>
              <a:rPr lang="en-US" sz="2400" dirty="0">
                <a:latin typeface="Courier New" pitchFamily="2"/>
                <a:ea typeface="Tahoma" pitchFamily="2"/>
                <a:cs typeface="Tahoma" pitchFamily="2"/>
              </a:rPr>
              <a:t> p1(2,3.4);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Courier New" pitchFamily="2"/>
                <a:ea typeface="Tahoma" pitchFamily="2"/>
                <a:cs typeface="Tahoma" pitchFamily="2"/>
              </a:rPr>
              <a:t>int</a:t>
            </a:r>
            <a:r>
              <a:rPr lang="en-US" sz="2400" dirty="0">
                <a:latin typeface="Courier New" pitchFamily="2"/>
                <a:ea typeface="Tahoma" pitchFamily="2"/>
                <a:cs typeface="Tahoma" pitchFamily="2"/>
              </a:rPr>
              <a:t> p1_first = p1.get_first();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Courier New" pitchFamily="2"/>
                <a:ea typeface="Tahoma" pitchFamily="2"/>
                <a:cs typeface="Tahoma" pitchFamily="2"/>
              </a:rPr>
              <a:t>double</a:t>
            </a:r>
            <a:r>
              <a:rPr lang="en-US" sz="2400" dirty="0">
                <a:latin typeface="Courier New" pitchFamily="2"/>
                <a:ea typeface="Tahoma" pitchFamily="2"/>
                <a:cs typeface="Tahoma" pitchFamily="2"/>
              </a:rPr>
              <a:t> p1_second = p1.get_second();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Courier New" pitchFamily="2"/>
              <a:ea typeface="Tahoma" pitchFamily="2"/>
              <a:cs typeface="Tahoma" pitchFamily="2"/>
            </a:endParaRP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Courier New" pitchFamily="2"/>
              <a:ea typeface="Tahoma" pitchFamily="2"/>
              <a:cs typeface="Tahoma" pitchFamily="2"/>
            </a:endParaRP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Courier New" pitchFamily="2"/>
                <a:ea typeface="Tahoma" pitchFamily="2"/>
                <a:cs typeface="Tahoma" pitchFamily="2"/>
              </a:rPr>
              <a:t>Pair&lt;</a:t>
            </a:r>
            <a:r>
              <a:rPr lang="en-US" sz="2400" b="1" dirty="0" err="1">
                <a:solidFill>
                  <a:srgbClr val="800000"/>
                </a:solidFill>
                <a:latin typeface="Courier New" pitchFamily="2"/>
                <a:ea typeface="Tahoma" pitchFamily="2"/>
                <a:cs typeface="Tahoma" pitchFamily="2"/>
              </a:rPr>
              <a:t>string,int</a:t>
            </a:r>
            <a:r>
              <a:rPr lang="en-US" sz="2400" b="1" dirty="0">
                <a:latin typeface="Courier New" pitchFamily="2"/>
                <a:ea typeface="Tahoma" pitchFamily="2"/>
                <a:cs typeface="Tahoma" pitchFamily="2"/>
              </a:rPr>
              <a:t>&gt;</a:t>
            </a:r>
            <a:r>
              <a:rPr lang="en-US" sz="2400" dirty="0">
                <a:latin typeface="Courier New" pitchFamily="2"/>
                <a:ea typeface="Tahoma" pitchFamily="2"/>
                <a:cs typeface="Tahoma" pitchFamily="2"/>
              </a:rPr>
              <a:t> p2("alpha",5);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Courier New" pitchFamily="2"/>
                <a:ea typeface="Tahoma" pitchFamily="2"/>
                <a:cs typeface="Tahoma" pitchFamily="2"/>
              </a:rPr>
              <a:t>string</a:t>
            </a:r>
            <a:r>
              <a:rPr lang="en-US" sz="2400" dirty="0">
                <a:latin typeface="Courier New" pitchFamily="2"/>
                <a:ea typeface="Tahoma" pitchFamily="2"/>
                <a:cs typeface="Tahoma" pitchFamily="2"/>
              </a:rPr>
              <a:t> p2_first = p2.get_first();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Courier New" pitchFamily="2"/>
                <a:ea typeface="Tahoma" pitchFamily="2"/>
                <a:cs typeface="Tahoma" pitchFamily="2"/>
              </a:rPr>
              <a:t>int</a:t>
            </a:r>
            <a:r>
              <a:rPr lang="en-US" sz="2400" dirty="0">
                <a:latin typeface="Courier New" pitchFamily="2"/>
                <a:ea typeface="Tahoma" pitchFamily="2"/>
                <a:cs typeface="Tahoma" pitchFamily="2"/>
              </a:rPr>
              <a:t> p2_second = p2.get_second();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Courier New" pitchFamily="2"/>
              <a:ea typeface="Tahoma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13804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9FDCB6-CCA7-4998-B1DE-7650ADCB571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>
                <a:latin typeface="Century Schoolbook" pitchFamily="18"/>
              </a:rPr>
              <a:t>templates &amp; compiler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EDC5510A-4D8E-4D5C-B69C-9EFA52F600D5}"/>
              </a:ext>
            </a:extLst>
          </p:cNvPr>
          <p:cNvGrpSpPr/>
          <p:nvPr/>
        </p:nvGrpSpPr>
        <p:grpSpPr>
          <a:xfrm>
            <a:off x="811451" y="1237351"/>
            <a:ext cx="2847499" cy="2917062"/>
            <a:chOff x="640080" y="1097280"/>
            <a:chExt cx="3138840" cy="3215521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4B900DDD-D1B8-48ED-BA34-C239589FF21B}"/>
                </a:ext>
              </a:extLst>
            </p:cNvPr>
            <p:cNvSpPr txBox="1"/>
            <p:nvPr/>
          </p:nvSpPr>
          <p:spPr>
            <a:xfrm>
              <a:off x="640080" y="1097280"/>
              <a:ext cx="3138840" cy="271008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81646" tIns="40823" rIns="81646" bIns="40823" anchorCtr="0" compatLnSpc="0"/>
            <a:lstStyle/>
            <a:p>
              <a:pPr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70" b="1" dirty="0">
                  <a:latin typeface="Courier New" pitchFamily="2"/>
                  <a:ea typeface="Tahoma" pitchFamily="2"/>
                  <a:cs typeface="Tahoma" pitchFamily="2"/>
                </a:rPr>
                <a:t>template&lt;</a:t>
              </a:r>
              <a:r>
                <a:rPr lang="en-US" sz="1270" b="1" dirty="0" err="1">
                  <a:latin typeface="Courier New" pitchFamily="2"/>
                  <a:ea typeface="Tahoma" pitchFamily="2"/>
                  <a:cs typeface="Tahoma" pitchFamily="2"/>
                </a:rPr>
                <a:t>typename</a:t>
              </a:r>
              <a:r>
                <a:rPr lang="en-US" sz="1270" b="1" dirty="0">
                  <a:latin typeface="Courier New" pitchFamily="2"/>
                  <a:ea typeface="Tahoma" pitchFamily="2"/>
                  <a:cs typeface="Tahoma" pitchFamily="2"/>
                </a:rPr>
                <a:t> </a:t>
              </a:r>
              <a:r>
                <a:rPr lang="en-US" sz="1270" b="1" dirty="0">
                  <a:solidFill>
                    <a:srgbClr val="800000"/>
                  </a:solidFill>
                  <a:latin typeface="Courier New" pitchFamily="2"/>
                  <a:ea typeface="Tahoma" pitchFamily="2"/>
                  <a:cs typeface="Tahoma" pitchFamily="2"/>
                </a:rPr>
                <a:t>T</a:t>
              </a:r>
              <a:r>
                <a:rPr lang="en-US" sz="1270" b="1" dirty="0">
                  <a:latin typeface="Courier New" pitchFamily="2"/>
                  <a:ea typeface="Tahoma" pitchFamily="2"/>
                  <a:cs typeface="Tahoma" pitchFamily="2"/>
                </a:rPr>
                <a:t>&gt;</a:t>
              </a:r>
            </a:p>
            <a:p>
              <a:pPr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70" dirty="0">
                  <a:latin typeface="Courier New" pitchFamily="2"/>
                  <a:ea typeface="Tahoma" pitchFamily="2"/>
                  <a:cs typeface="Tahoma" pitchFamily="2"/>
                </a:rPr>
                <a:t>class </a:t>
              </a:r>
              <a:r>
                <a:rPr lang="en-US" sz="1270" b="1" dirty="0">
                  <a:latin typeface="Courier New" pitchFamily="2"/>
                  <a:ea typeface="Tahoma" pitchFamily="2"/>
                  <a:cs typeface="Tahoma" pitchFamily="2"/>
                </a:rPr>
                <a:t>Foo</a:t>
              </a:r>
            </a:p>
            <a:p>
              <a:pPr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70" dirty="0">
                  <a:latin typeface="Courier New" pitchFamily="2"/>
                  <a:ea typeface="Tahoma" pitchFamily="2"/>
                  <a:cs typeface="Tahoma" pitchFamily="2"/>
                </a:rPr>
                <a:t>{</a:t>
              </a:r>
            </a:p>
            <a:p>
              <a:pPr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70" dirty="0">
                  <a:latin typeface="Courier New" pitchFamily="2"/>
                  <a:ea typeface="Tahoma" pitchFamily="2"/>
                  <a:cs typeface="Tahoma" pitchFamily="2"/>
                </a:rPr>
                <a:t>public:</a:t>
              </a:r>
            </a:p>
            <a:p>
              <a:pPr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70" dirty="0">
                  <a:latin typeface="Courier New" pitchFamily="2"/>
                  <a:ea typeface="Tahoma" pitchFamily="2"/>
                  <a:cs typeface="Tahoma" pitchFamily="2"/>
                </a:rPr>
                <a:t>     </a:t>
              </a:r>
              <a:r>
                <a:rPr lang="en-US" sz="1270" b="1" dirty="0">
                  <a:solidFill>
                    <a:srgbClr val="800000"/>
                  </a:solidFill>
                  <a:latin typeface="Courier New" pitchFamily="2"/>
                  <a:ea typeface="Tahoma" pitchFamily="2"/>
                  <a:cs typeface="Tahoma" pitchFamily="2"/>
                </a:rPr>
                <a:t>T</a:t>
              </a:r>
              <a:r>
                <a:rPr lang="en-US" sz="1270" dirty="0">
                  <a:latin typeface="Courier New" pitchFamily="2"/>
                  <a:ea typeface="Tahoma" pitchFamily="2"/>
                  <a:cs typeface="Tahoma" pitchFamily="2"/>
                </a:rPr>
                <a:t>&amp; bar()</a:t>
              </a:r>
            </a:p>
            <a:p>
              <a:pPr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70" dirty="0">
                  <a:latin typeface="Courier New" pitchFamily="2"/>
                  <a:ea typeface="Tahoma" pitchFamily="2"/>
                  <a:cs typeface="Tahoma" pitchFamily="2"/>
                </a:rPr>
                <a:t>     {</a:t>
              </a:r>
            </a:p>
            <a:p>
              <a:pPr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70" dirty="0">
                  <a:latin typeface="Courier New" pitchFamily="2"/>
                  <a:ea typeface="Tahoma" pitchFamily="2"/>
                  <a:cs typeface="Tahoma" pitchFamily="2"/>
                </a:rPr>
                <a:t>         return subject;</a:t>
              </a:r>
            </a:p>
            <a:p>
              <a:pPr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70" dirty="0">
                  <a:latin typeface="Courier New" pitchFamily="2"/>
                  <a:ea typeface="Tahoma" pitchFamily="2"/>
                  <a:cs typeface="Tahoma" pitchFamily="2"/>
                </a:rPr>
                <a:t>     }</a:t>
              </a:r>
            </a:p>
            <a:p>
              <a:pPr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70" dirty="0">
                  <a:latin typeface="Courier New" pitchFamily="2"/>
                  <a:ea typeface="Tahoma" pitchFamily="2"/>
                  <a:cs typeface="Tahoma" pitchFamily="2"/>
                </a:rPr>
                <a:t>private:</a:t>
              </a:r>
            </a:p>
            <a:p>
              <a:pPr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70" dirty="0">
                  <a:latin typeface="Courier New" pitchFamily="2"/>
                  <a:ea typeface="Tahoma" pitchFamily="2"/>
                  <a:cs typeface="Tahoma" pitchFamily="2"/>
                </a:rPr>
                <a:t>     </a:t>
              </a:r>
              <a:r>
                <a:rPr lang="en-US" sz="1270" b="1" dirty="0">
                  <a:solidFill>
                    <a:srgbClr val="800000"/>
                  </a:solidFill>
                  <a:latin typeface="Courier New" pitchFamily="2"/>
                  <a:ea typeface="Tahoma" pitchFamily="2"/>
                  <a:cs typeface="Tahoma" pitchFamily="2"/>
                </a:rPr>
                <a:t>T</a:t>
              </a:r>
              <a:r>
                <a:rPr lang="en-US" sz="1270" dirty="0">
                  <a:latin typeface="Courier New" pitchFamily="2"/>
                  <a:ea typeface="Tahoma" pitchFamily="2"/>
                  <a:cs typeface="Tahoma" pitchFamily="2"/>
                </a:rPr>
                <a:t> subject;</a:t>
              </a:r>
            </a:p>
            <a:p>
              <a:pPr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70" dirty="0">
                  <a:latin typeface="Courier New" pitchFamily="2"/>
                  <a:ea typeface="Tahoma" pitchFamily="2"/>
                  <a:cs typeface="Tahoma" pitchFamily="2"/>
                </a:rPr>
                <a:t>};</a:t>
              </a:r>
            </a:p>
          </p:txBody>
        </p:sp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CC7CEA83-61CC-4F13-83A0-B5CEEDE54569}"/>
                </a:ext>
              </a:extLst>
            </p:cNvPr>
            <p:cNvSpPr txBox="1"/>
            <p:nvPr/>
          </p:nvSpPr>
          <p:spPr>
            <a:xfrm>
              <a:off x="640080" y="3743640"/>
              <a:ext cx="2805480" cy="569161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81646" tIns="40823" rIns="81646" bIns="40823" anchorCtr="0" compatLnSpc="0"/>
            <a:lstStyle/>
            <a:p>
              <a:pPr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70">
                  <a:latin typeface="Courier New" pitchFamily="2"/>
                  <a:ea typeface="Liberation Mono" pitchFamily="49"/>
                  <a:cs typeface="Liberation Mono" pitchFamily="49"/>
                </a:rPr>
                <a:t>Foo</a:t>
              </a:r>
              <a:r>
                <a:rPr lang="en-US" sz="1270" b="1">
                  <a:solidFill>
                    <a:srgbClr val="800000"/>
                  </a:solidFill>
                  <a:latin typeface="Courier New" pitchFamily="2"/>
                  <a:ea typeface="Liberation Mono" pitchFamily="49"/>
                  <a:cs typeface="Liberation Mono" pitchFamily="49"/>
                </a:rPr>
                <a:t>&lt;int&gt;</a:t>
              </a:r>
              <a:r>
                <a:rPr lang="en-US" sz="1270">
                  <a:latin typeface="Courier New" pitchFamily="2"/>
                  <a:ea typeface="Liberation Mono" pitchFamily="49"/>
                  <a:cs typeface="Liberation Mono" pitchFamily="49"/>
                </a:rPr>
                <a:t> fooInt;</a:t>
              </a:r>
            </a:p>
            <a:p>
              <a:pPr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70">
                  <a:latin typeface="Courier New" pitchFamily="2"/>
                  <a:ea typeface="Liberation Mono" pitchFamily="49"/>
                  <a:cs typeface="Liberation Mono" pitchFamily="49"/>
                </a:rPr>
                <a:t>Foo</a:t>
              </a:r>
              <a:r>
                <a:rPr lang="en-US" sz="1270" b="1">
                  <a:solidFill>
                    <a:srgbClr val="800000"/>
                  </a:solidFill>
                  <a:latin typeface="Courier New" pitchFamily="2"/>
                  <a:ea typeface="Liberation Mono" pitchFamily="49"/>
                  <a:cs typeface="Liberation Mono" pitchFamily="49"/>
                </a:rPr>
                <a:t>&lt;double&gt;</a:t>
              </a:r>
              <a:r>
                <a:rPr lang="en-US" sz="1270">
                  <a:latin typeface="Courier New" pitchFamily="2"/>
                  <a:ea typeface="Liberation Mono" pitchFamily="49"/>
                  <a:cs typeface="Liberation Mono" pitchFamily="49"/>
                </a:rPr>
                <a:t> fooDouble;</a:t>
              </a:r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BCD36F3C-C358-49AB-859C-B1F2D052F5C7}"/>
              </a:ext>
            </a:extLst>
          </p:cNvPr>
          <p:cNvGrpSpPr/>
          <p:nvPr/>
        </p:nvGrpSpPr>
        <p:grpSpPr>
          <a:xfrm>
            <a:off x="6354941" y="1157255"/>
            <a:ext cx="2807002" cy="4819422"/>
            <a:chOff x="5303520" y="1005840"/>
            <a:chExt cx="3094200" cy="5312520"/>
          </a:xfrm>
        </p:grpSpPr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07ACD1B8-1304-439A-B3EE-E595C79B47BA}"/>
                </a:ext>
              </a:extLst>
            </p:cNvPr>
            <p:cNvSpPr txBox="1"/>
            <p:nvPr/>
          </p:nvSpPr>
          <p:spPr>
            <a:xfrm>
              <a:off x="5303520" y="1005840"/>
              <a:ext cx="3094200" cy="248436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81646" tIns="40823" rIns="81646" bIns="40823" anchorCtr="0" compatLnSpc="0"/>
            <a:lstStyle/>
            <a:p>
              <a:pPr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70" dirty="0">
                  <a:latin typeface="Courier New" pitchFamily="2"/>
                  <a:ea typeface="Tahoma" pitchFamily="2"/>
                  <a:cs typeface="Tahoma" pitchFamily="2"/>
                </a:rPr>
                <a:t>class </a:t>
              </a:r>
              <a:r>
                <a:rPr lang="en-US" sz="1270" b="1" dirty="0" err="1">
                  <a:solidFill>
                    <a:srgbClr val="800000"/>
                  </a:solidFill>
                  <a:latin typeface="Courier New" pitchFamily="2"/>
                  <a:ea typeface="Tahoma" pitchFamily="2"/>
                  <a:cs typeface="Tahoma" pitchFamily="2"/>
                </a:rPr>
                <a:t>FooInt</a:t>
              </a:r>
              <a:endParaRPr lang="en-US" sz="1270" b="1" dirty="0">
                <a:solidFill>
                  <a:srgbClr val="800000"/>
                </a:solidFill>
                <a:latin typeface="Courier New" pitchFamily="2"/>
                <a:ea typeface="Tahoma" pitchFamily="2"/>
                <a:cs typeface="Tahoma" pitchFamily="2"/>
              </a:endParaRPr>
            </a:p>
            <a:p>
              <a:pPr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70" dirty="0">
                  <a:latin typeface="Courier New" pitchFamily="2"/>
                  <a:ea typeface="Tahoma" pitchFamily="2"/>
                  <a:cs typeface="Tahoma" pitchFamily="2"/>
                </a:rPr>
                <a:t>{</a:t>
              </a:r>
            </a:p>
            <a:p>
              <a:pPr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70" dirty="0">
                  <a:latin typeface="Courier New" pitchFamily="2"/>
                  <a:ea typeface="Tahoma" pitchFamily="2"/>
                  <a:cs typeface="Tahoma" pitchFamily="2"/>
                </a:rPr>
                <a:t>public:</a:t>
              </a:r>
            </a:p>
            <a:p>
              <a:pPr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70" dirty="0">
                  <a:latin typeface="Courier New" pitchFamily="2"/>
                  <a:ea typeface="Tahoma" pitchFamily="2"/>
                  <a:cs typeface="Tahoma" pitchFamily="2"/>
                </a:rPr>
                <a:t>     </a:t>
              </a:r>
              <a:r>
                <a:rPr lang="en-US" sz="1270" b="1" dirty="0">
                  <a:solidFill>
                    <a:srgbClr val="800000"/>
                  </a:solidFill>
                  <a:latin typeface="Courier New" pitchFamily="2"/>
                  <a:ea typeface="Tahoma" pitchFamily="2"/>
                  <a:cs typeface="Tahoma" pitchFamily="2"/>
                </a:rPr>
                <a:t>int</a:t>
              </a:r>
              <a:r>
                <a:rPr lang="en-US" sz="1270" dirty="0">
                  <a:latin typeface="Courier New" pitchFamily="2"/>
                  <a:ea typeface="Tahoma" pitchFamily="2"/>
                  <a:cs typeface="Tahoma" pitchFamily="2"/>
                </a:rPr>
                <a:t>&amp; bar()</a:t>
              </a:r>
            </a:p>
            <a:p>
              <a:pPr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70" dirty="0">
                  <a:latin typeface="Courier New" pitchFamily="2"/>
                  <a:ea typeface="Tahoma" pitchFamily="2"/>
                  <a:cs typeface="Tahoma" pitchFamily="2"/>
                </a:rPr>
                <a:t>     {</a:t>
              </a:r>
            </a:p>
            <a:p>
              <a:pPr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70" dirty="0">
                  <a:latin typeface="Courier New" pitchFamily="2"/>
                  <a:ea typeface="Tahoma" pitchFamily="2"/>
                  <a:cs typeface="Tahoma" pitchFamily="2"/>
                </a:rPr>
                <a:t>         return subject;</a:t>
              </a:r>
            </a:p>
            <a:p>
              <a:pPr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70" dirty="0">
                  <a:latin typeface="Courier New" pitchFamily="2"/>
                  <a:ea typeface="Tahoma" pitchFamily="2"/>
                  <a:cs typeface="Tahoma" pitchFamily="2"/>
                </a:rPr>
                <a:t>     }</a:t>
              </a:r>
            </a:p>
            <a:p>
              <a:pPr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70" dirty="0">
                  <a:latin typeface="Courier New" pitchFamily="2"/>
                  <a:ea typeface="Tahoma" pitchFamily="2"/>
                  <a:cs typeface="Tahoma" pitchFamily="2"/>
                </a:rPr>
                <a:t>private:</a:t>
              </a:r>
            </a:p>
            <a:p>
              <a:pPr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70" dirty="0">
                  <a:latin typeface="Courier New" pitchFamily="2"/>
                  <a:ea typeface="Tahoma" pitchFamily="2"/>
                  <a:cs typeface="Tahoma" pitchFamily="2"/>
                </a:rPr>
                <a:t>     </a:t>
              </a:r>
              <a:r>
                <a:rPr lang="en-US" sz="1270" b="1" dirty="0">
                  <a:solidFill>
                    <a:srgbClr val="800000"/>
                  </a:solidFill>
                  <a:latin typeface="Courier New" pitchFamily="2"/>
                  <a:ea typeface="Tahoma" pitchFamily="2"/>
                  <a:cs typeface="Tahoma" pitchFamily="2"/>
                </a:rPr>
                <a:t>int</a:t>
              </a:r>
              <a:r>
                <a:rPr lang="en-US" sz="1270" dirty="0">
                  <a:latin typeface="Courier New" pitchFamily="2"/>
                  <a:ea typeface="Tahoma" pitchFamily="2"/>
                  <a:cs typeface="Tahoma" pitchFamily="2"/>
                </a:rPr>
                <a:t> subject;</a:t>
              </a:r>
            </a:p>
            <a:p>
              <a:pPr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70" dirty="0">
                  <a:latin typeface="Courier New" pitchFamily="2"/>
                  <a:ea typeface="Tahoma" pitchFamily="2"/>
                  <a:cs typeface="Tahoma" pitchFamily="2"/>
                </a:rPr>
                <a:t>}</a:t>
              </a:r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AB04605D-10C6-453B-8E51-3070472F530A}"/>
                </a:ext>
              </a:extLst>
            </p:cNvPr>
            <p:cNvSpPr txBox="1"/>
            <p:nvPr/>
          </p:nvSpPr>
          <p:spPr>
            <a:xfrm>
              <a:off x="5303520" y="3291839"/>
              <a:ext cx="3094200" cy="248436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81646" tIns="40823" rIns="81646" bIns="40823" anchorCtr="0" compatLnSpc="0"/>
            <a:lstStyle/>
            <a:p>
              <a:pPr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70">
                  <a:latin typeface="Courier New" pitchFamily="2"/>
                  <a:ea typeface="Tahoma" pitchFamily="2"/>
                  <a:cs typeface="Tahoma" pitchFamily="2"/>
                </a:rPr>
                <a:t>class </a:t>
              </a:r>
              <a:r>
                <a:rPr lang="en-US" sz="1270" b="1">
                  <a:solidFill>
                    <a:srgbClr val="800000"/>
                  </a:solidFill>
                  <a:latin typeface="Courier New" pitchFamily="2"/>
                  <a:ea typeface="Tahoma" pitchFamily="2"/>
                  <a:cs typeface="Tahoma" pitchFamily="2"/>
                </a:rPr>
                <a:t>FooDouble</a:t>
              </a:r>
            </a:p>
            <a:p>
              <a:pPr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70">
                  <a:latin typeface="Courier New" pitchFamily="2"/>
                  <a:ea typeface="Tahoma" pitchFamily="2"/>
                  <a:cs typeface="Tahoma" pitchFamily="2"/>
                </a:rPr>
                <a:t>{</a:t>
              </a:r>
            </a:p>
            <a:p>
              <a:pPr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70">
                  <a:latin typeface="Courier New" pitchFamily="2"/>
                  <a:ea typeface="Tahoma" pitchFamily="2"/>
                  <a:cs typeface="Tahoma" pitchFamily="2"/>
                </a:rPr>
                <a:t>public:</a:t>
              </a:r>
            </a:p>
            <a:p>
              <a:pPr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70">
                  <a:latin typeface="Courier New" pitchFamily="2"/>
                  <a:ea typeface="Tahoma" pitchFamily="2"/>
                  <a:cs typeface="Tahoma" pitchFamily="2"/>
                </a:rPr>
                <a:t>     </a:t>
              </a:r>
              <a:r>
                <a:rPr lang="en-US" sz="1270" b="1">
                  <a:solidFill>
                    <a:srgbClr val="800000"/>
                  </a:solidFill>
                  <a:latin typeface="Courier New" pitchFamily="2"/>
                  <a:ea typeface="Tahoma" pitchFamily="2"/>
                  <a:cs typeface="Tahoma" pitchFamily="2"/>
                </a:rPr>
                <a:t>double</a:t>
              </a:r>
              <a:r>
                <a:rPr lang="en-US" sz="1270">
                  <a:latin typeface="Courier New" pitchFamily="2"/>
                  <a:ea typeface="Tahoma" pitchFamily="2"/>
                  <a:cs typeface="Tahoma" pitchFamily="2"/>
                </a:rPr>
                <a:t>&amp; bar()</a:t>
              </a:r>
            </a:p>
            <a:p>
              <a:pPr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70">
                  <a:latin typeface="Courier New" pitchFamily="2"/>
                  <a:ea typeface="Tahoma" pitchFamily="2"/>
                  <a:cs typeface="Tahoma" pitchFamily="2"/>
                </a:rPr>
                <a:t>     {</a:t>
              </a:r>
            </a:p>
            <a:p>
              <a:pPr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70">
                  <a:latin typeface="Courier New" pitchFamily="2"/>
                  <a:ea typeface="Tahoma" pitchFamily="2"/>
                  <a:cs typeface="Tahoma" pitchFamily="2"/>
                </a:rPr>
                <a:t>         return subject;</a:t>
              </a:r>
            </a:p>
            <a:p>
              <a:pPr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70">
                  <a:latin typeface="Courier New" pitchFamily="2"/>
                  <a:ea typeface="Tahoma" pitchFamily="2"/>
                  <a:cs typeface="Tahoma" pitchFamily="2"/>
                </a:rPr>
                <a:t>     }</a:t>
              </a:r>
            </a:p>
            <a:p>
              <a:pPr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70">
                  <a:latin typeface="Courier New" pitchFamily="2"/>
                  <a:ea typeface="Tahoma" pitchFamily="2"/>
                  <a:cs typeface="Tahoma" pitchFamily="2"/>
                </a:rPr>
                <a:t>private:</a:t>
              </a:r>
            </a:p>
            <a:p>
              <a:pPr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70">
                  <a:latin typeface="Courier New" pitchFamily="2"/>
                  <a:ea typeface="Tahoma" pitchFamily="2"/>
                  <a:cs typeface="Tahoma" pitchFamily="2"/>
                </a:rPr>
                <a:t>     </a:t>
              </a:r>
              <a:r>
                <a:rPr lang="en-US" sz="1270" b="1">
                  <a:solidFill>
                    <a:srgbClr val="800000"/>
                  </a:solidFill>
                  <a:latin typeface="Courier New" pitchFamily="2"/>
                  <a:ea typeface="Tahoma" pitchFamily="2"/>
                  <a:cs typeface="Tahoma" pitchFamily="2"/>
                </a:rPr>
                <a:t>double</a:t>
              </a:r>
              <a:r>
                <a:rPr lang="en-US" sz="1270">
                  <a:latin typeface="Courier New" pitchFamily="2"/>
                  <a:ea typeface="Tahoma" pitchFamily="2"/>
                  <a:cs typeface="Tahoma" pitchFamily="2"/>
                </a:rPr>
                <a:t> subject;</a:t>
              </a:r>
            </a:p>
            <a:p>
              <a:pPr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70">
                  <a:latin typeface="Courier New" pitchFamily="2"/>
                  <a:ea typeface="Tahoma" pitchFamily="2"/>
                  <a:cs typeface="Tahoma" pitchFamily="2"/>
                </a:rPr>
                <a:t>}</a:t>
              </a:r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72620152-EE53-41F8-9CB7-1DE30F850ED4}"/>
                </a:ext>
              </a:extLst>
            </p:cNvPr>
            <p:cNvSpPr txBox="1"/>
            <p:nvPr/>
          </p:nvSpPr>
          <p:spPr>
            <a:xfrm>
              <a:off x="5303520" y="5749200"/>
              <a:ext cx="2801880" cy="56916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81646" tIns="40823" rIns="81646" bIns="40823" anchorCtr="0" compatLnSpc="0"/>
            <a:lstStyle/>
            <a:p>
              <a:pPr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70" b="1">
                  <a:solidFill>
                    <a:srgbClr val="800000"/>
                  </a:solidFill>
                  <a:latin typeface="Courier New" pitchFamily="2"/>
                  <a:ea typeface="Liberation Mono" pitchFamily="49"/>
                  <a:cs typeface="Liberation Mono" pitchFamily="49"/>
                </a:rPr>
                <a:t>FooInt</a:t>
              </a:r>
              <a:r>
                <a:rPr lang="en-US" sz="1270">
                  <a:latin typeface="Courier New" pitchFamily="2"/>
                  <a:ea typeface="Liberation Mono" pitchFamily="49"/>
                  <a:cs typeface="Liberation Mono" pitchFamily="49"/>
                </a:rPr>
                <a:t> fooInt;</a:t>
              </a:r>
            </a:p>
            <a:p>
              <a:pPr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70" b="1">
                  <a:solidFill>
                    <a:srgbClr val="800000"/>
                  </a:solidFill>
                  <a:latin typeface="Courier New" pitchFamily="2"/>
                  <a:ea typeface="Liberation Mono" pitchFamily="49"/>
                  <a:cs typeface="Liberation Mono" pitchFamily="49"/>
                </a:rPr>
                <a:t>FooDouble</a:t>
              </a:r>
              <a:r>
                <a:rPr lang="en-US" sz="1270">
                  <a:latin typeface="Courier New" pitchFamily="2"/>
                  <a:ea typeface="Liberation Mono" pitchFamily="49"/>
                  <a:cs typeface="Liberation Mono" pitchFamily="49"/>
                </a:rPr>
                <a:t> fooDouble;</a:t>
              </a:r>
            </a:p>
          </p:txBody>
        </p:sp>
      </p:grpSp>
      <p:sp>
        <p:nvSpPr>
          <p:cNvPr id="10" name="Connettore diritto 9">
            <a:extLst>
              <a:ext uri="{FF2B5EF4-FFF2-40B4-BE49-F238E27FC236}">
                <a16:creationId xmlns:a16="http://schemas.microsoft.com/office/drawing/2014/main" id="{C8E61C27-3007-4921-974A-5AB3E22D49B8}"/>
              </a:ext>
            </a:extLst>
          </p:cNvPr>
          <p:cNvSpPr/>
          <p:nvPr/>
        </p:nvSpPr>
        <p:spPr>
          <a:xfrm>
            <a:off x="5837060" y="829527"/>
            <a:ext cx="0" cy="547487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46" tIns="40823" rIns="81646" bIns="40823" anchor="ctr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en-US" sz="1633"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AFFA666-3234-4BB2-B058-BA4D9E9E2371}"/>
              </a:ext>
            </a:extLst>
          </p:cNvPr>
          <p:cNvSpPr txBox="1"/>
          <p:nvPr/>
        </p:nvSpPr>
        <p:spPr>
          <a:xfrm>
            <a:off x="619206" y="4288584"/>
            <a:ext cx="4828722" cy="1407910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/>
          <a:lstStyle/>
          <a:p>
            <a:pPr hangingPunct="0">
              <a:spcBef>
                <a:spcPts val="1080"/>
              </a:spcBef>
              <a:spcAft>
                <a:spcPts val="900"/>
              </a:spcAft>
              <a:buSzPct val="45000"/>
            </a:pPr>
            <a:r>
              <a:rPr lang="en-US" sz="1600" dirty="0">
                <a:latin typeface="Century Schoolbook" pitchFamily="2"/>
                <a:ea typeface="Tahoma" pitchFamily="2"/>
                <a:cs typeface="Tahoma" pitchFamily="2"/>
              </a:rPr>
              <a:t>the compiler generates the code for the specific </a:t>
            </a:r>
            <a:br>
              <a:rPr lang="en-US" sz="1600" dirty="0">
                <a:latin typeface="Century Schoolbook" pitchFamily="2"/>
                <a:ea typeface="Tahoma" pitchFamily="2"/>
                <a:cs typeface="Tahoma" pitchFamily="2"/>
              </a:rPr>
            </a:br>
            <a:r>
              <a:rPr lang="en-US" sz="1600" dirty="0">
                <a:latin typeface="Century Schoolbook" pitchFamily="2"/>
                <a:ea typeface="Tahoma" pitchFamily="2"/>
                <a:cs typeface="Tahoma" pitchFamily="2"/>
              </a:rPr>
              <a:t>types given in the template class instantiation</a:t>
            </a:r>
          </a:p>
          <a:p>
            <a:pPr hangingPunct="0">
              <a:spcBef>
                <a:spcPts val="1080"/>
              </a:spcBef>
              <a:spcAft>
                <a:spcPts val="900"/>
              </a:spcAft>
              <a:buSzPct val="45000"/>
            </a:pPr>
            <a:r>
              <a:rPr lang="en-US" sz="1600" dirty="0">
                <a:latin typeface="Century Schoolbook" pitchFamily="2"/>
                <a:ea typeface="Tahoma" pitchFamily="2"/>
                <a:cs typeface="Tahoma" pitchFamily="2"/>
              </a:rPr>
              <a:t>left side and right side </a:t>
            </a:r>
            <a:br>
              <a:rPr lang="en-US" sz="1600" dirty="0">
                <a:latin typeface="Century Schoolbook" pitchFamily="2"/>
                <a:ea typeface="Tahoma" pitchFamily="2"/>
                <a:cs typeface="Tahoma" pitchFamily="2"/>
              </a:rPr>
            </a:br>
            <a:r>
              <a:rPr lang="en-US" sz="1600" dirty="0">
                <a:latin typeface="Century Schoolbook" pitchFamily="2"/>
                <a:ea typeface="Tahoma" pitchFamily="2"/>
                <a:cs typeface="Tahoma" pitchFamily="2"/>
              </a:rPr>
              <a:t>will generate the same compiled code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4DE74373-5259-4B2A-AB23-219DDAA7E6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905096" y="1325126"/>
            <a:ext cx="1551608" cy="1244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DAEAFA19-E42F-4140-B51D-96B77EB1217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0128448" y="1237351"/>
            <a:ext cx="1551608" cy="1126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68F5DA1C-C2F7-4DBF-91DE-EDC3BA0F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512" y="274638"/>
            <a:ext cx="7992888" cy="457199"/>
          </a:xfrm>
        </p:spPr>
        <p:txBody>
          <a:bodyPr/>
          <a:lstStyle/>
          <a:p>
            <a:r>
              <a:rPr lang="it-IT" dirty="0" err="1"/>
              <a:t>inheritance</a:t>
            </a:r>
            <a:r>
              <a:rPr lang="it-IT" dirty="0"/>
              <a:t> vs template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C6E45E9-5076-421B-829A-2C1F758BE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inheritance</a:t>
            </a:r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F7E07456-B84F-46F7-A14D-7C8472C380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i="1" dirty="0"/>
              <a:t>run time </a:t>
            </a:r>
            <a:r>
              <a:rPr lang="en-US" dirty="0"/>
              <a:t>polymorphism</a:t>
            </a:r>
          </a:p>
          <a:p>
            <a:r>
              <a:rPr lang="en-US" dirty="0"/>
              <a:t>requires run time mechanism for binding</a:t>
            </a:r>
          </a:p>
          <a:p>
            <a:r>
              <a:rPr lang="en-US" dirty="0"/>
              <a:t>late binding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B7741752-FBBE-41E1-A7F5-E7FA4DC12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template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31EA3D14-6181-4A61-B3CB-5F3BF8CFBE7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b="1" i="1" dirty="0"/>
              <a:t>compile time </a:t>
            </a:r>
            <a:r>
              <a:rPr lang="en-US" dirty="0"/>
              <a:t>polymorphism</a:t>
            </a:r>
          </a:p>
          <a:p>
            <a:r>
              <a:rPr lang="en-US" dirty="0"/>
              <a:t>each set of different template parameters may cause the generation of a different internal function definition</a:t>
            </a:r>
          </a:p>
          <a:p>
            <a:r>
              <a:rPr lang="en-US" dirty="0"/>
              <a:t>no run time cost</a:t>
            </a: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D1C41485-E8F1-49E2-9169-38145B99E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sowide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48531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0BFEE22F-940C-4B59-96DB-ECAE7ECB8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template → Turing complete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36305958-9BA3-46E2-A889-CE5C27A50C7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templates are a compile time mechanism that is </a:t>
            </a:r>
            <a:br>
              <a:rPr lang="en-US" sz="2400" dirty="0"/>
            </a:br>
            <a:r>
              <a:rPr lang="en-US" sz="2400" dirty="0"/>
              <a:t>Turing-complete</a:t>
            </a:r>
          </a:p>
          <a:p>
            <a:pPr lvl="1"/>
            <a:r>
              <a:rPr lang="en-US" sz="2000" i="1" dirty="0"/>
              <a:t>any computation expressible by a computer program can be computed, in some form, by a template metaprogram prior to runtime</a:t>
            </a:r>
          </a:p>
          <a:p>
            <a:r>
              <a:rPr lang="en-US" sz="2400" i="1" dirty="0"/>
              <a:t>is this fact useful in practice?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798D3B68-1F41-4354-A4EC-C827287A4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sowide</a:t>
            </a:r>
            <a:endParaRPr lang="it-IT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4FE32AC0-FB19-450B-93FB-4F37293FC0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20" b="8377"/>
          <a:stretch/>
        </p:blipFill>
        <p:spPr>
          <a:xfrm>
            <a:off x="7667547" y="1032548"/>
            <a:ext cx="3960440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753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F9A269A7-015A-487B-A8E0-BDB3D73AF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c++</a:t>
            </a:r>
            <a:r>
              <a:rPr lang="it-IT" dirty="0"/>
              <a:t> templates </a:t>
            </a:r>
            <a:br>
              <a:rPr lang="it-IT" dirty="0"/>
            </a:br>
            <a:r>
              <a:rPr lang="it-IT" dirty="0"/>
              <a:t>with </a:t>
            </a:r>
            <a:r>
              <a:rPr lang="it-IT" dirty="0" err="1"/>
              <a:t>invalid</a:t>
            </a:r>
            <a:r>
              <a:rPr lang="it-IT" dirty="0"/>
              <a:t> </a:t>
            </a:r>
            <a:r>
              <a:rPr lang="it-IT" dirty="0" err="1"/>
              <a:t>parameters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92B9EE43-F766-4388-8A14-5B2A59AC4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i="1" dirty="0"/>
              <a:t>compiler error messages are often misleading and obscure</a:t>
            </a:r>
          </a:p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B7A554-986B-4423-A249-EFE77AC09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sowide</a:t>
            </a:r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BE729EA-0E95-419A-97FB-C0E334556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768" y="2132856"/>
            <a:ext cx="4812920" cy="361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271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06A856F9-9CF4-4BE2-BA2E-2D02DCDCA792}"/>
              </a:ext>
            </a:extLst>
          </p:cNvPr>
          <p:cNvSpPr txBox="1"/>
          <p:nvPr/>
        </p:nvSpPr>
        <p:spPr>
          <a:xfrm>
            <a:off x="658104" y="332656"/>
            <a:ext cx="374441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class </a:t>
            </a:r>
            <a:r>
              <a:rPr lang="it-IT" b="1" i="0" dirty="0">
                <a:solidFill>
                  <a:srgbClr val="0000D0"/>
                </a:solidFill>
                <a:effectLst/>
                <a:latin typeface="Courier New" panose="02070309020205020404" pitchFamily="49" charset="0"/>
              </a:rPr>
              <a:t>Point 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{</a:t>
            </a:r>
            <a:br>
              <a:rPr lang="it-IT" dirty="0"/>
            </a:b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:   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>
                <a:solidFill>
                  <a:srgbClr val="0000D0"/>
                </a:solidFill>
                <a:effectLst/>
                <a:latin typeface="Courier New" panose="02070309020205020404" pitchFamily="49" charset="0"/>
              </a:rPr>
              <a:t>Point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();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>
                <a:solidFill>
                  <a:srgbClr val="0000D0"/>
                </a:solidFill>
                <a:effectLst/>
                <a:latin typeface="Courier New" panose="02070309020205020404" pitchFamily="49" charset="0"/>
              </a:rPr>
              <a:t>Point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 err="1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b="1" i="0" dirty="0" err="1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);     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~</a:t>
            </a:r>
            <a:r>
              <a:rPr lang="it-IT" b="1" i="0" dirty="0">
                <a:solidFill>
                  <a:srgbClr val="0000D0"/>
                </a:solidFill>
                <a:effectLst/>
                <a:latin typeface="Courier New" panose="02070309020205020404" pitchFamily="49" charset="0"/>
              </a:rPr>
              <a:t>Point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();                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 err="1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it-IT" b="1" i="0" dirty="0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setX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 err="1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 err="1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it-IT" b="1" i="0" dirty="0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getX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();    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 err="1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it-IT" b="1" i="0" dirty="0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setY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 err="1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 err="1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it-IT" b="1" i="0" dirty="0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getY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();  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 err="1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it-IT" b="1" i="0" dirty="0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display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();   </a:t>
            </a:r>
            <a:br>
              <a:rPr lang="it-IT" dirty="0"/>
            </a:b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: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 err="1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it-IT" b="1" i="0" dirty="0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 err="1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it-IT" b="1" i="0" dirty="0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dirty="0"/>
            </a:b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};</a:t>
            </a:r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C494CA0-2AE9-4328-A3B1-7F9BA7868EB5}"/>
              </a:ext>
            </a:extLst>
          </p:cNvPr>
          <p:cNvSpPr txBox="1"/>
          <p:nvPr/>
        </p:nvSpPr>
        <p:spPr>
          <a:xfrm>
            <a:off x="5472608" y="332656"/>
            <a:ext cx="6096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i="0" dirty="0">
                <a:solidFill>
                  <a:srgbClr val="0000D0"/>
                </a:solidFill>
                <a:effectLst/>
                <a:latin typeface="Courier New" panose="02070309020205020404" pitchFamily="49" charset="0"/>
              </a:rPr>
              <a:t>Point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lang="it-IT" b="1" i="0" dirty="0">
                <a:solidFill>
                  <a:srgbClr val="0000D0"/>
                </a:solidFill>
                <a:effectLst/>
                <a:latin typeface="Courier New" panose="02070309020205020404" pitchFamily="49" charset="0"/>
              </a:rPr>
              <a:t>Point 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() {  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x 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it-IT" b="0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     </a:t>
            </a:r>
            <a:r>
              <a:rPr lang="it-IT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 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it-IT" b="0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dirty="0"/>
            </a:b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</a:t>
            </a:r>
            <a:br>
              <a:rPr lang="it-IT" dirty="0"/>
            </a:br>
            <a:r>
              <a:rPr lang="it-IT" b="1" i="0" dirty="0">
                <a:solidFill>
                  <a:srgbClr val="0000D0"/>
                </a:solidFill>
                <a:effectLst/>
                <a:latin typeface="Courier New" panose="02070309020205020404" pitchFamily="49" charset="0"/>
              </a:rPr>
              <a:t>Point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lang="it-IT" b="1" i="0" dirty="0">
                <a:solidFill>
                  <a:srgbClr val="0000D0"/>
                </a:solidFill>
                <a:effectLst/>
                <a:latin typeface="Courier New" panose="02070309020205020404" pitchFamily="49" charset="0"/>
              </a:rPr>
              <a:t>Point 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 err="1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it-IT" b="1" i="0" dirty="0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b="1" i="0" dirty="0" err="1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it-IT" b="1" i="0" dirty="0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 {   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lang="it-IT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it-IT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  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lang="it-IT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 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it-IT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dirty="0"/>
            </a:b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</a:t>
            </a:r>
            <a:br>
              <a:rPr lang="it-IT" dirty="0"/>
            </a:br>
            <a:r>
              <a:rPr lang="it-IT" b="1" i="0" dirty="0">
                <a:solidFill>
                  <a:srgbClr val="0000D0"/>
                </a:solidFill>
                <a:effectLst/>
                <a:latin typeface="Courier New" panose="02070309020205020404" pitchFamily="49" charset="0"/>
              </a:rPr>
              <a:t>Point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::~</a:t>
            </a:r>
            <a:r>
              <a:rPr lang="it-IT" b="1" i="0" dirty="0">
                <a:solidFill>
                  <a:srgbClr val="0000D0"/>
                </a:solidFill>
                <a:effectLst/>
                <a:latin typeface="Courier New" panose="02070309020205020404" pitchFamily="49" charset="0"/>
              </a:rPr>
              <a:t>Point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(){ }</a:t>
            </a:r>
            <a:br>
              <a:rPr lang="it-IT" dirty="0"/>
            </a:br>
            <a:r>
              <a:rPr lang="it-IT" b="1" i="0" dirty="0" err="1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it-IT" b="1" i="0" dirty="0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0000D0"/>
                </a:solidFill>
                <a:effectLst/>
                <a:latin typeface="Courier New" panose="02070309020205020404" pitchFamily="49" charset="0"/>
              </a:rPr>
              <a:t>Point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setX</a:t>
            </a:r>
            <a:r>
              <a:rPr lang="it-IT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 err="1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it-IT" b="1" i="0" dirty="0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){   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lang="it-IT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it-IT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 }  </a:t>
            </a:r>
            <a:br>
              <a:rPr lang="it-IT" dirty="0"/>
            </a:br>
            <a:r>
              <a:rPr lang="it-IT" b="1" i="0" dirty="0" err="1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it-IT" b="1" i="0" dirty="0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0000D0"/>
                </a:solidFill>
                <a:effectLst/>
                <a:latin typeface="Courier New" panose="02070309020205020404" pitchFamily="49" charset="0"/>
              </a:rPr>
              <a:t>Point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getX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() {   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 }    </a:t>
            </a:r>
            <a:br>
              <a:rPr lang="it-IT" dirty="0"/>
            </a:br>
            <a:r>
              <a:rPr lang="it-IT" b="1" i="0" dirty="0" err="1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it-IT" b="1" i="0" dirty="0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0000D0"/>
                </a:solidFill>
                <a:effectLst/>
                <a:latin typeface="Courier New" panose="02070309020205020404" pitchFamily="49" charset="0"/>
              </a:rPr>
              <a:t>Point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setY</a:t>
            </a:r>
            <a:r>
              <a:rPr lang="it-IT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 err="1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it-IT" b="1" i="0" dirty="0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){   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lang="it-IT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it-IT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 }  </a:t>
            </a:r>
            <a:br>
              <a:rPr lang="it-IT" dirty="0"/>
            </a:br>
            <a:r>
              <a:rPr lang="it-IT" b="1" i="0" dirty="0" err="1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it-IT" b="1" i="0" dirty="0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0000D0"/>
                </a:solidFill>
                <a:effectLst/>
                <a:latin typeface="Courier New" panose="02070309020205020404" pitchFamily="49" charset="0"/>
              </a:rPr>
              <a:t>Point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getY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() {   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dirty="0"/>
            </a:b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         </a:t>
            </a:r>
            <a:br>
              <a:rPr lang="it-IT" dirty="0"/>
            </a:br>
            <a:r>
              <a:rPr lang="it-IT" b="1" i="0" dirty="0" err="1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it-IT" b="1" i="0" dirty="0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0000D0"/>
                </a:solidFill>
                <a:effectLst/>
                <a:latin typeface="Courier New" panose="02070309020205020404" pitchFamily="49" charset="0"/>
              </a:rPr>
              <a:t>Point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lang="it-IT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display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() {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it-IT" b="0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"("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it-IT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it-IT" b="0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","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it-IT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it-IT" b="0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")"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dirty="0"/>
            </a:b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69771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67FEC3D3-6D32-4936-93CF-82976A512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invalid</a:t>
            </a:r>
            <a:r>
              <a:rPr lang="it-IT" dirty="0"/>
              <a:t> </a:t>
            </a:r>
            <a:r>
              <a:rPr lang="it-IT" dirty="0" err="1"/>
              <a:t>type</a:t>
            </a:r>
            <a:r>
              <a:rPr lang="it-IT" dirty="0"/>
              <a:t> </a:t>
            </a:r>
            <a:r>
              <a:rPr lang="it-IT" dirty="0" err="1"/>
              <a:t>parameter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72B4A80-831B-481E-B7DA-E8E271764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properties</a:t>
            </a:r>
            <a:r>
              <a:rPr lang="en-US" dirty="0"/>
              <a:t> that a type parameter must satisfy are characterized only </a:t>
            </a:r>
            <a:r>
              <a:rPr lang="en-US" b="1" i="1" dirty="0"/>
              <a:t>implicitly</a:t>
            </a:r>
            <a:r>
              <a:rPr lang="en-US" dirty="0"/>
              <a:t> by the way instances of the type are used in the body of the template function</a:t>
            </a:r>
          </a:p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E1D3592-1CE7-4692-8FD6-93D32E85BE62}"/>
              </a:ext>
            </a:extLst>
          </p:cNvPr>
          <p:cNvSpPr txBox="1"/>
          <p:nvPr/>
        </p:nvSpPr>
        <p:spPr>
          <a:xfrm>
            <a:off x="252286" y="2852936"/>
            <a:ext cx="3121700" cy="1742006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itchFamily="2"/>
                <a:ea typeface="Tahoma" pitchFamily="2"/>
                <a:cs typeface="Tahoma" pitchFamily="2"/>
              </a:rPr>
              <a:t>template &lt;</a:t>
            </a:r>
            <a:r>
              <a:rPr lang="en-US" b="1" dirty="0" err="1">
                <a:latin typeface="Courier New" pitchFamily="2"/>
                <a:ea typeface="Tahoma" pitchFamily="2"/>
                <a:cs typeface="Tahoma" pitchFamily="2"/>
              </a:rPr>
              <a:t>typename</a:t>
            </a:r>
            <a:r>
              <a:rPr lang="en-US" dirty="0">
                <a:latin typeface="Courier New" pitchFamily="2"/>
                <a:ea typeface="Tahoma" pitchFamily="2"/>
                <a:cs typeface="Tahoma" pitchFamily="2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urier New" pitchFamily="2"/>
                <a:ea typeface="Tahoma" pitchFamily="2"/>
                <a:cs typeface="Tahoma" pitchFamily="2"/>
              </a:rPr>
              <a:t>T</a:t>
            </a:r>
            <a:r>
              <a:rPr lang="en-US" dirty="0">
                <a:latin typeface="Courier New" pitchFamily="2"/>
                <a:ea typeface="Tahoma" pitchFamily="2"/>
                <a:cs typeface="Tahoma" pitchFamily="2"/>
              </a:rPr>
              <a:t>&gt;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800000"/>
                </a:solidFill>
                <a:latin typeface="Courier New" pitchFamily="2"/>
                <a:ea typeface="Tahoma" pitchFamily="2"/>
                <a:cs typeface="Tahoma" pitchFamily="2"/>
              </a:rPr>
              <a:t>T</a:t>
            </a:r>
            <a:r>
              <a:rPr lang="en-US" dirty="0">
                <a:latin typeface="Courier New" pitchFamily="2"/>
                <a:ea typeface="Tahoma" pitchFamily="2"/>
                <a:cs typeface="Tahoma" pitchFamily="2"/>
              </a:rPr>
              <a:t> </a:t>
            </a:r>
            <a:r>
              <a:rPr lang="en-US" b="1" dirty="0" err="1">
                <a:latin typeface="Courier New" pitchFamily="2"/>
                <a:ea typeface="Tahoma" pitchFamily="2"/>
                <a:cs typeface="Tahoma" pitchFamily="2"/>
              </a:rPr>
              <a:t>minValue</a:t>
            </a:r>
            <a:r>
              <a:rPr lang="en-US" dirty="0">
                <a:latin typeface="Courier New" pitchFamily="2"/>
                <a:ea typeface="Tahoma" pitchFamily="2"/>
                <a:cs typeface="Tahoma" pitchFamily="2"/>
              </a:rPr>
              <a:t>(</a:t>
            </a:r>
            <a:r>
              <a:rPr lang="en-US" b="1" dirty="0">
                <a:solidFill>
                  <a:srgbClr val="800000"/>
                </a:solidFill>
                <a:latin typeface="Courier New" pitchFamily="2"/>
                <a:ea typeface="Tahoma" pitchFamily="2"/>
                <a:cs typeface="Tahoma" pitchFamily="2"/>
              </a:rPr>
              <a:t>T</a:t>
            </a:r>
            <a:r>
              <a:rPr lang="en-US" dirty="0">
                <a:latin typeface="Courier New" pitchFamily="2"/>
                <a:ea typeface="Tahoma" pitchFamily="2"/>
                <a:cs typeface="Tahoma" pitchFamily="2"/>
              </a:rPr>
              <a:t> v1, </a:t>
            </a:r>
            <a:r>
              <a:rPr lang="en-US" b="1" dirty="0">
                <a:solidFill>
                  <a:srgbClr val="800000"/>
                </a:solidFill>
                <a:latin typeface="Courier New" pitchFamily="2"/>
                <a:ea typeface="Tahoma" pitchFamily="2"/>
                <a:cs typeface="Tahoma" pitchFamily="2"/>
              </a:rPr>
              <a:t>T</a:t>
            </a:r>
            <a:r>
              <a:rPr lang="en-US" dirty="0">
                <a:latin typeface="Courier New" pitchFamily="2"/>
                <a:ea typeface="Tahoma" pitchFamily="2"/>
                <a:cs typeface="Tahoma" pitchFamily="2"/>
              </a:rPr>
              <a:t> v2)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itchFamily="2"/>
                <a:ea typeface="Tahoma" pitchFamily="2"/>
                <a:cs typeface="Tahoma" pitchFamily="2"/>
              </a:rPr>
              <a:t>{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itchFamily="2"/>
                <a:ea typeface="Tahoma" pitchFamily="2"/>
                <a:cs typeface="Tahoma" pitchFamily="2"/>
              </a:rPr>
              <a:t>    if (v1</a:t>
            </a:r>
            <a:r>
              <a:rPr lang="en-US" b="1" dirty="0">
                <a:solidFill>
                  <a:srgbClr val="800000"/>
                </a:solidFill>
                <a:latin typeface="Courier New" pitchFamily="2"/>
                <a:ea typeface="Tahoma" pitchFamily="2"/>
                <a:cs typeface="Tahoma" pitchFamily="2"/>
              </a:rPr>
              <a:t>&lt;</a:t>
            </a:r>
            <a:r>
              <a:rPr lang="en-US" dirty="0">
                <a:latin typeface="Courier New" pitchFamily="2"/>
                <a:ea typeface="Tahoma" pitchFamily="2"/>
                <a:cs typeface="Tahoma" pitchFamily="2"/>
              </a:rPr>
              <a:t>v2)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itchFamily="2"/>
                <a:ea typeface="Tahoma" pitchFamily="2"/>
                <a:cs typeface="Tahoma" pitchFamily="2"/>
              </a:rPr>
              <a:t>        return v1;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itchFamily="2"/>
                <a:ea typeface="Tahoma" pitchFamily="2"/>
                <a:cs typeface="Tahoma" pitchFamily="2"/>
              </a:rPr>
              <a:t>    return v2;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itchFamily="2"/>
                <a:ea typeface="Tahoma" pitchFamily="2"/>
                <a:cs typeface="Tahoma" pitchFamily="2"/>
              </a:rPr>
              <a:t>}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BA1AA79-B5FC-4044-80A9-C74E708205D2}"/>
              </a:ext>
            </a:extLst>
          </p:cNvPr>
          <p:cNvSpPr txBox="1"/>
          <p:nvPr/>
        </p:nvSpPr>
        <p:spPr>
          <a:xfrm>
            <a:off x="3747605" y="2420888"/>
            <a:ext cx="7563981" cy="2868074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itchFamily="2"/>
                <a:ea typeface="Tahoma" pitchFamily="2"/>
                <a:cs typeface="Tahoma" pitchFamily="2"/>
              </a:rPr>
              <a:t>int mi = </a:t>
            </a:r>
            <a:r>
              <a:rPr lang="en-US" b="1" dirty="0" err="1">
                <a:latin typeface="Courier New" pitchFamily="2"/>
                <a:ea typeface="Tahoma" pitchFamily="2"/>
                <a:cs typeface="Tahoma" pitchFamily="2"/>
              </a:rPr>
              <a:t>minValue</a:t>
            </a:r>
            <a:r>
              <a:rPr lang="en-US" b="1" dirty="0">
                <a:latin typeface="Courier New" pitchFamily="2"/>
                <a:ea typeface="Tahoma" pitchFamily="2"/>
                <a:cs typeface="Tahoma" pitchFamily="2"/>
              </a:rPr>
              <a:t>(3,6)</a:t>
            </a:r>
            <a:r>
              <a:rPr lang="en-US" dirty="0">
                <a:latin typeface="Courier New" pitchFamily="2"/>
                <a:ea typeface="Tahoma" pitchFamily="2"/>
                <a:cs typeface="Tahoma" pitchFamily="2"/>
              </a:rPr>
              <a:t>;        </a:t>
            </a:r>
            <a:r>
              <a:rPr lang="en-US" b="1" dirty="0">
                <a:solidFill>
                  <a:srgbClr val="0066FF"/>
                </a:solidFill>
                <a:latin typeface="Courier New" pitchFamily="2"/>
                <a:ea typeface="Tahoma" pitchFamily="2"/>
                <a:cs typeface="Tahoma" pitchFamily="2"/>
              </a:rPr>
              <a:t>//(int int) OK</a:t>
            </a:r>
            <a:endParaRPr lang="en-US" dirty="0">
              <a:latin typeface="Courier New" pitchFamily="2"/>
              <a:ea typeface="Tahoma" pitchFamily="2"/>
              <a:cs typeface="Tahoma" pitchFamily="2"/>
            </a:endParaRP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itchFamily="2"/>
                <a:ea typeface="Tahoma" pitchFamily="2"/>
                <a:cs typeface="Tahoma" pitchFamily="2"/>
              </a:rPr>
              <a:t>float mf1 = </a:t>
            </a:r>
            <a:r>
              <a:rPr lang="en-US" b="1" dirty="0" err="1">
                <a:latin typeface="Courier New" pitchFamily="2"/>
                <a:ea typeface="Tahoma" pitchFamily="2"/>
                <a:cs typeface="Tahoma" pitchFamily="2"/>
              </a:rPr>
              <a:t>minValue</a:t>
            </a:r>
            <a:r>
              <a:rPr lang="en-US" b="1" dirty="0">
                <a:latin typeface="Courier New" pitchFamily="2"/>
                <a:ea typeface="Tahoma" pitchFamily="2"/>
                <a:cs typeface="Tahoma" pitchFamily="2"/>
              </a:rPr>
              <a:t>(9.2,6.1)</a:t>
            </a:r>
            <a:r>
              <a:rPr lang="en-US" dirty="0">
                <a:latin typeface="Courier New" pitchFamily="2"/>
                <a:ea typeface="Tahoma" pitchFamily="2"/>
                <a:cs typeface="Tahoma" pitchFamily="2"/>
              </a:rPr>
              <a:t>; </a:t>
            </a:r>
            <a:r>
              <a:rPr lang="en-US" b="1" dirty="0">
                <a:solidFill>
                  <a:srgbClr val="0066FF"/>
                </a:solidFill>
                <a:latin typeface="Courier New" pitchFamily="2"/>
                <a:ea typeface="Tahoma" pitchFamily="2"/>
                <a:cs typeface="Tahoma" pitchFamily="2"/>
              </a:rPr>
              <a:t>// (float float) OK</a:t>
            </a:r>
            <a:endParaRPr lang="en-US" dirty="0">
              <a:latin typeface="Courier New" pitchFamily="2"/>
              <a:ea typeface="Tahoma" pitchFamily="2"/>
              <a:cs typeface="Tahoma" pitchFamily="2"/>
            </a:endParaRP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itchFamily="2"/>
                <a:ea typeface="Tahoma" pitchFamily="2"/>
                <a:cs typeface="Tahoma" pitchFamily="2"/>
              </a:rPr>
              <a:t>float mf2 = </a:t>
            </a:r>
            <a:r>
              <a:rPr lang="en-US" b="1" dirty="0" err="1">
                <a:latin typeface="Courier New" pitchFamily="2"/>
                <a:ea typeface="Tahoma" pitchFamily="2"/>
                <a:cs typeface="Tahoma" pitchFamily="2"/>
              </a:rPr>
              <a:t>minValue</a:t>
            </a:r>
            <a:r>
              <a:rPr lang="en-US" b="1" dirty="0">
                <a:latin typeface="Courier New" pitchFamily="2"/>
                <a:ea typeface="Tahoma" pitchFamily="2"/>
                <a:cs typeface="Tahoma" pitchFamily="2"/>
              </a:rPr>
              <a:t>(9.2,6)</a:t>
            </a:r>
            <a:r>
              <a:rPr lang="en-US" dirty="0">
                <a:latin typeface="Courier New" pitchFamily="2"/>
                <a:ea typeface="Tahoma" pitchFamily="2"/>
                <a:cs typeface="Tahoma" pitchFamily="2"/>
              </a:rPr>
              <a:t>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FF0000"/>
                </a:solidFill>
                <a:latin typeface="Courier New" pitchFamily="2"/>
                <a:ea typeface="Tahoma" pitchFamily="2"/>
                <a:cs typeface="Tahoma" pitchFamily="2"/>
              </a:rPr>
              <a:t>// (float int) error: 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FF0000"/>
                </a:solidFill>
                <a:latin typeface="Courier New" pitchFamily="2"/>
                <a:ea typeface="Tahoma" pitchFamily="2"/>
                <a:cs typeface="Tahoma" pitchFamily="2"/>
              </a:rPr>
              <a:t>template argument deduction/substitution failed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800000"/>
              </a:solidFill>
              <a:latin typeface="Courier New" pitchFamily="2"/>
              <a:ea typeface="Tahoma" pitchFamily="2"/>
              <a:cs typeface="Tahoma" pitchFamily="2"/>
            </a:endParaRP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itchFamily="2"/>
                <a:ea typeface="Tahoma" pitchFamily="2"/>
                <a:cs typeface="Tahoma" pitchFamily="2"/>
              </a:rPr>
              <a:t>float mf3 = </a:t>
            </a:r>
            <a:r>
              <a:rPr lang="en-US" b="1" dirty="0" err="1">
                <a:latin typeface="Courier New" pitchFamily="2"/>
                <a:ea typeface="Tahoma" pitchFamily="2"/>
                <a:cs typeface="Tahoma" pitchFamily="2"/>
              </a:rPr>
              <a:t>minValue</a:t>
            </a:r>
            <a:r>
              <a:rPr lang="en-US" b="1" dirty="0">
                <a:latin typeface="Courier New" pitchFamily="2"/>
                <a:ea typeface="Tahoma" pitchFamily="2"/>
                <a:cs typeface="Tahoma" pitchFamily="2"/>
              </a:rPr>
              <a:t>&lt;float&gt;(9.2,6)</a:t>
            </a:r>
            <a:r>
              <a:rPr lang="en-US" dirty="0">
                <a:latin typeface="Courier New" pitchFamily="2"/>
                <a:ea typeface="Tahoma" pitchFamily="2"/>
                <a:cs typeface="Tahoma" pitchFamily="2"/>
              </a:rPr>
              <a:t>; 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66FF"/>
                </a:solidFill>
                <a:latin typeface="Courier New" pitchFamily="2"/>
                <a:ea typeface="Tahoma" pitchFamily="2"/>
                <a:cs typeface="Tahoma" pitchFamily="2"/>
              </a:rPr>
              <a:t>//explicit provide type parameter OK</a:t>
            </a:r>
            <a:r>
              <a:rPr lang="en-US" dirty="0">
                <a:solidFill>
                  <a:srgbClr val="0066FF"/>
                </a:solidFill>
                <a:latin typeface="Courier New" pitchFamily="2"/>
                <a:ea typeface="Tahoma" pitchFamily="2"/>
                <a:cs typeface="Tahoma" pitchFamily="2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urier New" pitchFamily="2"/>
                <a:ea typeface="Tahoma" pitchFamily="2"/>
                <a:cs typeface="Tahoma" pitchFamily="2"/>
              </a:rPr>
              <a:t> 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800000"/>
              </a:solidFill>
              <a:latin typeface="Courier New" pitchFamily="2"/>
              <a:ea typeface="Tahoma" pitchFamily="2"/>
              <a:cs typeface="Tahoma" pitchFamily="2"/>
            </a:endParaRP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itchFamily="2"/>
                <a:ea typeface="Tahoma" pitchFamily="2"/>
                <a:cs typeface="Tahoma" pitchFamily="2"/>
              </a:rPr>
              <a:t>Point p1(3.2,4.7);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itchFamily="2"/>
                <a:ea typeface="Tahoma" pitchFamily="2"/>
                <a:cs typeface="Tahoma" pitchFamily="2"/>
              </a:rPr>
              <a:t>Point p2(2.9,1.1);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itchFamily="2"/>
                <a:ea typeface="Tahoma" pitchFamily="2"/>
                <a:cs typeface="Tahoma" pitchFamily="2"/>
              </a:rPr>
              <a:t>Point p3 = </a:t>
            </a:r>
            <a:r>
              <a:rPr lang="en-US" b="1" dirty="0" err="1">
                <a:latin typeface="Courier New" pitchFamily="2"/>
                <a:ea typeface="Tahoma" pitchFamily="2"/>
                <a:cs typeface="Tahoma" pitchFamily="2"/>
              </a:rPr>
              <a:t>minValue</a:t>
            </a:r>
            <a:r>
              <a:rPr lang="en-US" b="1" dirty="0">
                <a:latin typeface="Courier New" pitchFamily="2"/>
                <a:ea typeface="Tahoma" pitchFamily="2"/>
                <a:cs typeface="Tahoma" pitchFamily="2"/>
              </a:rPr>
              <a:t>(p1,p2);</a:t>
            </a:r>
            <a:r>
              <a:rPr lang="en-US" dirty="0">
                <a:latin typeface="Courier New" pitchFamily="2"/>
                <a:ea typeface="Tahoma" pitchFamily="2"/>
                <a:cs typeface="Tahoma" pitchFamily="2"/>
              </a:rPr>
              <a:t>	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FF0000"/>
                </a:solidFill>
                <a:latin typeface="Courier New" pitchFamily="2"/>
                <a:ea typeface="Tahoma" pitchFamily="2"/>
                <a:cs typeface="Tahoma" pitchFamily="2"/>
              </a:rPr>
              <a:t>// error: no match for 'operator&lt;‘ 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FF0000"/>
                </a:solidFill>
                <a:latin typeface="Courier New" pitchFamily="2"/>
                <a:ea typeface="Tahoma" pitchFamily="2"/>
                <a:cs typeface="Tahoma" pitchFamily="2"/>
              </a:rPr>
              <a:t>(operand types are 'Point' and 'Point')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ourier New" pitchFamily="2"/>
              <a:ea typeface="Tahoma" pitchFamily="2"/>
              <a:cs typeface="Tahoma" pitchFamily="2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5D214C2-7548-4DB0-936E-5C2154BDF32C}"/>
              </a:ext>
            </a:extLst>
          </p:cNvPr>
          <p:cNvSpPr txBox="1"/>
          <p:nvPr/>
        </p:nvSpPr>
        <p:spPr>
          <a:xfrm>
            <a:off x="7824192" y="4797152"/>
            <a:ext cx="3134226" cy="593737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none" lIns="81646" tIns="40823" rIns="81646" bIns="40823" anchorCtr="0" compatLnSpc="0">
            <a:spAutoFit/>
          </a:bodyPr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633" i="1" dirty="0">
                <a:solidFill>
                  <a:srgbClr val="800000"/>
                </a:solidFill>
                <a:latin typeface="Century Schoolbook L" pitchFamily="2"/>
                <a:ea typeface="Tahoma" pitchFamily="2"/>
                <a:cs typeface="Tahoma" pitchFamily="2"/>
              </a:rPr>
              <a:t>Compiler error messages are often 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633" i="1" dirty="0">
                <a:solidFill>
                  <a:srgbClr val="800000"/>
                </a:solidFill>
                <a:latin typeface="Century Schoolbook L" pitchFamily="2"/>
                <a:ea typeface="Tahoma" pitchFamily="2"/>
                <a:cs typeface="Tahoma" pitchFamily="2"/>
              </a:rPr>
              <a:t>misleading and obscure</a:t>
            </a:r>
          </a:p>
        </p:txBody>
      </p:sp>
    </p:spTree>
    <p:extLst>
      <p:ext uri="{BB962C8B-B14F-4D97-AF65-F5344CB8AC3E}">
        <p14:creationId xmlns:p14="http://schemas.microsoft.com/office/powerpoint/2010/main" val="39306040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A6D807-2B8F-4CAA-A27F-C1BAC0499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problems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AC0AF2-42B9-47F5-9DBD-25874614F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error message we get from </a:t>
            </a:r>
            <a:r>
              <a:rPr lang="en-US" dirty="0" err="1"/>
              <a:t>minValue</a:t>
            </a:r>
            <a:r>
              <a:rPr lang="en-US" dirty="0"/>
              <a:t>(p1,p2) is verbose and </a:t>
            </a:r>
            <a:r>
              <a:rPr lang="en-US" b="1" i="1" dirty="0"/>
              <a:t>nowhere near as precise and helpful</a:t>
            </a:r>
          </a:p>
          <a:p>
            <a:r>
              <a:rPr lang="en-US" dirty="0"/>
              <a:t>to use </a:t>
            </a:r>
            <a:r>
              <a:rPr lang="en-US" dirty="0" err="1"/>
              <a:t>minValue</a:t>
            </a:r>
            <a:r>
              <a:rPr lang="en-US" dirty="0"/>
              <a:t> </a:t>
            </a:r>
            <a:r>
              <a:rPr lang="en-US" b="1" i="1" dirty="0"/>
              <a:t>we need to provide its definition</a:t>
            </a:r>
            <a:r>
              <a:rPr lang="en-US" dirty="0"/>
              <a:t>, rather than just its declaration</a:t>
            </a:r>
          </a:p>
          <a:p>
            <a:r>
              <a:rPr lang="en-US" dirty="0"/>
              <a:t>the </a:t>
            </a:r>
            <a:r>
              <a:rPr lang="en-US" b="1" i="1" dirty="0"/>
              <a:t>requirements</a:t>
            </a:r>
            <a:r>
              <a:rPr lang="en-US" dirty="0"/>
              <a:t> of </a:t>
            </a:r>
            <a:r>
              <a:rPr lang="en-US" dirty="0" err="1"/>
              <a:t>minValue</a:t>
            </a:r>
            <a:r>
              <a:rPr lang="en-US" dirty="0"/>
              <a:t> on its argument type are implicit (“</a:t>
            </a:r>
            <a:r>
              <a:rPr lang="en-US" b="1" i="1" dirty="0"/>
              <a:t>hidden</a:t>
            </a:r>
            <a:r>
              <a:rPr lang="en-US" dirty="0"/>
              <a:t>”) in its function body</a:t>
            </a:r>
          </a:p>
          <a:p>
            <a:r>
              <a:rPr lang="en-US" dirty="0"/>
              <a:t>the error message for </a:t>
            </a:r>
            <a:r>
              <a:rPr lang="en-US" dirty="0" err="1"/>
              <a:t>minValue</a:t>
            </a:r>
            <a:r>
              <a:rPr lang="en-US" dirty="0"/>
              <a:t> will appear only when the template is instantiated, and that may be long after the point of call</a:t>
            </a:r>
          </a:p>
          <a:p>
            <a:r>
              <a:rPr lang="en-US" dirty="0"/>
              <a:t>proposed </a:t>
            </a:r>
            <a:r>
              <a:rPr lang="en-US" b="1" i="1" dirty="0"/>
              <a:t>solution</a:t>
            </a:r>
            <a:r>
              <a:rPr lang="en-US" dirty="0"/>
              <a:t>:</a:t>
            </a:r>
          </a:p>
          <a:p>
            <a:r>
              <a:rPr lang="en-US" dirty="0"/>
              <a:t>using a </a:t>
            </a:r>
            <a:r>
              <a:rPr lang="en-US" b="1" i="1" dirty="0"/>
              <a:t>concept</a:t>
            </a:r>
            <a:r>
              <a:rPr lang="en-US" dirty="0"/>
              <a:t> we can get to the root of the problem by properly specifying a </a:t>
            </a:r>
            <a:r>
              <a:rPr lang="en-US" b="1" i="1" dirty="0"/>
              <a:t>template’s requirements </a:t>
            </a:r>
            <a:r>
              <a:rPr lang="en-US" dirty="0"/>
              <a:t>on its arguments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74690A7-7142-43F3-8ACE-74062DC2E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https://albertoferrari.github.io/generics/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06860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27F2E8-0046-4F27-A21A-8079FDABD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generic</a:t>
            </a:r>
            <a:r>
              <a:rPr lang="it-IT" dirty="0"/>
              <a:t> programming in </a:t>
            </a:r>
            <a:r>
              <a:rPr lang="it-IT" dirty="0" err="1"/>
              <a:t>c++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B26818-5397-4099-A981-A9B1B9C5A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generic function</a:t>
            </a:r>
          </a:p>
          <a:p>
            <a:pPr lvl="1"/>
            <a:r>
              <a:rPr lang="en-US" dirty="0"/>
              <a:t>performs the same operation on different data types</a:t>
            </a:r>
          </a:p>
          <a:p>
            <a:r>
              <a:rPr lang="en-US" dirty="0"/>
              <a:t>how to </a:t>
            </a:r>
            <a:r>
              <a:rPr lang="en-US" b="1" i="1" dirty="0"/>
              <a:t>implement</a:t>
            </a:r>
            <a:r>
              <a:rPr lang="en-US" dirty="0"/>
              <a:t> a generic function in C++</a:t>
            </a:r>
          </a:p>
          <a:p>
            <a:pPr lvl="1"/>
            <a:r>
              <a:rPr lang="en-US" b="1" i="1" dirty="0"/>
              <a:t>overloading</a:t>
            </a:r>
          </a:p>
          <a:p>
            <a:pPr lvl="1"/>
            <a:r>
              <a:rPr lang="en-US" b="1" i="1" dirty="0"/>
              <a:t>void pointers</a:t>
            </a:r>
          </a:p>
          <a:p>
            <a:pPr lvl="1"/>
            <a:r>
              <a:rPr lang="en-US" b="1" dirty="0"/>
              <a:t>templates</a:t>
            </a:r>
          </a:p>
          <a:p>
            <a:r>
              <a:rPr lang="en-US" dirty="0"/>
              <a:t>example: </a:t>
            </a:r>
            <a:r>
              <a:rPr lang="en-US" i="1" dirty="0"/>
              <a:t>swap the value of two variables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6BE9F63-DB1B-4AE6-96BF-6D30C5017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https://albertoferrari.github.io/generics/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98A0ED5-9AE5-4808-95C2-E73B61AD1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6280" y="3858306"/>
            <a:ext cx="2773920" cy="16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5679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83B30C-2FC1-4953-A99A-3D5E32088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c++</a:t>
            </a:r>
            <a:r>
              <a:rPr lang="it-IT" dirty="0"/>
              <a:t> concepts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4FBA101-D170-4411-83F7-4FED79344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https://albertoferrari.github.io/generics/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43127F5-3E27-4C1C-8022-827D23684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760" y="1340768"/>
            <a:ext cx="4644518" cy="463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3603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D04C9E-4B24-4F6E-8B4E-62BBE1FC8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concepts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9CB31F6-550D-430A-9C14-B9D900D51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i="1" dirty="0"/>
              <a:t>Bjarne </a:t>
            </a:r>
            <a:r>
              <a:rPr lang="en-US" b="1" i="1" dirty="0" err="1"/>
              <a:t>Stroustrup</a:t>
            </a:r>
            <a:endParaRPr lang="en-US" b="1" i="1" dirty="0"/>
          </a:p>
          <a:p>
            <a:pPr marL="0" indent="0" algn="ctr">
              <a:buNone/>
            </a:pPr>
            <a:r>
              <a:rPr lang="en-US" dirty="0"/>
              <a:t>The Future of Generic Programming and</a:t>
            </a:r>
          </a:p>
          <a:p>
            <a:pPr marL="0" indent="0" algn="ctr">
              <a:buNone/>
            </a:pPr>
            <a:r>
              <a:rPr lang="en-US" sz="2000" dirty="0"/>
              <a:t>how to design good concepts and use them well</a:t>
            </a:r>
          </a:p>
          <a:p>
            <a:pPr marL="0" indent="0" algn="ctr">
              <a:buNone/>
            </a:pP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185A000-A982-4066-A527-58149AD34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sowide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3F24A5C-E7E4-48E5-91DB-C365BC4E6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575" y="2852936"/>
            <a:ext cx="1670449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7344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A56D3F-C591-414C-901F-3114BC813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once </a:t>
            </a:r>
            <a:r>
              <a:rPr lang="it-IT" dirty="0" err="1"/>
              <a:t>upon</a:t>
            </a:r>
            <a:r>
              <a:rPr lang="it-IT" dirty="0"/>
              <a:t> a time ...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6E9C78-755E-4170-8E45-E8114AAE9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In about </a:t>
            </a:r>
            <a:r>
              <a:rPr lang="en-US" sz="2000" b="1" i="1" dirty="0"/>
              <a:t>1987</a:t>
            </a:r>
            <a:r>
              <a:rPr lang="en-US" sz="2000" dirty="0"/>
              <a:t>, I (Bjarne </a:t>
            </a:r>
            <a:r>
              <a:rPr lang="en-US" sz="2000" b="1" i="1" dirty="0" err="1"/>
              <a:t>Stroustrup</a:t>
            </a:r>
            <a:r>
              <a:rPr lang="en-US" sz="2000" dirty="0"/>
              <a:t>) tried to design </a:t>
            </a:r>
            <a:r>
              <a:rPr lang="en-US" sz="2000" b="1" i="1" dirty="0"/>
              <a:t>templates</a:t>
            </a:r>
            <a:r>
              <a:rPr lang="en-US" sz="2000" dirty="0"/>
              <a:t> with proper interfaces. I </a:t>
            </a:r>
            <a:r>
              <a:rPr lang="en-US" sz="2000" b="1" i="1" dirty="0"/>
              <a:t>failed</a:t>
            </a:r>
            <a:r>
              <a:rPr lang="en-US" sz="2000" dirty="0"/>
              <a:t>. I wanted three </a:t>
            </a:r>
            <a:r>
              <a:rPr lang="en-US" sz="2000" b="1" i="1" dirty="0"/>
              <a:t>properties</a:t>
            </a:r>
            <a:r>
              <a:rPr lang="en-US" sz="2000" dirty="0"/>
              <a:t> for templates:</a:t>
            </a:r>
          </a:p>
          <a:p>
            <a:pPr lvl="1"/>
            <a:r>
              <a:rPr lang="en-US" sz="1600" dirty="0"/>
              <a:t>Full generality/expressiveness</a:t>
            </a:r>
          </a:p>
          <a:p>
            <a:pPr lvl="1"/>
            <a:r>
              <a:rPr lang="en-US" sz="1600" dirty="0"/>
              <a:t>Zero overhead compared to hand coding</a:t>
            </a:r>
          </a:p>
          <a:p>
            <a:pPr lvl="1"/>
            <a:r>
              <a:rPr lang="en-US" sz="1600" dirty="0"/>
              <a:t>Well-specified interfaces</a:t>
            </a:r>
          </a:p>
          <a:p>
            <a:r>
              <a:rPr lang="en-US" sz="2000" dirty="0"/>
              <a:t>Then, nobody could figure out how to get all three, so we got</a:t>
            </a:r>
          </a:p>
          <a:p>
            <a:pPr lvl="1"/>
            <a:r>
              <a:rPr lang="en-US" sz="1600" dirty="0"/>
              <a:t>  :) Turing completeness</a:t>
            </a:r>
          </a:p>
          <a:p>
            <a:pPr lvl="1"/>
            <a:r>
              <a:rPr lang="en-US" sz="1600" dirty="0"/>
              <a:t>  :) Better than hand-coding performance</a:t>
            </a:r>
          </a:p>
          <a:p>
            <a:pPr lvl="1"/>
            <a:r>
              <a:rPr lang="en-US" sz="1600" dirty="0"/>
              <a:t>  </a:t>
            </a:r>
            <a:r>
              <a:rPr lang="en-US" sz="1600" b="1" dirty="0">
                <a:solidFill>
                  <a:srgbClr val="FF0000"/>
                </a:solidFill>
              </a:rPr>
              <a:t>:( Lousy interfaces (basically compile-time duck typing)</a:t>
            </a:r>
          </a:p>
          <a:p>
            <a:r>
              <a:rPr lang="en-US" sz="2000" dirty="0"/>
              <a:t>The lack of well-specified interfaces led to the </a:t>
            </a:r>
            <a:r>
              <a:rPr lang="en-US" sz="2000" b="1" i="1" dirty="0"/>
              <a:t>spectacularly bad error messages </a:t>
            </a:r>
            <a:r>
              <a:rPr lang="en-US" sz="2000" dirty="0"/>
              <a:t>we saw over the years. The other two properties made templates a run-away success.</a:t>
            </a:r>
          </a:p>
          <a:p>
            <a:r>
              <a:rPr lang="en-US" sz="2000" dirty="0"/>
              <a:t>The solution to the interface specification problem was named “concepts” by Alex </a:t>
            </a:r>
            <a:r>
              <a:rPr lang="en-US" sz="2000" dirty="0" err="1"/>
              <a:t>Stepanov</a:t>
            </a:r>
            <a:r>
              <a:rPr lang="en-US" sz="2000" dirty="0"/>
              <a:t>.</a:t>
            </a:r>
            <a:endParaRPr lang="it-IT" sz="20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486B81D-68C1-4D1E-ABF4-02E0764AD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https://www.stroustrup.com/good_concepts.pdf</a:t>
            </a:r>
          </a:p>
        </p:txBody>
      </p:sp>
    </p:spTree>
    <p:extLst>
      <p:ext uri="{BB962C8B-B14F-4D97-AF65-F5344CB8AC3E}">
        <p14:creationId xmlns:p14="http://schemas.microsoft.com/office/powerpoint/2010/main" val="3578339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E2C3B2-3D88-44DB-85C6-E9257DE8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timeline – </a:t>
            </a:r>
            <a:r>
              <a:rPr lang="it-IT" dirty="0" err="1"/>
              <a:t>traditional</a:t>
            </a:r>
            <a:r>
              <a:rPr lang="it-IT" dirty="0"/>
              <a:t> code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38AC77B-FC03-433D-B83E-3CF9006C9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https://albertoferrari.github.io/generics/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58EF3EB-3BF5-4143-B4D8-EC1C43146CAC}"/>
              </a:ext>
            </a:extLst>
          </p:cNvPr>
          <p:cNvSpPr txBox="1"/>
          <p:nvPr/>
        </p:nvSpPr>
        <p:spPr>
          <a:xfrm>
            <a:off x="1703512" y="1328896"/>
            <a:ext cx="9001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double 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sqrt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double 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); </a:t>
            </a:r>
            <a:r>
              <a:rPr lang="en-US" b="1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 C++84: accept any d that is a double</a:t>
            </a:r>
            <a:br>
              <a:rPr lang="en-US" b="1" dirty="0"/>
            </a:br>
            <a:r>
              <a:rPr lang="en-US" b="1" i="0" dirty="0" err="1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double</a:t>
            </a:r>
            <a:r>
              <a:rPr lang="en-US" b="1" i="0" dirty="0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 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en-US" b="1" dirty="0"/>
            </a:br>
            <a:r>
              <a:rPr lang="en-US" b="1" i="0" dirty="0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double 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d2 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sqrt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); </a:t>
            </a:r>
            <a:r>
              <a:rPr lang="en-US" b="1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 fine: d is a double</a:t>
            </a:r>
            <a:br>
              <a:rPr lang="en-US" b="1" dirty="0"/>
            </a:b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vector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&gt; 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vs 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{ </a:t>
            </a:r>
            <a:r>
              <a:rPr lang="en-US" b="1" i="0" dirty="0">
                <a:effectLst/>
                <a:latin typeface="Courier New" panose="02070309020205020404" pitchFamily="49" charset="0"/>
              </a:rPr>
              <a:t>"Good", "old", "templates" 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};</a:t>
            </a:r>
            <a:br>
              <a:rPr lang="en-US" b="1" dirty="0"/>
            </a:br>
            <a:r>
              <a:rPr lang="en-US" b="1" i="0" dirty="0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double 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d3 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sqrt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vs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); </a:t>
            </a:r>
            <a:r>
              <a:rPr lang="en-US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// error: vs is not a double</a:t>
            </a:r>
            <a:endParaRPr lang="it-IT" b="1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E3CDB16-900D-4DF9-BC07-655A57083F0B}"/>
              </a:ext>
            </a:extLst>
          </p:cNvPr>
          <p:cNvSpPr txBox="1"/>
          <p:nvPr/>
        </p:nvSpPr>
        <p:spPr>
          <a:xfrm>
            <a:off x="2135560" y="3429000"/>
            <a:ext cx="7010617" cy="163121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Schoolbook" panose="02040604050505020304" pitchFamily="18" charset="0"/>
              </a:rPr>
              <a:t>we have a function sqrt </a:t>
            </a:r>
            <a:r>
              <a:rPr lang="en-US" sz="2000" b="1" i="1" dirty="0">
                <a:latin typeface="Century Schoolbook" panose="02040604050505020304" pitchFamily="18" charset="0"/>
              </a:rPr>
              <a:t>specified</a:t>
            </a:r>
            <a:r>
              <a:rPr lang="en-US" sz="2000" dirty="0">
                <a:latin typeface="Century Schoolbook" panose="02040604050505020304" pitchFamily="18" charset="0"/>
              </a:rPr>
              <a:t> to require a double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Schoolbook" panose="02040604050505020304" pitchFamily="18" charset="0"/>
              </a:rPr>
              <a:t>if we give it a double (as in sqrt(d)) all is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Schoolbook" panose="02040604050505020304" pitchFamily="18" charset="0"/>
              </a:rPr>
              <a:t>if we give it something that is not a double (as in sqrt(vs)) we promptly get </a:t>
            </a:r>
            <a:r>
              <a:rPr lang="en-US" sz="2000" b="1" i="1" dirty="0">
                <a:latin typeface="Century Schoolbook" panose="02040604050505020304" pitchFamily="18" charset="0"/>
              </a:rPr>
              <a:t>a helpful error message</a:t>
            </a:r>
            <a:r>
              <a:rPr lang="en-US" sz="2000" dirty="0">
                <a:latin typeface="Century Schoolbook" panose="02040604050505020304" pitchFamily="18" charset="0"/>
              </a:rPr>
              <a:t>, such as “a vector&lt;string&gt; is not a double.”</a:t>
            </a:r>
          </a:p>
        </p:txBody>
      </p:sp>
    </p:spTree>
    <p:extLst>
      <p:ext uri="{BB962C8B-B14F-4D97-AF65-F5344CB8AC3E}">
        <p14:creationId xmlns:p14="http://schemas.microsoft.com/office/powerpoint/2010/main" val="26574410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5AE803-6A3A-4CFC-A29B-CC113241C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– 1990s style generic code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3790246-A8C4-4F5A-B172-AFCC10D4E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sowide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9076E45-5D94-409F-A85B-4E31378CC635}"/>
              </a:ext>
            </a:extLst>
          </p:cNvPr>
          <p:cNvSpPr txBox="1"/>
          <p:nvPr/>
        </p:nvSpPr>
        <p:spPr>
          <a:xfrm>
            <a:off x="227348" y="1268760"/>
            <a:ext cx="1173730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template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class 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&gt; </a:t>
            </a:r>
            <a:r>
              <a:rPr lang="en-US" b="1" i="0" dirty="0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void 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sort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&amp; 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 </a:t>
            </a:r>
            <a:r>
              <a:rPr lang="en-US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// C++98: accept a c of any type T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{</a:t>
            </a:r>
            <a:br>
              <a:rPr lang="en-US" b="1" dirty="0"/>
            </a:br>
            <a:r>
              <a:rPr lang="en-US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 // code for sorting (depending on various properties of T,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 // such as having [] and a value type with &lt;</a:t>
            </a:r>
            <a:br>
              <a:rPr lang="en-US" b="1" dirty="0"/>
            </a:b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</a:t>
            </a:r>
            <a:br>
              <a:rPr lang="en-US" b="1" dirty="0"/>
            </a:b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vector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&gt; 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vs 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{ </a:t>
            </a:r>
            <a:r>
              <a:rPr lang="en-US" b="1" i="0" dirty="0">
                <a:effectLst/>
                <a:latin typeface="Courier New" panose="02070309020205020404" pitchFamily="49" charset="0"/>
              </a:rPr>
              <a:t>"Good", "old", "templates" 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};</a:t>
            </a:r>
            <a:br>
              <a:rPr lang="en-US" b="1" dirty="0"/>
            </a:b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sort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vs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); </a:t>
            </a:r>
            <a:r>
              <a:rPr lang="en-US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// fine: vs happens to have all the syntactic properties required by sort</a:t>
            </a:r>
            <a:br>
              <a:rPr lang="en-US" b="1" dirty="0"/>
            </a:br>
            <a:r>
              <a:rPr lang="en-US" b="1" i="0" dirty="0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double 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 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en-US" b="1" dirty="0"/>
            </a:b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sort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); </a:t>
            </a:r>
            <a:r>
              <a:rPr lang="en-US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// error: d doesn’t have a [] operator</a:t>
            </a:r>
            <a:endParaRPr lang="it-IT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3595C5F-310F-4280-BFE0-6AD2144D7C5C}"/>
              </a:ext>
            </a:extLst>
          </p:cNvPr>
          <p:cNvSpPr txBox="1"/>
          <p:nvPr/>
        </p:nvSpPr>
        <p:spPr>
          <a:xfrm>
            <a:off x="695400" y="4005064"/>
            <a:ext cx="1051316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Schoolbook" panose="02040604050505020304" pitchFamily="18" charset="0"/>
              </a:rPr>
              <a:t>the </a:t>
            </a:r>
            <a:r>
              <a:rPr lang="en-US" b="1" dirty="0">
                <a:latin typeface="Century Schoolbook" panose="02040604050505020304" pitchFamily="18" charset="0"/>
              </a:rPr>
              <a:t>error message </a:t>
            </a:r>
            <a:r>
              <a:rPr lang="en-US" dirty="0">
                <a:latin typeface="Century Schoolbook" panose="02040604050505020304" pitchFamily="18" charset="0"/>
              </a:rPr>
              <a:t>we get from sort(d) is verbose and nowhere near as precise and helpful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Schoolbook" panose="02040604050505020304" pitchFamily="18" charset="0"/>
              </a:rPr>
              <a:t>will </a:t>
            </a:r>
            <a:r>
              <a:rPr lang="en-US" b="1" i="1" dirty="0">
                <a:latin typeface="Century Schoolbook" panose="02040604050505020304" pitchFamily="18" charset="0"/>
              </a:rPr>
              <a:t>appear</a:t>
            </a:r>
            <a:r>
              <a:rPr lang="en-US" dirty="0">
                <a:latin typeface="Century Schoolbook" panose="02040604050505020304" pitchFamily="18" charset="0"/>
              </a:rPr>
              <a:t> only when the template is instantiated, and that may be long after the point of 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Schoolbook" panose="02040604050505020304" pitchFamily="18" charset="0"/>
              </a:rPr>
              <a:t>to use sort, </a:t>
            </a:r>
            <a:r>
              <a:rPr lang="en-US" b="1" i="1" dirty="0">
                <a:latin typeface="Century Schoolbook" panose="02040604050505020304" pitchFamily="18" charset="0"/>
              </a:rPr>
              <a:t>we need to provide its definition</a:t>
            </a:r>
            <a:r>
              <a:rPr lang="en-US" dirty="0">
                <a:latin typeface="Century Schoolbook" panose="02040604050505020304" pitchFamily="18" charset="0"/>
              </a:rPr>
              <a:t>, rather than just its declaration, this differs from ordinary code and changes the model of how we organize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Schoolbook" panose="02040604050505020304" pitchFamily="18" charset="0"/>
              </a:rPr>
              <a:t>the </a:t>
            </a:r>
            <a:r>
              <a:rPr lang="en-US" b="1" i="1" dirty="0">
                <a:latin typeface="Century Schoolbook" panose="02040604050505020304" pitchFamily="18" charset="0"/>
              </a:rPr>
              <a:t>requirements</a:t>
            </a:r>
            <a:r>
              <a:rPr lang="en-US" dirty="0">
                <a:latin typeface="Century Schoolbook" panose="02040604050505020304" pitchFamily="18" charset="0"/>
              </a:rPr>
              <a:t> of sort on its argument type are implicit (“</a:t>
            </a:r>
            <a:r>
              <a:rPr lang="en-US" b="1" i="1" dirty="0">
                <a:latin typeface="Century Schoolbook" panose="02040604050505020304" pitchFamily="18" charset="0"/>
              </a:rPr>
              <a:t>hidden</a:t>
            </a:r>
            <a:r>
              <a:rPr lang="en-US" dirty="0">
                <a:latin typeface="Century Schoolbook" panose="02040604050505020304" pitchFamily="18" charset="0"/>
              </a:rPr>
              <a:t>”) in its function body</a:t>
            </a:r>
          </a:p>
        </p:txBody>
      </p:sp>
    </p:spTree>
    <p:extLst>
      <p:ext uri="{BB962C8B-B14F-4D97-AF65-F5344CB8AC3E}">
        <p14:creationId xmlns:p14="http://schemas.microsoft.com/office/powerpoint/2010/main" val="18429402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BE7F35-7EEF-446B-B6B9-5CED67439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timeline – cpp20 with concepts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EFBCBB2-FBA9-4EE8-BD93-958866C04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sowide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B0C676D-969B-42C0-99F8-32FB0FA0F501}"/>
              </a:ext>
            </a:extLst>
          </p:cNvPr>
          <p:cNvSpPr txBox="1"/>
          <p:nvPr/>
        </p:nvSpPr>
        <p:spPr>
          <a:xfrm>
            <a:off x="1127448" y="1340768"/>
            <a:ext cx="101531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//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Generic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code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using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a concept (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Sortable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):</a:t>
            </a:r>
            <a:br>
              <a:rPr lang="it-IT" b="1" dirty="0"/>
            </a:br>
            <a:r>
              <a:rPr lang="it-IT" b="1" i="0" dirty="0" err="1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it-IT" b="1" i="0" dirty="0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sort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Sortable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&amp;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); 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// Concepts: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accept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any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c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that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is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Sortable</a:t>
            </a:r>
            <a:br>
              <a:rPr lang="it-IT" b="1" dirty="0"/>
            </a:b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vector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&gt;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vs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{ 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"Hello", "new", "World"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sort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vs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); 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// fine: vs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is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a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Sortable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container</a:t>
            </a:r>
            <a:br>
              <a:rPr lang="it-IT" b="1" dirty="0"/>
            </a:br>
            <a:r>
              <a:rPr lang="it-IT" b="1" i="0" dirty="0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double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sort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); 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// </a:t>
            </a:r>
            <a:r>
              <a:rPr lang="it-IT" b="1" i="0" dirty="0" err="1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error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: d </a:t>
            </a:r>
            <a:r>
              <a:rPr lang="it-IT" b="1" i="0" dirty="0" err="1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is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not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Sortable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 (double </a:t>
            </a:r>
            <a:r>
              <a:rPr lang="it-IT" b="1" i="0" dirty="0" err="1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does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not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provide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 [], etc.)</a:t>
            </a:r>
            <a:endParaRPr lang="it-IT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FEC6C49-F997-459B-A2AD-341ADE43CC96}"/>
              </a:ext>
            </a:extLst>
          </p:cNvPr>
          <p:cNvSpPr txBox="1"/>
          <p:nvPr/>
        </p:nvSpPr>
        <p:spPr>
          <a:xfrm>
            <a:off x="551384" y="3212976"/>
            <a:ext cx="1101722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Schoolbook" panose="02040604050505020304" pitchFamily="18" charset="0"/>
              </a:rPr>
              <a:t>this code is analogous to the sqrt 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Schoolbook" panose="02040604050505020304" pitchFamily="18" charset="0"/>
              </a:rPr>
              <a:t>the only real difference is that for </a:t>
            </a:r>
            <a:r>
              <a:rPr lang="en-US" b="1" i="1" dirty="0">
                <a:latin typeface="Century Schoolbook" panose="02040604050505020304" pitchFamily="18" charset="0"/>
              </a:rPr>
              <a:t>double</a:t>
            </a:r>
            <a:r>
              <a:rPr lang="en-US" dirty="0">
                <a:latin typeface="Century Schoolbook" panose="02040604050505020304" pitchFamily="18" charset="0"/>
              </a:rPr>
              <a:t>, a language designer (Dennis </a:t>
            </a:r>
            <a:r>
              <a:rPr lang="en-US" b="1" i="1" dirty="0">
                <a:latin typeface="Century Schoolbook" panose="02040604050505020304" pitchFamily="18" charset="0"/>
              </a:rPr>
              <a:t>Ritchie</a:t>
            </a:r>
            <a:r>
              <a:rPr lang="en-US" dirty="0">
                <a:latin typeface="Century Schoolbook" panose="02040604050505020304" pitchFamily="18" charset="0"/>
              </a:rPr>
              <a:t>) built it into the compiler as a </a:t>
            </a:r>
            <a:r>
              <a:rPr lang="en-US" b="1" i="1" dirty="0">
                <a:latin typeface="Century Schoolbook" panose="02040604050505020304" pitchFamily="18" charset="0"/>
              </a:rPr>
              <a:t>specific type </a:t>
            </a:r>
            <a:r>
              <a:rPr lang="en-US" dirty="0">
                <a:latin typeface="Century Schoolbook" panose="02040604050505020304" pitchFamily="18" charset="0"/>
              </a:rPr>
              <a:t>with its meaning specified in 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Schoolbook" panose="02040604050505020304" pitchFamily="18" charset="0"/>
              </a:rPr>
              <a:t>for </a:t>
            </a:r>
            <a:r>
              <a:rPr lang="en-US" b="1" i="1" dirty="0">
                <a:latin typeface="Century Schoolbook" panose="02040604050505020304" pitchFamily="18" charset="0"/>
              </a:rPr>
              <a:t>Sortable</a:t>
            </a:r>
            <a:r>
              <a:rPr lang="en-US" dirty="0">
                <a:latin typeface="Century Schoolbook" panose="02040604050505020304" pitchFamily="18" charset="0"/>
              </a:rPr>
              <a:t>, a </a:t>
            </a:r>
            <a:r>
              <a:rPr lang="en-US" b="1" i="1" dirty="0">
                <a:latin typeface="Century Schoolbook" panose="02040604050505020304" pitchFamily="18" charset="0"/>
              </a:rPr>
              <a:t>user</a:t>
            </a:r>
            <a:r>
              <a:rPr lang="en-US" dirty="0">
                <a:latin typeface="Century Schoolbook" panose="02040604050505020304" pitchFamily="18" charset="0"/>
              </a:rPr>
              <a:t> specified what it means in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Schoolbook" panose="02040604050505020304" pitchFamily="18" charset="0"/>
              </a:rPr>
              <a:t>a type is Sortable if it has begin() and end() providing random access to a sequence with elements that can be compared using &lt;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Schoolbook" panose="02040604050505020304" pitchFamily="18" charset="0"/>
              </a:rPr>
              <a:t>we get an </a:t>
            </a:r>
            <a:r>
              <a:rPr lang="en-US" b="1" i="1" dirty="0">
                <a:latin typeface="Century Schoolbook" panose="02040604050505020304" pitchFamily="18" charset="0"/>
              </a:rPr>
              <a:t>error message </a:t>
            </a:r>
            <a:r>
              <a:rPr lang="en-US" dirty="0">
                <a:latin typeface="Century Schoolbook" panose="02040604050505020304" pitchFamily="18" charset="0"/>
              </a:rPr>
              <a:t>much as indicated in the comment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Schoolbook" panose="02040604050505020304" pitchFamily="18" charset="0"/>
              </a:rPr>
              <a:t>the message is generated immediately </a:t>
            </a:r>
            <a:r>
              <a:rPr lang="en-US" b="1" i="1" dirty="0">
                <a:latin typeface="Century Schoolbook" panose="02040604050505020304" pitchFamily="18" charset="0"/>
              </a:rPr>
              <a:t>at the point </a:t>
            </a:r>
            <a:r>
              <a:rPr lang="en-US" dirty="0">
                <a:latin typeface="Century Schoolbook" panose="02040604050505020304" pitchFamily="18" charset="0"/>
              </a:rPr>
              <a:t>where the compiler sees the erroneous call (sort(d))</a:t>
            </a:r>
          </a:p>
        </p:txBody>
      </p:sp>
    </p:spTree>
    <p:extLst>
      <p:ext uri="{BB962C8B-B14F-4D97-AF65-F5344CB8AC3E}">
        <p14:creationId xmlns:p14="http://schemas.microsoft.com/office/powerpoint/2010/main" val="33218044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AE126-D311-4AE0-8F22-6C4E55272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concepts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constraints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B4123BF-AC36-4025-BF78-E1637B18B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templates</a:t>
            </a:r>
            <a:r>
              <a:rPr lang="en-US" dirty="0"/>
              <a:t> may be associated with a </a:t>
            </a:r>
            <a:r>
              <a:rPr lang="en-US" b="1" i="1" dirty="0"/>
              <a:t>constraint</a:t>
            </a:r>
            <a:endParaRPr lang="en-US" dirty="0"/>
          </a:p>
          <a:p>
            <a:pPr lvl="1"/>
            <a:r>
              <a:rPr lang="en-US" dirty="0"/>
              <a:t>it specifies the requirements on template arguments</a:t>
            </a:r>
          </a:p>
          <a:p>
            <a:r>
              <a:rPr lang="en-US" dirty="0"/>
              <a:t>constraints may also be used to </a:t>
            </a:r>
            <a:r>
              <a:rPr lang="en-US" b="1" i="1" dirty="0"/>
              <a:t>limit automatic type deduction </a:t>
            </a:r>
            <a:r>
              <a:rPr lang="en-US" dirty="0"/>
              <a:t>in variable declarations and function return types to only the types that satisfy specified requirements</a:t>
            </a:r>
          </a:p>
          <a:p>
            <a:r>
              <a:rPr lang="en-US" dirty="0"/>
              <a:t>named </a:t>
            </a:r>
            <a:r>
              <a:rPr lang="en-US" b="1" i="1" dirty="0"/>
              <a:t>sets</a:t>
            </a:r>
            <a:r>
              <a:rPr lang="en-US" dirty="0"/>
              <a:t> </a:t>
            </a:r>
            <a:r>
              <a:rPr lang="en-US" b="1" i="1" dirty="0"/>
              <a:t>of</a:t>
            </a:r>
            <a:r>
              <a:rPr lang="en-US" dirty="0"/>
              <a:t> such </a:t>
            </a:r>
            <a:r>
              <a:rPr lang="en-US" b="1" i="1" dirty="0"/>
              <a:t>requirements</a:t>
            </a:r>
            <a:r>
              <a:rPr lang="en-US" dirty="0"/>
              <a:t> are called </a:t>
            </a:r>
            <a:r>
              <a:rPr lang="en-US" b="1" i="1" dirty="0"/>
              <a:t>concepts</a:t>
            </a:r>
          </a:p>
          <a:p>
            <a:r>
              <a:rPr lang="en-US" dirty="0"/>
              <a:t>each </a:t>
            </a:r>
            <a:r>
              <a:rPr lang="en-US" b="1" i="1" dirty="0"/>
              <a:t>concept is a predicate</a:t>
            </a:r>
            <a:r>
              <a:rPr lang="en-US" dirty="0"/>
              <a:t>, evaluated at </a:t>
            </a:r>
            <a:r>
              <a:rPr lang="en-US" b="1" i="1" dirty="0"/>
              <a:t>compile time</a:t>
            </a:r>
            <a:r>
              <a:rPr lang="en-US" dirty="0"/>
              <a:t>, and becomes a part of the interface of a template where it is used as a constraint</a:t>
            </a:r>
          </a:p>
          <a:p>
            <a:r>
              <a:rPr lang="en-US" dirty="0"/>
              <a:t>violations of constraints are detected at compile time, early in the template instantiation process, which leads to easy to follow error messages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3AD4D82-A0D2-4F6F-A860-7D4BB7377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sowide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33029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CC7962-11C2-46CF-BB3B-BC596F833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e.g. </a:t>
            </a:r>
            <a:r>
              <a:rPr lang="it-IT" dirty="0" err="1"/>
              <a:t>EqualityComparable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B46979F-366C-485F-BF8F-583FAD675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https://albertoferrari.github.io/generics/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CAC482E-6F32-4041-8648-6C2C7AFBF41F}"/>
              </a:ext>
            </a:extLst>
          </p:cNvPr>
          <p:cNvSpPr txBox="1"/>
          <p:nvPr/>
        </p:nvSpPr>
        <p:spPr>
          <a:xfrm>
            <a:off x="551384" y="1236564"/>
            <a:ext cx="496855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template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typename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T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&gt;</a:t>
            </a:r>
            <a:br>
              <a:rPr lang="it-IT" b="1" dirty="0"/>
            </a:b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concept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bool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Equality_comparable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()</a:t>
            </a:r>
            <a:br>
              <a:rPr lang="it-IT" b="1" dirty="0"/>
            </a:b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{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requires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 a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 b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 {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==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 -&gt;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bool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!=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 -&gt;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bool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};</a:t>
            </a:r>
            <a:br>
              <a:rPr lang="it-IT" b="1" dirty="0"/>
            </a:b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</a:t>
            </a:r>
            <a:endParaRPr lang="it-IT" b="1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AE6B0E6-F934-4983-B3AC-9C1A79F60FB9}"/>
              </a:ext>
            </a:extLst>
          </p:cNvPr>
          <p:cNvSpPr txBox="1"/>
          <p:nvPr/>
        </p:nvSpPr>
        <p:spPr>
          <a:xfrm>
            <a:off x="5879976" y="1236564"/>
            <a:ext cx="54006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template 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Equality_comparable</a:t>
            </a:r>
            <a:r>
              <a:rPr lang="en-US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&gt;</a:t>
            </a:r>
            <a:br>
              <a:rPr lang="en-US" b="1" dirty="0"/>
            </a:b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bool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twoEquals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 v1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 v2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 v3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</a:t>
            </a:r>
            <a:br>
              <a:rPr lang="en-US" b="1" dirty="0"/>
            </a:b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{</a:t>
            </a:r>
            <a:br>
              <a:rPr lang="en-US" b="1" dirty="0"/>
            </a:b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if 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v1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v2 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|| 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v1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v3 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|| 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v2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v3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</a:t>
            </a:r>
            <a:br>
              <a:rPr lang="en-US" b="1" dirty="0"/>
            </a:b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return true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en-US" b="1" dirty="0"/>
            </a:b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return false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en-US" b="1" dirty="0"/>
            </a:b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</a:t>
            </a:r>
            <a:endParaRPr lang="it-IT" b="1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15BE0F9-B3AA-4269-8553-40F35DC3040F}"/>
              </a:ext>
            </a:extLst>
          </p:cNvPr>
          <p:cNvSpPr txBox="1"/>
          <p:nvPr/>
        </p:nvSpPr>
        <p:spPr>
          <a:xfrm>
            <a:off x="1487488" y="3933056"/>
            <a:ext cx="83811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hangingPunct="0"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1800" b="1" dirty="0" err="1">
                <a:solidFill>
                  <a:srgbClr val="FF0000"/>
                </a:solidFill>
                <a:latin typeface="Courier New" pitchFamily="2"/>
                <a:ea typeface="Tahoma" pitchFamily="2"/>
                <a:cs typeface="Tahoma" pitchFamily="2"/>
              </a:rPr>
              <a:t>Equality_comparable</a:t>
            </a:r>
            <a:r>
              <a:rPr lang="en-US" sz="1800" b="1" dirty="0">
                <a:solidFill>
                  <a:srgbClr val="FF0000"/>
                </a:solidFill>
                <a:latin typeface="Century Schoolbook" pitchFamily="2"/>
                <a:ea typeface="Tahoma" pitchFamily="2"/>
                <a:cs typeface="Tahoma" pitchFamily="2"/>
              </a:rPr>
              <a:t> </a:t>
            </a:r>
            <a:r>
              <a:rPr lang="en-US" sz="1800" dirty="0">
                <a:latin typeface="Century Schoolbook" pitchFamily="2"/>
                <a:ea typeface="Tahoma" pitchFamily="2"/>
                <a:cs typeface="Tahoma" pitchFamily="2"/>
              </a:rPr>
              <a:t>is proposed as a </a:t>
            </a:r>
            <a:r>
              <a:rPr lang="en-US" sz="1800" b="1" dirty="0">
                <a:latin typeface="Century Schoolbook" pitchFamily="2"/>
                <a:ea typeface="Tahoma" pitchFamily="2"/>
                <a:cs typeface="Tahoma" pitchFamily="2"/>
              </a:rPr>
              <a:t>standard-library concept</a:t>
            </a:r>
          </a:p>
          <a:p>
            <a:pPr marL="285750" indent="-285750" hangingPunct="0"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1800" dirty="0">
                <a:latin typeface="Century Schoolbook" pitchFamily="2"/>
                <a:ea typeface="Tahoma" pitchFamily="2"/>
                <a:cs typeface="Tahoma" pitchFamily="2"/>
              </a:rPr>
              <a:t>like many concepts it takes more than one argument: </a:t>
            </a:r>
            <a:r>
              <a:rPr lang="en-US" sz="1800" b="1" i="1" dirty="0">
                <a:latin typeface="Century Schoolbook" pitchFamily="2"/>
                <a:ea typeface="Tahoma" pitchFamily="2"/>
                <a:cs typeface="Tahoma" pitchFamily="2"/>
              </a:rPr>
              <a:t>concepts describe not just types but relationships among types</a:t>
            </a:r>
          </a:p>
          <a:p>
            <a:pPr marL="285750" indent="-285750" hangingPunct="0"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1800" dirty="0">
                <a:latin typeface="Century Schoolbook" pitchFamily="2"/>
                <a:ea typeface="Tahoma" pitchFamily="2"/>
                <a:cs typeface="Tahoma" pitchFamily="2"/>
              </a:rPr>
              <a:t>a </a:t>
            </a:r>
            <a:r>
              <a:rPr lang="en-US" sz="1800" b="1" dirty="0">
                <a:solidFill>
                  <a:srgbClr val="FF0000"/>
                </a:solidFill>
                <a:latin typeface="Courier New" pitchFamily="2"/>
                <a:ea typeface="Tahoma" pitchFamily="2"/>
                <a:cs typeface="Tahoma" pitchFamily="2"/>
              </a:rPr>
              <a:t>require</a:t>
            </a:r>
            <a:r>
              <a:rPr lang="en-US" sz="1800" dirty="0">
                <a:latin typeface="Century Schoolbook" pitchFamily="2"/>
                <a:ea typeface="Tahoma" pitchFamily="2"/>
                <a:cs typeface="Tahoma" pitchFamily="2"/>
              </a:rPr>
              <a:t> expression is never actually executed → the compiler looks at the requirements and compiles only if all are </a:t>
            </a:r>
            <a:r>
              <a:rPr lang="en-US" sz="1800" b="1" dirty="0">
                <a:solidFill>
                  <a:srgbClr val="800000"/>
                </a:solidFill>
                <a:latin typeface="Courier New" pitchFamily="2"/>
                <a:ea typeface="Tahoma" pitchFamily="2"/>
                <a:cs typeface="Tahoma" pitchFamily="2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8031238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06464CB7-8219-4E08-BEEB-534324001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compiler</a:t>
            </a:r>
            <a:r>
              <a:rPr lang="it-IT" dirty="0"/>
              <a:t> </a:t>
            </a:r>
            <a:r>
              <a:rPr lang="it-IT" dirty="0" err="1"/>
              <a:t>errors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D170F09-9B33-45BF-BD9C-39772B8D2311}"/>
              </a:ext>
            </a:extLst>
          </p:cNvPr>
          <p:cNvSpPr txBox="1"/>
          <p:nvPr/>
        </p:nvSpPr>
        <p:spPr>
          <a:xfrm>
            <a:off x="119336" y="908720"/>
            <a:ext cx="11953328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i="0" dirty="0" err="1">
                <a:effectLst/>
                <a:latin typeface="Courier New" panose="02070309020205020404" pitchFamily="49" charset="0"/>
              </a:rPr>
              <a:t>cout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&lt;&lt;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twoEquals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(2,3,2)&lt;&lt;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endl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;            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//(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) OK</a:t>
            </a:r>
            <a:br>
              <a:rPr lang="it-IT" b="1" dirty="0">
                <a:solidFill>
                  <a:srgbClr val="0070C0"/>
                </a:solidFill>
              </a:rPr>
            </a:br>
            <a:r>
              <a:rPr lang="it-IT" b="1" i="0" dirty="0" err="1">
                <a:effectLst/>
                <a:latin typeface="Courier New" panose="02070309020205020404" pitchFamily="49" charset="0"/>
              </a:rPr>
              <a:t>cout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&lt;&lt;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twoEquals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(9.2,6.1,5.8)&lt;&lt;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endl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;      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//(float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) OK</a:t>
            </a:r>
            <a:br>
              <a:rPr lang="it-IT" b="1" dirty="0">
                <a:solidFill>
                  <a:srgbClr val="0070C0"/>
                </a:solidFill>
              </a:rPr>
            </a:br>
            <a:r>
              <a:rPr lang="it-IT" b="1" i="0" dirty="0" err="1">
                <a:effectLst/>
                <a:latin typeface="Courier New" panose="02070309020205020404" pitchFamily="49" charset="0"/>
              </a:rPr>
              <a:t>cout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&lt;&lt;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twoEquals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(2,3.1,2)&lt;&lt;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endl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;          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//(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float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) ERROR</a:t>
            </a:r>
            <a:br>
              <a:rPr lang="it-IT" b="1" dirty="0"/>
            </a:br>
            <a:r>
              <a:rPr lang="it-IT" b="1" i="0" dirty="0" err="1">
                <a:effectLst/>
                <a:latin typeface="Courier New" panose="02070309020205020404" pitchFamily="49" charset="0"/>
              </a:rPr>
              <a:t>cout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&lt;&lt;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twoEquals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&lt;float&gt;(9.2,6,6)&lt;&lt;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endl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;   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//explicit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provide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parameter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OK  </a:t>
            </a:r>
            <a:br>
              <a:rPr lang="it-IT" b="1" dirty="0">
                <a:solidFill>
                  <a:srgbClr val="0070C0"/>
                </a:solidFill>
              </a:rPr>
            </a:br>
            <a:r>
              <a:rPr lang="it-IT" b="1" i="0" dirty="0" err="1">
                <a:effectLst/>
                <a:latin typeface="Courier New" panose="02070309020205020404" pitchFamily="49" charset="0"/>
              </a:rPr>
              <a:t>cout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&lt;&lt;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twoEquals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("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alpha","beta","beta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")&lt;&lt;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endl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;   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//(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) OK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Point p1(3,4); Point p2(5,2);   Point p3(3,4);</a:t>
            </a:r>
            <a:br>
              <a:rPr lang="it-IT" b="1" dirty="0"/>
            </a:br>
            <a:r>
              <a:rPr lang="it-IT" b="1" i="0" dirty="0" err="1">
                <a:effectLst/>
                <a:latin typeface="Courier New" panose="02070309020205020404" pitchFamily="49" charset="0"/>
              </a:rPr>
              <a:t>cout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&lt;&lt;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twoEquals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(p1,p2,p3)&lt;&lt;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endl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;</a:t>
            </a:r>
            <a:br>
              <a:rPr lang="it-IT" b="1" dirty="0"/>
            </a:b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//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error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cannot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call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‘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bool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twoEquals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(T, T, T) [with T = Point]’</a:t>
            </a:r>
            <a:br>
              <a:rPr lang="it-IT" b="1" dirty="0">
                <a:solidFill>
                  <a:srgbClr val="FF0000"/>
                </a:solidFill>
              </a:rPr>
            </a:b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//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error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no match for 'operator&lt;' (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operand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types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are 'Point' and 'Point')</a:t>
            </a:r>
            <a:br>
              <a:rPr lang="it-IT" b="1" dirty="0">
                <a:solidFill>
                  <a:srgbClr val="FF0000"/>
                </a:solidFill>
              </a:rPr>
            </a:b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// note:  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constraints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not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satisfied</a:t>
            </a:r>
            <a:br>
              <a:rPr lang="it-IT" b="1" dirty="0">
                <a:solidFill>
                  <a:srgbClr val="FF0000"/>
                </a:solidFill>
              </a:rPr>
            </a:b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//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bool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twoEquals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(T v1, T v2, T v3)</a:t>
            </a:r>
            <a:br>
              <a:rPr lang="it-IT" b="1" dirty="0">
                <a:solidFill>
                  <a:srgbClr val="FF0000"/>
                </a:solidFill>
              </a:rPr>
            </a:b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// ^~~~~~~~~~~~~</a:t>
            </a:r>
            <a:br>
              <a:rPr lang="it-IT" b="1" dirty="0">
                <a:solidFill>
                  <a:srgbClr val="FF0000"/>
                </a:solidFill>
              </a:rPr>
            </a:b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//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note:within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'template&lt;class T&gt; concept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bool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Equality_Comparable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() [with T = Point]'</a:t>
            </a:r>
            <a:br>
              <a:rPr lang="it-IT" b="1" dirty="0">
                <a:solidFill>
                  <a:srgbClr val="FF0000"/>
                </a:solidFill>
              </a:rPr>
            </a:b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// concept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bool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Equality_Comparable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()</a:t>
            </a:r>
            <a:br>
              <a:rPr lang="it-IT" b="1" dirty="0">
                <a:solidFill>
                  <a:srgbClr val="FF0000"/>
                </a:solidFill>
              </a:rPr>
            </a:b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//              ^~~~~~~~~~~~~~~~~~~</a:t>
            </a:r>
            <a:br>
              <a:rPr lang="it-IT" b="1" dirty="0">
                <a:solidFill>
                  <a:srgbClr val="FF0000"/>
                </a:solidFill>
              </a:rPr>
            </a:b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// note:     with ‘Point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a’</a:t>
            </a:r>
            <a:br>
              <a:rPr lang="it-IT" b="1" dirty="0">
                <a:solidFill>
                  <a:srgbClr val="FF0000"/>
                </a:solidFill>
              </a:rPr>
            </a:b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// note:     with ‘Point b’</a:t>
            </a:r>
            <a:br>
              <a:rPr lang="it-IT" b="1" dirty="0">
                <a:solidFill>
                  <a:srgbClr val="FF0000"/>
                </a:solidFill>
              </a:rPr>
            </a:b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// note: the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required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expression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‘(a == b)’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would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be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ill-formed</a:t>
            </a:r>
            <a:br>
              <a:rPr lang="it-IT" b="1" dirty="0">
                <a:solidFill>
                  <a:srgbClr val="FF0000"/>
                </a:solidFill>
              </a:rPr>
            </a:b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// note: the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required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expression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‘(a != b)’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would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be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ill-formed</a:t>
            </a:r>
            <a:endParaRPr lang="it-IT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3368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C114C5-5619-4F00-BF2A-BA8502328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5316CFA-9B81-491C-942E-B88152AF7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sowide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59EC1F6-01FC-434B-8D97-3FF9A60E1FF3}"/>
              </a:ext>
            </a:extLst>
          </p:cNvPr>
          <p:cNvSpPr txBox="1"/>
          <p:nvPr/>
        </p:nvSpPr>
        <p:spPr>
          <a:xfrm>
            <a:off x="227348" y="1124744"/>
            <a:ext cx="1173730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i="0" dirty="0">
                <a:solidFill>
                  <a:srgbClr val="007F7F"/>
                </a:solidFill>
                <a:effectLst/>
                <a:latin typeface="Courier New" panose="02070309020205020404" pitchFamily="49" charset="0"/>
              </a:rPr>
              <a:t>#include </a:t>
            </a:r>
            <a:r>
              <a:rPr lang="it-IT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it-IT" b="1" i="0" dirty="0" err="1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iostream</a:t>
            </a:r>
            <a:r>
              <a:rPr lang="it-IT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&gt;</a:t>
            </a:r>
            <a:br>
              <a:rPr lang="it-IT" b="1" dirty="0"/>
            </a:br>
            <a:r>
              <a:rPr lang="it-IT" b="1" i="0" dirty="0">
                <a:solidFill>
                  <a:srgbClr val="007F7F"/>
                </a:solidFill>
                <a:effectLst/>
                <a:latin typeface="Courier New" panose="02070309020205020404" pitchFamily="49" charset="0"/>
              </a:rPr>
              <a:t>#include </a:t>
            </a:r>
            <a:r>
              <a:rPr lang="it-IT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&lt;concepts&gt;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template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typename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T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&gt;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concept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Addable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requires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 x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 {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+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 }; 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// </a:t>
            </a:r>
            <a:r>
              <a:rPr lang="it-IT" b="1" i="0" dirty="0" err="1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requires-expression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template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typename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T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&gt;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requires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Addable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&gt; 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// </a:t>
            </a:r>
            <a:r>
              <a:rPr lang="it-IT" b="1" i="0" dirty="0" err="1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requires-clause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b="1" i="0" dirty="0" err="1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not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requires-expression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mySum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 a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 b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 { 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+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 }</a:t>
            </a:r>
            <a:br>
              <a:rPr lang="it-IT" b="1" dirty="0"/>
            </a:br>
            <a:br>
              <a:rPr lang="it-IT" b="1" dirty="0"/>
            </a:br>
            <a:r>
              <a:rPr lang="it-IT" b="1" i="0" dirty="0" err="1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it-IT" b="1" i="0" dirty="0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main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() {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std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&lt;&lt;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mySum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 &lt;&lt;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std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b="1" dirty="0"/>
            </a:b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</a:t>
            </a:r>
            <a:endParaRPr lang="it-IT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EFE75C1-7A0F-4173-9F92-846A09DFA6EA}"/>
              </a:ext>
            </a:extLst>
          </p:cNvPr>
          <p:cNvSpPr txBox="1"/>
          <p:nvPr/>
        </p:nvSpPr>
        <p:spPr>
          <a:xfrm>
            <a:off x="3379522" y="5177631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Century Schoolbook" panose="02040604050505020304" pitchFamily="18" charset="0"/>
                <a:hlinkClick r:id="rId2"/>
              </a:rPr>
              <a:t>https://en.cppreference.com/w/cpp/language/constraints</a:t>
            </a:r>
            <a:endParaRPr lang="it-IT" dirty="0">
              <a:latin typeface="Century Schoolbook" panose="02040604050505020304" pitchFamily="18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6CB1E66-138E-4463-9C5D-EE611D7D7A99}"/>
              </a:ext>
            </a:extLst>
          </p:cNvPr>
          <p:cNvSpPr txBox="1"/>
          <p:nvPr/>
        </p:nvSpPr>
        <p:spPr>
          <a:xfrm>
            <a:off x="3407834" y="559570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Century Schoolbook" panose="02040604050505020304" pitchFamily="18" charset="0"/>
                <a:hlinkClick r:id="rId3"/>
              </a:rPr>
              <a:t>https://coliru.stacked-crooked.com/</a:t>
            </a:r>
            <a:endParaRPr lang="it-IT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381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CBF7AA-B4BC-405E-89E3-088F8B933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generic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- </a:t>
            </a:r>
            <a:r>
              <a:rPr lang="it-IT" dirty="0" err="1"/>
              <a:t>overloading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3575303-F0CF-4F65-9940-008EA14FAAC5}"/>
              </a:ext>
            </a:extLst>
          </p:cNvPr>
          <p:cNvSpPr txBox="1"/>
          <p:nvPr/>
        </p:nvSpPr>
        <p:spPr>
          <a:xfrm>
            <a:off x="911424" y="1052736"/>
            <a:ext cx="10657184" cy="5472608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800000"/>
                </a:solidFill>
                <a:latin typeface="Courier New" pitchFamily="50"/>
                <a:ea typeface="Tahoma" pitchFamily="2"/>
                <a:cs typeface="Tahoma" pitchFamily="2"/>
              </a:rPr>
              <a:t>void </a:t>
            </a:r>
            <a:r>
              <a:rPr lang="en-US" b="1" dirty="0" err="1">
                <a:solidFill>
                  <a:srgbClr val="800000"/>
                </a:solidFill>
                <a:latin typeface="Courier New" pitchFamily="50"/>
                <a:ea typeface="Tahoma" pitchFamily="2"/>
                <a:cs typeface="Tahoma" pitchFamily="2"/>
              </a:rPr>
              <a:t>my_swap</a:t>
            </a:r>
            <a:r>
              <a:rPr lang="en-US" b="1" dirty="0">
                <a:solidFill>
                  <a:srgbClr val="800000"/>
                </a:solidFill>
                <a:latin typeface="Courier New" pitchFamily="50"/>
                <a:ea typeface="Tahoma" pitchFamily="2"/>
                <a:cs typeface="Tahoma" pitchFamily="2"/>
              </a:rPr>
              <a:t> (int &amp;f, int &amp;s )</a:t>
            </a:r>
            <a:r>
              <a:rPr lang="en-US" sz="1400" b="1" dirty="0">
                <a:latin typeface="Courier New" pitchFamily="50"/>
                <a:ea typeface="Tahoma" pitchFamily="2"/>
                <a:cs typeface="Tahoma" pitchFamily="2"/>
              </a:rPr>
              <a:t> {    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itchFamily="50"/>
                <a:ea typeface="Tahoma" pitchFamily="2"/>
                <a:cs typeface="Tahoma" pitchFamily="2"/>
              </a:rPr>
              <a:t>     int </a:t>
            </a:r>
            <a:r>
              <a:rPr lang="en-US" sz="1400" b="1" dirty="0" err="1">
                <a:latin typeface="Courier New" pitchFamily="50"/>
                <a:ea typeface="Tahoma" pitchFamily="2"/>
                <a:cs typeface="Tahoma" pitchFamily="2"/>
              </a:rPr>
              <a:t>tmp</a:t>
            </a:r>
            <a:r>
              <a:rPr lang="en-US" sz="1400" b="1" dirty="0">
                <a:latin typeface="Courier New" pitchFamily="50"/>
                <a:ea typeface="Tahoma" pitchFamily="2"/>
                <a:cs typeface="Tahoma" pitchFamily="2"/>
              </a:rPr>
              <a:t> = f; f=s; s=</a:t>
            </a:r>
            <a:r>
              <a:rPr lang="en-US" sz="1400" b="1" dirty="0" err="1">
                <a:latin typeface="Courier New" pitchFamily="50"/>
                <a:ea typeface="Tahoma" pitchFamily="2"/>
                <a:cs typeface="Tahoma" pitchFamily="2"/>
              </a:rPr>
              <a:t>tmp</a:t>
            </a:r>
            <a:r>
              <a:rPr lang="en-US" sz="1400" b="1" dirty="0">
                <a:latin typeface="Courier New" pitchFamily="50"/>
                <a:ea typeface="Tahoma" pitchFamily="2"/>
                <a:cs typeface="Tahoma" pitchFamily="2"/>
              </a:rPr>
              <a:t>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itchFamily="50"/>
                <a:ea typeface="Tahoma" pitchFamily="2"/>
                <a:cs typeface="Tahoma" pitchFamily="2"/>
              </a:rPr>
              <a:t>}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800000"/>
                </a:solidFill>
                <a:latin typeface="Courier New" pitchFamily="50"/>
                <a:ea typeface="Tahoma" pitchFamily="2"/>
                <a:cs typeface="Tahoma" pitchFamily="2"/>
              </a:rPr>
              <a:t>void </a:t>
            </a:r>
            <a:r>
              <a:rPr lang="en-US" b="1" dirty="0" err="1">
                <a:solidFill>
                  <a:srgbClr val="800000"/>
                </a:solidFill>
                <a:latin typeface="Courier New" pitchFamily="50"/>
                <a:ea typeface="Tahoma" pitchFamily="2"/>
                <a:cs typeface="Tahoma" pitchFamily="2"/>
              </a:rPr>
              <a:t>my_swap</a:t>
            </a:r>
            <a:r>
              <a:rPr lang="en-US" b="1" dirty="0">
                <a:solidFill>
                  <a:srgbClr val="800000"/>
                </a:solidFill>
                <a:latin typeface="Courier New" pitchFamily="50"/>
                <a:ea typeface="Tahoma" pitchFamily="2"/>
                <a:cs typeface="Tahoma" pitchFamily="2"/>
              </a:rPr>
              <a:t> (string &amp;f, string &amp;s )</a:t>
            </a:r>
            <a:r>
              <a:rPr lang="en-US" b="1" dirty="0">
                <a:latin typeface="Courier New" pitchFamily="50"/>
                <a:ea typeface="Tahoma" pitchFamily="2"/>
                <a:cs typeface="Tahoma" pitchFamily="2"/>
              </a:rPr>
              <a:t> </a:t>
            </a:r>
            <a:r>
              <a:rPr lang="en-US" sz="1400" b="1" dirty="0">
                <a:latin typeface="Courier New" pitchFamily="50"/>
                <a:ea typeface="Tahoma" pitchFamily="2"/>
                <a:cs typeface="Tahoma" pitchFamily="2"/>
              </a:rPr>
              <a:t>{    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itchFamily="50"/>
                <a:ea typeface="Tahoma" pitchFamily="2"/>
                <a:cs typeface="Tahoma" pitchFamily="2"/>
              </a:rPr>
              <a:t>     string </a:t>
            </a:r>
            <a:r>
              <a:rPr lang="en-US" sz="1400" b="1" dirty="0" err="1">
                <a:latin typeface="Courier New" pitchFamily="50"/>
                <a:ea typeface="Tahoma" pitchFamily="2"/>
                <a:cs typeface="Tahoma" pitchFamily="2"/>
              </a:rPr>
              <a:t>tmp</a:t>
            </a:r>
            <a:r>
              <a:rPr lang="en-US" sz="1400" b="1" dirty="0">
                <a:latin typeface="Courier New" pitchFamily="50"/>
                <a:ea typeface="Tahoma" pitchFamily="2"/>
                <a:cs typeface="Tahoma" pitchFamily="2"/>
              </a:rPr>
              <a:t> = f; f=s; s=</a:t>
            </a:r>
            <a:r>
              <a:rPr lang="en-US" sz="1400" b="1" dirty="0" err="1">
                <a:latin typeface="Courier New" pitchFamily="50"/>
                <a:ea typeface="Tahoma" pitchFamily="2"/>
                <a:cs typeface="Tahoma" pitchFamily="2"/>
              </a:rPr>
              <a:t>tmp</a:t>
            </a:r>
            <a:r>
              <a:rPr lang="en-US" sz="1400" b="1" dirty="0">
                <a:latin typeface="Courier New" pitchFamily="50"/>
                <a:ea typeface="Tahoma" pitchFamily="2"/>
                <a:cs typeface="Tahoma" pitchFamily="2"/>
              </a:rPr>
              <a:t>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itchFamily="50"/>
                <a:ea typeface="Tahoma" pitchFamily="2"/>
                <a:cs typeface="Tahoma" pitchFamily="2"/>
              </a:rPr>
              <a:t>}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itchFamily="50"/>
                <a:ea typeface="Tahoma" pitchFamily="2"/>
                <a:cs typeface="Tahoma" pitchFamily="2"/>
              </a:rPr>
              <a:t>int main() {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itchFamily="50"/>
                <a:ea typeface="Tahoma" pitchFamily="2"/>
                <a:cs typeface="Tahoma" pitchFamily="2"/>
              </a:rPr>
              <a:t>   </a:t>
            </a:r>
            <a:r>
              <a:rPr lang="en-US" b="1" dirty="0">
                <a:solidFill>
                  <a:srgbClr val="800000"/>
                </a:solidFill>
                <a:latin typeface="Courier New" pitchFamily="50"/>
                <a:ea typeface="Tahoma" pitchFamily="2"/>
                <a:cs typeface="Tahoma" pitchFamily="2"/>
              </a:rPr>
              <a:t>string a,</a:t>
            </a:r>
            <a:r>
              <a:rPr lang="en-US" b="1" dirty="0">
                <a:latin typeface="Courier New" pitchFamily="50"/>
                <a:ea typeface="Tahoma" pitchFamily="2"/>
                <a:cs typeface="Tahoma" pitchFamily="2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urier New" pitchFamily="50"/>
                <a:ea typeface="Tahoma" pitchFamily="2"/>
                <a:cs typeface="Tahoma" pitchFamily="2"/>
              </a:rPr>
              <a:t>b</a:t>
            </a:r>
            <a:r>
              <a:rPr lang="en-US" b="1" dirty="0">
                <a:latin typeface="Courier New" pitchFamily="50"/>
                <a:ea typeface="Tahoma" pitchFamily="2"/>
                <a:cs typeface="Tahoma" pitchFamily="2"/>
              </a:rPr>
              <a:t>; a = "hello"; b = "world";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itchFamily="50"/>
                <a:ea typeface="Tahoma" pitchFamily="2"/>
                <a:cs typeface="Tahoma" pitchFamily="2"/>
              </a:rPr>
              <a:t>   </a:t>
            </a:r>
            <a:r>
              <a:rPr lang="en-US" sz="1400" b="1" dirty="0" err="1">
                <a:latin typeface="Courier New" pitchFamily="50"/>
                <a:ea typeface="Tahoma" pitchFamily="2"/>
                <a:cs typeface="Tahoma" pitchFamily="2"/>
              </a:rPr>
              <a:t>cout</a:t>
            </a:r>
            <a:r>
              <a:rPr lang="en-US" sz="1400" b="1" dirty="0">
                <a:latin typeface="Courier New" pitchFamily="50"/>
                <a:ea typeface="Tahoma" pitchFamily="2"/>
                <a:cs typeface="Tahoma" pitchFamily="2"/>
              </a:rPr>
              <a:t> &lt;&lt; "before a = " &lt;&lt; a &lt;&lt; " b = " &lt;&lt; b &lt;&lt; </a:t>
            </a:r>
            <a:r>
              <a:rPr lang="en-US" sz="1400" b="1" dirty="0" err="1">
                <a:latin typeface="Courier New" pitchFamily="50"/>
                <a:ea typeface="Tahoma" pitchFamily="2"/>
                <a:cs typeface="Tahoma" pitchFamily="2"/>
              </a:rPr>
              <a:t>endl</a:t>
            </a:r>
            <a:r>
              <a:rPr lang="en-US" sz="1400" b="1" dirty="0">
                <a:latin typeface="Courier New" pitchFamily="50"/>
                <a:ea typeface="Tahoma" pitchFamily="2"/>
                <a:cs typeface="Tahoma" pitchFamily="2"/>
              </a:rPr>
              <a:t>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ourier New" pitchFamily="50"/>
                <a:ea typeface="Tahoma" pitchFamily="2"/>
                <a:cs typeface="Tahoma" pitchFamily="2"/>
              </a:rPr>
              <a:t>   </a:t>
            </a:r>
            <a:r>
              <a:rPr lang="en-US" b="1" dirty="0" err="1">
                <a:solidFill>
                  <a:srgbClr val="800000"/>
                </a:solidFill>
                <a:latin typeface="Courier New" pitchFamily="50"/>
                <a:ea typeface="Tahoma" pitchFamily="2"/>
                <a:cs typeface="Tahoma" pitchFamily="2"/>
              </a:rPr>
              <a:t>my_swap</a:t>
            </a:r>
            <a:r>
              <a:rPr lang="en-US" b="1" dirty="0">
                <a:solidFill>
                  <a:srgbClr val="800000"/>
                </a:solidFill>
                <a:latin typeface="Courier New" pitchFamily="50"/>
                <a:ea typeface="Tahoma" pitchFamily="2"/>
                <a:cs typeface="Tahoma" pitchFamily="2"/>
              </a:rPr>
              <a:t> (</a:t>
            </a:r>
            <a:r>
              <a:rPr lang="en-US" b="1" dirty="0" err="1">
                <a:solidFill>
                  <a:srgbClr val="800000"/>
                </a:solidFill>
                <a:latin typeface="Courier New" pitchFamily="50"/>
                <a:ea typeface="Tahoma" pitchFamily="2"/>
                <a:cs typeface="Tahoma" pitchFamily="2"/>
              </a:rPr>
              <a:t>a,b</a:t>
            </a:r>
            <a:r>
              <a:rPr lang="en-US" b="1" dirty="0">
                <a:solidFill>
                  <a:srgbClr val="800000"/>
                </a:solidFill>
                <a:latin typeface="Courier New" pitchFamily="50"/>
                <a:ea typeface="Tahoma" pitchFamily="2"/>
                <a:cs typeface="Tahoma" pitchFamily="2"/>
              </a:rPr>
              <a:t>)</a:t>
            </a:r>
            <a:r>
              <a:rPr lang="en-US" b="1" dirty="0">
                <a:latin typeface="Courier New" pitchFamily="50"/>
                <a:ea typeface="Tahoma" pitchFamily="2"/>
                <a:cs typeface="Tahoma" pitchFamily="2"/>
              </a:rPr>
              <a:t>;</a:t>
            </a:r>
            <a:endParaRPr lang="en-US" sz="1400" b="1" dirty="0">
              <a:latin typeface="Courier New" pitchFamily="50"/>
              <a:ea typeface="Tahoma" pitchFamily="2"/>
              <a:cs typeface="Tahoma" pitchFamily="2"/>
            </a:endParaRP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itchFamily="50"/>
                <a:ea typeface="Tahoma" pitchFamily="2"/>
                <a:cs typeface="Tahoma" pitchFamily="2"/>
              </a:rPr>
              <a:t>   </a:t>
            </a:r>
            <a:r>
              <a:rPr lang="en-US" sz="1400" b="1" dirty="0" err="1">
                <a:latin typeface="Courier New" pitchFamily="50"/>
                <a:ea typeface="Tahoma" pitchFamily="2"/>
                <a:cs typeface="Tahoma" pitchFamily="2"/>
              </a:rPr>
              <a:t>cout</a:t>
            </a:r>
            <a:r>
              <a:rPr lang="en-US" sz="1400" b="1" dirty="0">
                <a:latin typeface="Courier New" pitchFamily="50"/>
                <a:ea typeface="Tahoma" pitchFamily="2"/>
                <a:cs typeface="Tahoma" pitchFamily="2"/>
              </a:rPr>
              <a:t> &lt;&lt; "after  a = " &lt;&lt; a &lt;&lt; " b = " &lt;&lt; b &lt;&lt; </a:t>
            </a:r>
            <a:r>
              <a:rPr lang="en-US" sz="1400" b="1" dirty="0" err="1">
                <a:latin typeface="Courier New" pitchFamily="50"/>
                <a:ea typeface="Tahoma" pitchFamily="2"/>
                <a:cs typeface="Tahoma" pitchFamily="2"/>
              </a:rPr>
              <a:t>endl</a:t>
            </a:r>
            <a:r>
              <a:rPr lang="en-US" sz="1400" b="1" dirty="0">
                <a:latin typeface="Courier New" pitchFamily="50"/>
                <a:ea typeface="Tahoma" pitchFamily="2"/>
                <a:cs typeface="Tahoma" pitchFamily="2"/>
              </a:rPr>
              <a:t>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itchFamily="50"/>
                <a:ea typeface="Tahoma" pitchFamily="2"/>
                <a:cs typeface="Tahoma" pitchFamily="2"/>
              </a:rPr>
              <a:t>   </a:t>
            </a:r>
            <a:r>
              <a:rPr lang="en-US" b="1" dirty="0">
                <a:solidFill>
                  <a:srgbClr val="800000"/>
                </a:solidFill>
                <a:latin typeface="Courier New" pitchFamily="50"/>
                <a:ea typeface="Tahoma" pitchFamily="2"/>
                <a:cs typeface="Tahoma" pitchFamily="2"/>
              </a:rPr>
              <a:t>int x, y</a:t>
            </a:r>
            <a:r>
              <a:rPr lang="en-US" b="1" dirty="0">
                <a:latin typeface="Courier New" pitchFamily="50"/>
                <a:ea typeface="Tahoma" pitchFamily="2"/>
                <a:cs typeface="Tahoma" pitchFamily="2"/>
              </a:rPr>
              <a:t>; x = 33; y = 44;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itchFamily="50"/>
                <a:ea typeface="Tahoma" pitchFamily="2"/>
                <a:cs typeface="Tahoma" pitchFamily="2"/>
              </a:rPr>
              <a:t>   </a:t>
            </a:r>
            <a:r>
              <a:rPr lang="en-US" sz="1400" b="1" dirty="0" err="1">
                <a:latin typeface="Courier New" pitchFamily="50"/>
                <a:ea typeface="Tahoma" pitchFamily="2"/>
                <a:cs typeface="Tahoma" pitchFamily="2"/>
              </a:rPr>
              <a:t>cout</a:t>
            </a:r>
            <a:r>
              <a:rPr lang="en-US" sz="1400" b="1" dirty="0">
                <a:latin typeface="Courier New" pitchFamily="50"/>
                <a:ea typeface="Tahoma" pitchFamily="2"/>
                <a:cs typeface="Tahoma" pitchFamily="2"/>
              </a:rPr>
              <a:t> &lt;&lt; "before x = " &lt;&lt; x &lt;&lt; " y = " &lt;&lt; y &lt;&lt; </a:t>
            </a:r>
            <a:r>
              <a:rPr lang="en-US" sz="1400" b="1" dirty="0" err="1">
                <a:latin typeface="Courier New" pitchFamily="50"/>
                <a:ea typeface="Tahoma" pitchFamily="2"/>
                <a:cs typeface="Tahoma" pitchFamily="2"/>
              </a:rPr>
              <a:t>endl</a:t>
            </a:r>
            <a:r>
              <a:rPr lang="en-US" sz="1400" b="1" dirty="0">
                <a:latin typeface="Courier New" pitchFamily="50"/>
                <a:ea typeface="Tahoma" pitchFamily="2"/>
                <a:cs typeface="Tahoma" pitchFamily="2"/>
              </a:rPr>
              <a:t>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itchFamily="50"/>
                <a:ea typeface="Tahoma" pitchFamily="2"/>
                <a:cs typeface="Tahoma" pitchFamily="2"/>
              </a:rPr>
              <a:t>   </a:t>
            </a:r>
            <a:r>
              <a:rPr lang="en-US" b="1" dirty="0" err="1">
                <a:solidFill>
                  <a:srgbClr val="800000"/>
                </a:solidFill>
                <a:latin typeface="Courier New" pitchFamily="50"/>
                <a:ea typeface="Tahoma" pitchFamily="2"/>
                <a:cs typeface="Tahoma" pitchFamily="2"/>
              </a:rPr>
              <a:t>my_swap</a:t>
            </a:r>
            <a:r>
              <a:rPr lang="en-US" b="1" dirty="0">
                <a:solidFill>
                  <a:srgbClr val="800000"/>
                </a:solidFill>
                <a:latin typeface="Courier New" pitchFamily="50"/>
                <a:ea typeface="Tahoma" pitchFamily="2"/>
                <a:cs typeface="Tahoma" pitchFamily="2"/>
              </a:rPr>
              <a:t>(</a:t>
            </a:r>
            <a:r>
              <a:rPr lang="en-US" b="1" dirty="0" err="1">
                <a:solidFill>
                  <a:srgbClr val="800000"/>
                </a:solidFill>
                <a:latin typeface="Courier New" pitchFamily="50"/>
                <a:ea typeface="Tahoma" pitchFamily="2"/>
                <a:cs typeface="Tahoma" pitchFamily="2"/>
              </a:rPr>
              <a:t>x,y</a:t>
            </a:r>
            <a:r>
              <a:rPr lang="en-US" b="1" dirty="0">
                <a:solidFill>
                  <a:srgbClr val="800000"/>
                </a:solidFill>
                <a:latin typeface="Courier New" pitchFamily="50"/>
                <a:ea typeface="Tahoma" pitchFamily="2"/>
                <a:cs typeface="Tahoma" pitchFamily="2"/>
              </a:rPr>
              <a:t>)</a:t>
            </a:r>
            <a:r>
              <a:rPr lang="en-US" b="1" dirty="0">
                <a:latin typeface="Courier New" pitchFamily="50"/>
                <a:ea typeface="Tahoma" pitchFamily="2"/>
                <a:cs typeface="Tahoma" pitchFamily="2"/>
              </a:rPr>
              <a:t>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itchFamily="50"/>
                <a:ea typeface="Tahoma" pitchFamily="2"/>
                <a:cs typeface="Tahoma" pitchFamily="2"/>
              </a:rPr>
              <a:t>   </a:t>
            </a:r>
            <a:r>
              <a:rPr lang="en-US" sz="1400" b="1" dirty="0" err="1">
                <a:latin typeface="Courier New" pitchFamily="50"/>
                <a:ea typeface="Tahoma" pitchFamily="2"/>
                <a:cs typeface="Tahoma" pitchFamily="2"/>
              </a:rPr>
              <a:t>cout</a:t>
            </a:r>
            <a:r>
              <a:rPr lang="en-US" sz="1400" b="1" dirty="0">
                <a:latin typeface="Courier New" pitchFamily="50"/>
                <a:ea typeface="Tahoma" pitchFamily="2"/>
                <a:cs typeface="Tahoma" pitchFamily="2"/>
              </a:rPr>
              <a:t> &lt;&lt; "after x = " &lt;&lt; x &lt;&lt; " by = " &lt;&lt; y &lt;&lt; </a:t>
            </a:r>
            <a:r>
              <a:rPr lang="en-US" sz="1400" b="1" dirty="0" err="1">
                <a:latin typeface="Courier New" pitchFamily="50"/>
                <a:ea typeface="Tahoma" pitchFamily="2"/>
                <a:cs typeface="Tahoma" pitchFamily="2"/>
              </a:rPr>
              <a:t>endl</a:t>
            </a:r>
            <a:r>
              <a:rPr lang="en-US" sz="1400" b="1" dirty="0">
                <a:latin typeface="Courier New" pitchFamily="50"/>
                <a:ea typeface="Tahoma" pitchFamily="2"/>
                <a:cs typeface="Tahoma" pitchFamily="2"/>
              </a:rPr>
              <a:t>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en-US" sz="1400" b="1" dirty="0">
              <a:latin typeface="Courier New" pitchFamily="50"/>
              <a:ea typeface="Tahoma" pitchFamily="2"/>
              <a:cs typeface="Tahoma" pitchFamily="2"/>
            </a:endParaRP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itchFamily="50"/>
                <a:ea typeface="Tahoma" pitchFamily="2"/>
                <a:cs typeface="Tahoma" pitchFamily="2"/>
              </a:rPr>
              <a:t>   </a:t>
            </a:r>
            <a:r>
              <a:rPr lang="en-US" b="1" dirty="0">
                <a:solidFill>
                  <a:srgbClr val="800000"/>
                </a:solidFill>
                <a:latin typeface="Courier New" pitchFamily="50"/>
                <a:ea typeface="Tahoma" pitchFamily="2"/>
                <a:cs typeface="Tahoma" pitchFamily="2"/>
              </a:rPr>
              <a:t>double d1, d2</a:t>
            </a:r>
            <a:r>
              <a:rPr lang="en-US" b="1" dirty="0">
                <a:latin typeface="Courier New" pitchFamily="50"/>
                <a:ea typeface="Tahoma" pitchFamily="2"/>
                <a:cs typeface="Tahoma" pitchFamily="2"/>
              </a:rPr>
              <a:t>; </a:t>
            </a:r>
            <a:r>
              <a:rPr lang="en-US" sz="1400" b="1" dirty="0">
                <a:latin typeface="Courier New" pitchFamily="50"/>
                <a:ea typeface="Tahoma" pitchFamily="2"/>
                <a:cs typeface="Tahoma" pitchFamily="2"/>
              </a:rPr>
              <a:t>d1 = 3.3; d2 = 4.4;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itchFamily="50"/>
                <a:ea typeface="Tahoma" pitchFamily="2"/>
                <a:cs typeface="Tahoma" pitchFamily="2"/>
              </a:rPr>
              <a:t>   </a:t>
            </a:r>
            <a:r>
              <a:rPr lang="en-US" sz="1400" b="1" dirty="0" err="1">
                <a:latin typeface="Courier New" pitchFamily="50"/>
                <a:ea typeface="Tahoma" pitchFamily="2"/>
                <a:cs typeface="Tahoma" pitchFamily="2"/>
              </a:rPr>
              <a:t>cout</a:t>
            </a:r>
            <a:r>
              <a:rPr lang="en-US" sz="1400" b="1" dirty="0">
                <a:latin typeface="Courier New" pitchFamily="50"/>
                <a:ea typeface="Tahoma" pitchFamily="2"/>
                <a:cs typeface="Tahoma" pitchFamily="2"/>
              </a:rPr>
              <a:t> &lt;&lt; "before d1 = " &lt;&lt; d1 &lt;&lt; " d1 = " &lt;&lt; d2 &lt;&lt; </a:t>
            </a:r>
            <a:r>
              <a:rPr lang="en-US" sz="1400" b="1" dirty="0" err="1">
                <a:latin typeface="Courier New" pitchFamily="50"/>
                <a:ea typeface="Tahoma" pitchFamily="2"/>
                <a:cs typeface="Tahoma" pitchFamily="2"/>
              </a:rPr>
              <a:t>endl</a:t>
            </a:r>
            <a:r>
              <a:rPr lang="en-US" sz="1400" b="1" dirty="0">
                <a:latin typeface="Courier New" pitchFamily="50"/>
                <a:ea typeface="Tahoma" pitchFamily="2"/>
                <a:cs typeface="Tahoma" pitchFamily="2"/>
              </a:rPr>
              <a:t>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itchFamily="50"/>
                <a:ea typeface="Tahoma" pitchFamily="2"/>
                <a:cs typeface="Tahoma" pitchFamily="2"/>
              </a:rPr>
              <a:t>   // </a:t>
            </a:r>
            <a:r>
              <a:rPr lang="en-US" b="1" dirty="0" err="1">
                <a:solidFill>
                  <a:srgbClr val="800000"/>
                </a:solidFill>
                <a:latin typeface="Courier New" pitchFamily="50"/>
                <a:ea typeface="Tahoma" pitchFamily="2"/>
                <a:cs typeface="Tahoma" pitchFamily="2"/>
              </a:rPr>
              <a:t>my_swap</a:t>
            </a:r>
            <a:r>
              <a:rPr lang="en-US" b="1" dirty="0">
                <a:solidFill>
                  <a:srgbClr val="800000"/>
                </a:solidFill>
                <a:latin typeface="Courier New" pitchFamily="50"/>
                <a:ea typeface="Tahoma" pitchFamily="2"/>
                <a:cs typeface="Tahoma" pitchFamily="2"/>
              </a:rPr>
              <a:t>(d1,d2)</a:t>
            </a:r>
            <a:r>
              <a:rPr lang="en-US" b="1" dirty="0">
                <a:latin typeface="Courier New" pitchFamily="50"/>
                <a:ea typeface="Tahoma" pitchFamily="2"/>
                <a:cs typeface="Tahoma" pitchFamily="2"/>
              </a:rPr>
              <a:t>;  </a:t>
            </a:r>
            <a:r>
              <a:rPr lang="en-US" b="1" dirty="0">
                <a:solidFill>
                  <a:srgbClr val="0070C0"/>
                </a:solidFill>
                <a:latin typeface="Courier New" pitchFamily="50"/>
                <a:ea typeface="Tahoma" pitchFamily="2"/>
                <a:cs typeface="Tahoma" pitchFamily="2"/>
              </a:rPr>
              <a:t>// compile time error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CC33"/>
                </a:solidFill>
                <a:latin typeface="Courier New" pitchFamily="50"/>
                <a:ea typeface="Tahoma" pitchFamily="2"/>
                <a:cs typeface="Tahoma" pitchFamily="2"/>
              </a:rPr>
              <a:t>			  // </a:t>
            </a:r>
            <a:r>
              <a:rPr lang="en-US" b="1" dirty="0">
                <a:solidFill>
                  <a:srgbClr val="0070C0"/>
                </a:solidFill>
                <a:latin typeface="Courier New" pitchFamily="50"/>
                <a:ea typeface="Tahoma" pitchFamily="2"/>
                <a:cs typeface="Tahoma" pitchFamily="2"/>
              </a:rPr>
              <a:t>no know conversion from double to &amp;int ...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itchFamily="50"/>
                <a:ea typeface="Tahoma" pitchFamily="2"/>
                <a:cs typeface="Tahoma" pitchFamily="2"/>
              </a:rPr>
              <a:t>   </a:t>
            </a:r>
            <a:r>
              <a:rPr lang="en-US" sz="1400" b="1" dirty="0" err="1">
                <a:latin typeface="Courier New" pitchFamily="50"/>
                <a:ea typeface="Tahoma" pitchFamily="2"/>
                <a:cs typeface="Tahoma" pitchFamily="2"/>
              </a:rPr>
              <a:t>cout</a:t>
            </a:r>
            <a:r>
              <a:rPr lang="en-US" sz="1400" b="1" dirty="0">
                <a:latin typeface="Courier New" pitchFamily="50"/>
                <a:ea typeface="Tahoma" pitchFamily="2"/>
                <a:cs typeface="Tahoma" pitchFamily="2"/>
              </a:rPr>
              <a:t> &lt;&lt; "after d1 = " &lt;&lt; d1 &lt;&lt; " d2 = " &lt;&lt; d2 &lt;&lt; </a:t>
            </a:r>
            <a:r>
              <a:rPr lang="en-US" sz="1400" b="1" dirty="0" err="1">
                <a:latin typeface="Courier New" pitchFamily="50"/>
                <a:ea typeface="Tahoma" pitchFamily="2"/>
                <a:cs typeface="Tahoma" pitchFamily="2"/>
              </a:rPr>
              <a:t>endl</a:t>
            </a:r>
            <a:r>
              <a:rPr lang="en-US" sz="1400" b="1" dirty="0">
                <a:latin typeface="Courier New" pitchFamily="50"/>
                <a:ea typeface="Tahoma" pitchFamily="2"/>
                <a:cs typeface="Tahoma" pitchFamily="2"/>
              </a:rPr>
              <a:t>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itchFamily="50"/>
                <a:ea typeface="Tahoma" pitchFamily="2"/>
                <a:cs typeface="Tahoma" pitchFamily="2"/>
              </a:rPr>
              <a:t>   return 0;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itchFamily="50"/>
                <a:ea typeface="Tahoma" pitchFamily="2"/>
                <a:cs typeface="Tahoma" pitchFamily="2"/>
              </a:rPr>
              <a:t>}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33C7E4D-11F2-4AB9-A9A3-3A29E09F6A34}"/>
              </a:ext>
            </a:extLst>
          </p:cNvPr>
          <p:cNvSpPr txBox="1"/>
          <p:nvPr/>
        </p:nvSpPr>
        <p:spPr>
          <a:xfrm>
            <a:off x="7693922" y="1124744"/>
            <a:ext cx="3904982" cy="999025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81646" tIns="40823" rIns="81646" bIns="40823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633" i="1" dirty="0">
                <a:solidFill>
                  <a:srgbClr val="800000"/>
                </a:solidFill>
                <a:latin typeface="Century Schoolbook" pitchFamily="2"/>
                <a:ea typeface="Tahoma" pitchFamily="2"/>
                <a:cs typeface="Tahoma" pitchFamily="2"/>
              </a:rPr>
              <a:t>overloading</a:t>
            </a:r>
            <a:r>
              <a:rPr lang="en-US" sz="1633" i="1" dirty="0">
                <a:latin typeface="Century Schoolbook" pitchFamily="2"/>
                <a:ea typeface="Tahoma" pitchFamily="2"/>
                <a:cs typeface="Tahoma" pitchFamily="2"/>
              </a:rPr>
              <a:t>: set of methods all having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✗"/>
            </a:pPr>
            <a:r>
              <a:rPr lang="en-US" sz="1633" i="1" dirty="0">
                <a:latin typeface="Century Schoolbook" pitchFamily="2"/>
                <a:ea typeface="Tahoma" pitchFamily="2"/>
                <a:cs typeface="Tahoma" pitchFamily="2"/>
              </a:rPr>
              <a:t>the same name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✗"/>
            </a:pPr>
            <a:r>
              <a:rPr lang="en-US" sz="1633" i="1" dirty="0">
                <a:latin typeface="Century Schoolbook" pitchFamily="2"/>
                <a:ea typeface="Tahoma" pitchFamily="2"/>
                <a:cs typeface="Tahoma" pitchFamily="2"/>
              </a:rPr>
              <a:t>different </a:t>
            </a:r>
            <a:r>
              <a:rPr lang="en-US" i="1" dirty="0">
                <a:latin typeface="Century Schoolbook" pitchFamily="2"/>
                <a:ea typeface="Tahoma" pitchFamily="2"/>
                <a:cs typeface="Tahoma" pitchFamily="2"/>
              </a:rPr>
              <a:t>arguments</a:t>
            </a:r>
            <a:r>
              <a:rPr lang="en-US" sz="1633" i="1" dirty="0">
                <a:latin typeface="Century Schoolbook" pitchFamily="2"/>
                <a:ea typeface="Tahoma" pitchFamily="2"/>
                <a:cs typeface="Tahoma" pitchFamily="2"/>
              </a:rPr>
              <a:t> list (signature)</a:t>
            </a:r>
          </a:p>
        </p:txBody>
      </p:sp>
    </p:spTree>
    <p:extLst>
      <p:ext uri="{BB962C8B-B14F-4D97-AF65-F5344CB8AC3E}">
        <p14:creationId xmlns:p14="http://schemas.microsoft.com/office/powerpoint/2010/main" val="8549473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0E2FD2-7634-46D4-A8BD-D2E9ECE04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concept </a:t>
            </a:r>
            <a:r>
              <a:rPr lang="it-IT" dirty="0" err="1"/>
              <a:t>summary</a:t>
            </a:r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3FDDBF38-AFCE-4473-98C2-6B4F66AE1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concepts are </a:t>
            </a:r>
            <a:r>
              <a:rPr lang="en-US" b="1" i="1" dirty="0"/>
              <a:t>named </a:t>
            </a:r>
            <a:r>
              <a:rPr lang="en-US" b="1" i="1" dirty="0" err="1"/>
              <a:t>boolean</a:t>
            </a:r>
            <a:r>
              <a:rPr lang="en-US" b="1" i="1" dirty="0"/>
              <a:t> predicates </a:t>
            </a:r>
            <a:r>
              <a:rPr lang="en-US" dirty="0"/>
              <a:t>on template parameters, </a:t>
            </a:r>
            <a:r>
              <a:rPr lang="en-US" b="1" i="1" dirty="0"/>
              <a:t>evaluated at compile time</a:t>
            </a:r>
          </a:p>
          <a:p>
            <a:r>
              <a:rPr lang="en-US" dirty="0"/>
              <a:t>a concept may be associated with a </a:t>
            </a:r>
            <a:r>
              <a:rPr lang="en-US" b="1" i="1" dirty="0"/>
              <a:t>template</a:t>
            </a:r>
            <a:r>
              <a:rPr lang="en-US" dirty="0"/>
              <a:t>, it serves as a </a:t>
            </a:r>
            <a:r>
              <a:rPr lang="en-US" b="1" i="1" dirty="0"/>
              <a:t>constraint</a:t>
            </a:r>
            <a:r>
              <a:rPr lang="en-US" dirty="0"/>
              <a:t> (</a:t>
            </a:r>
            <a:r>
              <a:rPr lang="en-US" b="1" i="1" dirty="0"/>
              <a:t>limits the set of arguments that are accepted as template parameters</a:t>
            </a:r>
            <a:r>
              <a:rPr lang="en-US" dirty="0"/>
              <a:t>)</a:t>
            </a:r>
          </a:p>
          <a:p>
            <a:r>
              <a:rPr lang="en-US" dirty="0"/>
              <a:t>concepts </a:t>
            </a:r>
            <a:r>
              <a:rPr lang="en-US" b="1" i="1" dirty="0"/>
              <a:t>simplify compiler diagnostics </a:t>
            </a:r>
            <a:r>
              <a:rPr lang="en-US" dirty="0"/>
              <a:t>for failed template instantiations</a:t>
            </a:r>
          </a:p>
          <a:p>
            <a:r>
              <a:rPr lang="en-US" dirty="0"/>
              <a:t>if a programmer attempts to use a template argument that does not satisfy the requirements of the template, the compiler will generate an error</a:t>
            </a:r>
          </a:p>
          <a:p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422B6CC-9ACC-41C7-A661-4DB07CE76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sowide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741482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B9EB83-845A-47A9-A0D1-73598725D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concepts </a:t>
            </a:r>
            <a:r>
              <a:rPr lang="it-IT" dirty="0" err="1"/>
              <a:t>as</a:t>
            </a:r>
            <a:r>
              <a:rPr lang="it-IT" dirty="0"/>
              <a:t> semantic </a:t>
            </a:r>
            <a:r>
              <a:rPr lang="it-IT" dirty="0" err="1"/>
              <a:t>categories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920E26-901B-4930-A535-DB233E484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intent of concepts is to model </a:t>
            </a:r>
            <a:r>
              <a:rPr lang="en-US" b="1" i="1" dirty="0"/>
              <a:t>semantic</a:t>
            </a:r>
            <a:r>
              <a:rPr lang="en-US" dirty="0"/>
              <a:t> categories rather than syntactic restrictions</a:t>
            </a:r>
          </a:p>
          <a:p>
            <a:r>
              <a:rPr lang="en-US" dirty="0"/>
              <a:t>the ability to specify a meaningful semantics is a defining characteristic of a true concept, as opposed to a syntactic constraint</a:t>
            </a:r>
          </a:p>
          <a:p>
            <a:r>
              <a:rPr lang="en-US" i="1" dirty="0"/>
              <a:t>“Concepts are meant to express semantic notions, such as ‘a number’, ‘a range’ of elements, and ‘totally ordered.’ Simple constraints, such as ‘has a + operator’ and ‘has a &gt; operator’ cannot be meaningfully specified in isolation and should be used only as building blocks for meaningful concepts, rather than in user code.”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DE55FC9-8824-44CD-BD9B-786994B3F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https://albertoferrari.github.io/generics/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C65823F-8BE3-4B2B-B877-17927B59E573}"/>
              </a:ext>
            </a:extLst>
          </p:cNvPr>
          <p:cNvSpPr txBox="1"/>
          <p:nvPr/>
        </p:nvSpPr>
        <p:spPr>
          <a:xfrm>
            <a:off x="5466503" y="4944070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/>
            <a:r>
              <a:rPr lang="en-US" sz="1800" i="1" dirty="0">
                <a:latin typeface="Century Schoolbook" panose="02040604050505020304" pitchFamily="18" charset="0"/>
              </a:rPr>
              <a:t>Avoid "concepts" without meaningful semantics</a:t>
            </a:r>
          </a:p>
          <a:p>
            <a:pPr lvl="0" algn="r"/>
            <a:r>
              <a:rPr lang="en-US" sz="1800" i="1" dirty="0">
                <a:latin typeface="Century Schoolbook" panose="02040604050505020304" pitchFamily="18" charset="0"/>
              </a:rPr>
              <a:t>(ISO C++ core guideline T.20)</a:t>
            </a:r>
          </a:p>
          <a:p>
            <a:pPr lvl="0" algn="r"/>
            <a:r>
              <a:rPr lang="en-US" sz="1800" i="1" dirty="0">
                <a:latin typeface="Century Schoolbook" panose="02040604050505020304" pitchFamily="18" charset="0"/>
              </a:rPr>
              <a:t>Bjarne </a:t>
            </a:r>
            <a:r>
              <a:rPr lang="en-US" sz="1800" i="1" dirty="0" err="1">
                <a:latin typeface="Century Schoolbook" panose="02040604050505020304" pitchFamily="18" charset="0"/>
              </a:rPr>
              <a:t>Stroustrup</a:t>
            </a:r>
            <a:r>
              <a:rPr lang="en-US" sz="1800" i="1" dirty="0">
                <a:latin typeface="Century Schoolbook" panose="02040604050505020304" pitchFamily="18" charset="0"/>
              </a:rPr>
              <a:t> - Herb Sutter</a:t>
            </a:r>
          </a:p>
        </p:txBody>
      </p:sp>
    </p:spTree>
    <p:extLst>
      <p:ext uri="{BB962C8B-B14F-4D97-AF65-F5344CB8AC3E}">
        <p14:creationId xmlns:p14="http://schemas.microsoft.com/office/powerpoint/2010/main" val="41610845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165CD6-9798-48A8-A5DD-F0C8C44F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e.g. </a:t>
            </a:r>
            <a:r>
              <a:rPr lang="it-IT" dirty="0" err="1"/>
              <a:t>Number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4392C6C-343B-4FF3-9D34-0A429662D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https://albertoferrari.github.io/generics/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E9886B2-6594-4C54-AFBB-E8CA14B47257}"/>
              </a:ext>
            </a:extLst>
          </p:cNvPr>
          <p:cNvSpPr txBox="1"/>
          <p:nvPr/>
        </p:nvSpPr>
        <p:spPr>
          <a:xfrm>
            <a:off x="479376" y="1412776"/>
            <a:ext cx="1051316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template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typename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T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&gt;</a:t>
            </a:r>
            <a:br>
              <a:rPr lang="it-IT" b="1" dirty="0"/>
            </a:b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concept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Number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requires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 x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 { 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x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+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 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x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-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x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*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x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/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x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+=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lang="it-IT" b="1" dirty="0">
                <a:solidFill>
                  <a:srgbClr val="301010"/>
                </a:solidFill>
                <a:latin typeface="Courier New" panose="02070309020205020404" pitchFamily="49" charset="0"/>
              </a:rPr>
              <a:t>    …</a:t>
            </a:r>
            <a:br>
              <a:rPr lang="it-IT" b="1" dirty="0"/>
            </a:b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template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typename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T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&gt;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requires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Number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&gt; 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mySum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 a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 b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 { 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+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 }</a:t>
            </a:r>
            <a:br>
              <a:rPr lang="it-IT" b="1" dirty="0"/>
            </a:br>
            <a:endParaRPr lang="it-IT" b="1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2EEB18D-FC21-40B6-93BA-AB330264A9B2}"/>
              </a:ext>
            </a:extLst>
          </p:cNvPr>
          <p:cNvSpPr txBox="1"/>
          <p:nvPr/>
        </p:nvSpPr>
        <p:spPr>
          <a:xfrm>
            <a:off x="5303912" y="2924944"/>
            <a:ext cx="6101080" cy="77200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r">
              <a:spcAft>
                <a:spcPts val="514"/>
              </a:spcAft>
            </a:pPr>
            <a:r>
              <a:rPr lang="en-US" sz="2000" i="1" dirty="0">
                <a:latin typeface="Century Schoolbook" pitchFamily="18"/>
              </a:rPr>
              <a:t>this is extremely unlikely </a:t>
            </a:r>
          </a:p>
          <a:p>
            <a:pPr algn="r">
              <a:spcAft>
                <a:spcPts val="514"/>
              </a:spcAft>
            </a:pPr>
            <a:r>
              <a:rPr lang="en-US" sz="2000" i="1" dirty="0">
                <a:latin typeface="Century Schoolbook" pitchFamily="18"/>
              </a:rPr>
              <a:t>to be matched unintentionally</a:t>
            </a:r>
          </a:p>
        </p:txBody>
      </p:sp>
    </p:spTree>
    <p:extLst>
      <p:ext uri="{BB962C8B-B14F-4D97-AF65-F5344CB8AC3E}">
        <p14:creationId xmlns:p14="http://schemas.microsoft.com/office/powerpoint/2010/main" val="22980618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3C366-A7CE-4773-B4F1-1DF9E437F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concepts library (</a:t>
            </a:r>
            <a:r>
              <a:rPr lang="it-IT" dirty="0" err="1"/>
              <a:t>c++</a:t>
            </a:r>
            <a:r>
              <a:rPr lang="it-IT" dirty="0"/>
              <a:t>20)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B55CEF-8A0E-4149-A4E3-BBCBAE180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concepts library provides definitions of fundamental </a:t>
            </a:r>
            <a:r>
              <a:rPr lang="en-US" b="1" i="1" dirty="0"/>
              <a:t>library concepts </a:t>
            </a:r>
            <a:r>
              <a:rPr lang="en-US" dirty="0"/>
              <a:t>that can be used to perform </a:t>
            </a:r>
            <a:r>
              <a:rPr lang="en-US" b="1" i="1" dirty="0"/>
              <a:t>compile-time validation of template arguments</a:t>
            </a:r>
          </a:p>
          <a:p>
            <a:r>
              <a:rPr lang="en-US" dirty="0"/>
              <a:t>most concepts in the standard library impose both </a:t>
            </a:r>
            <a:r>
              <a:rPr lang="en-US" b="1" i="1" dirty="0"/>
              <a:t>syntactic</a:t>
            </a:r>
            <a:r>
              <a:rPr lang="en-US" dirty="0"/>
              <a:t> and </a:t>
            </a:r>
            <a:r>
              <a:rPr lang="en-US" b="1" i="1" dirty="0"/>
              <a:t>semantic</a:t>
            </a:r>
            <a:r>
              <a:rPr lang="en-US" dirty="0"/>
              <a:t> requirements</a:t>
            </a:r>
          </a:p>
          <a:p>
            <a:pPr lvl="1"/>
            <a:r>
              <a:rPr lang="en-US" dirty="0"/>
              <a:t>a standard concept is </a:t>
            </a:r>
            <a:r>
              <a:rPr lang="en-US" b="1" i="1" dirty="0"/>
              <a:t>satisfied</a:t>
            </a:r>
            <a:r>
              <a:rPr lang="en-US" dirty="0"/>
              <a:t> if its </a:t>
            </a:r>
            <a:r>
              <a:rPr lang="en-US" b="1" i="1" dirty="0"/>
              <a:t>syntactic</a:t>
            </a:r>
            <a:r>
              <a:rPr lang="en-US" dirty="0"/>
              <a:t> requirements are met and its </a:t>
            </a:r>
            <a:r>
              <a:rPr lang="en-US" b="1" i="1" dirty="0"/>
              <a:t>semantic</a:t>
            </a:r>
            <a:r>
              <a:rPr lang="en-US" dirty="0"/>
              <a:t> requirements (if any) are also met</a:t>
            </a:r>
          </a:p>
          <a:p>
            <a:pPr lvl="1"/>
            <a:r>
              <a:rPr lang="en-US" b="1" i="1" dirty="0"/>
              <a:t>only the syntactic requirements can be checked by the compiler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BBACD10-0DD4-4AA7-A6B2-DE686F9EB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https://en.cppreference.com/w/cpp/concepts</a:t>
            </a:r>
          </a:p>
        </p:txBody>
      </p:sp>
    </p:spTree>
    <p:extLst>
      <p:ext uri="{BB962C8B-B14F-4D97-AF65-F5344CB8AC3E}">
        <p14:creationId xmlns:p14="http://schemas.microsoft.com/office/powerpoint/2010/main" val="28599543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C16458-8ED2-4B10-A91B-D0DCDCDB4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concepts library (</a:t>
            </a:r>
            <a:r>
              <a:rPr lang="it-IT" dirty="0" err="1"/>
              <a:t>c++</a:t>
            </a:r>
            <a:r>
              <a:rPr lang="it-IT" dirty="0"/>
              <a:t>20)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ED5A78-A97A-48C1-B84F-E4889DB0C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core </a:t>
            </a:r>
            <a:r>
              <a:rPr lang="it-IT" dirty="0" err="1"/>
              <a:t>language</a:t>
            </a:r>
            <a:r>
              <a:rPr lang="it-IT" dirty="0"/>
              <a:t> concepts</a:t>
            </a:r>
          </a:p>
          <a:p>
            <a:r>
              <a:rPr lang="it-IT" dirty="0" err="1"/>
              <a:t>comparison</a:t>
            </a:r>
            <a:r>
              <a:rPr lang="it-IT" dirty="0"/>
              <a:t> concepts</a:t>
            </a:r>
          </a:p>
          <a:p>
            <a:r>
              <a:rPr lang="it-IT" dirty="0" err="1"/>
              <a:t>object</a:t>
            </a:r>
            <a:r>
              <a:rPr lang="it-IT" dirty="0"/>
              <a:t> concepts</a:t>
            </a:r>
          </a:p>
          <a:p>
            <a:r>
              <a:rPr lang="it-IT" dirty="0" err="1"/>
              <a:t>callable</a:t>
            </a:r>
            <a:r>
              <a:rPr lang="it-IT" dirty="0"/>
              <a:t> concepts</a:t>
            </a:r>
          </a:p>
          <a:p>
            <a:r>
              <a:rPr lang="en-US" i="1" dirty="0"/>
              <a:t>additional concepts can be found in the iterators library, the </a:t>
            </a:r>
            <a:r>
              <a:rPr lang="en-US" i="1" dirty="0" err="1"/>
              <a:t>the</a:t>
            </a:r>
            <a:r>
              <a:rPr lang="en-US" i="1" dirty="0"/>
              <a:t> algorithms library, and the ranges library</a:t>
            </a:r>
            <a:endParaRPr lang="it-IT" i="1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441801D-9385-452F-996A-1D18BE13B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https://en.cppreference.com/w/cpp/concepts</a:t>
            </a:r>
          </a:p>
        </p:txBody>
      </p:sp>
    </p:spTree>
    <p:extLst>
      <p:ext uri="{BB962C8B-B14F-4D97-AF65-F5344CB8AC3E}">
        <p14:creationId xmlns:p14="http://schemas.microsoft.com/office/powerpoint/2010/main" val="5748173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C4FE3C3-2544-4B4B-8F58-B5302F4A7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https://albertoferrari.github.io/generics/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BB44DAF-71FF-43A4-8E79-0E872343ED20}"/>
              </a:ext>
            </a:extLst>
          </p:cNvPr>
          <p:cNvSpPr txBox="1"/>
          <p:nvPr/>
        </p:nvSpPr>
        <p:spPr>
          <a:xfrm>
            <a:off x="455504" y="596577"/>
            <a:ext cx="792088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From, class To&gt;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concept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convertible_to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is_convertible_v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&lt;From, To&gt; &amp;&amp;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requires(std::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add_rvalue_reference_t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&lt;From&gt; (&amp;f)())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&lt;To&gt;(f());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1F869A8-54CF-4EFF-B1A5-CF72B38E4AFE}"/>
              </a:ext>
            </a:extLst>
          </p:cNvPr>
          <p:cNvSpPr txBox="1"/>
          <p:nvPr/>
        </p:nvSpPr>
        <p:spPr>
          <a:xfrm>
            <a:off x="476424" y="2884665"/>
            <a:ext cx="8712968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T&gt;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concept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totally_ordered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equality_comparable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&amp;&amp; __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PartiallyOrderedWith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&lt;T, T&gt;;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8D99359-1DC6-408F-B7D6-7166D6225C20}"/>
              </a:ext>
            </a:extLst>
          </p:cNvPr>
          <p:cNvSpPr txBox="1"/>
          <p:nvPr/>
        </p:nvSpPr>
        <p:spPr>
          <a:xfrm>
            <a:off x="455504" y="4149080"/>
            <a:ext cx="6096000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T&gt;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concept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copyable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copy_constructible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&amp;&amp;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movable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&amp;&amp;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assignable_from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&lt;T&amp;, T&amp;&gt; &amp;&amp;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assignable_from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&lt;T&amp;,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T&amp;&gt; &amp;&amp;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assignable_from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&lt;T&amp;,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T&gt;;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71BFE15-5018-4C78-8C3E-881499C6D4EE}"/>
              </a:ext>
            </a:extLst>
          </p:cNvPr>
          <p:cNvSpPr txBox="1"/>
          <p:nvPr/>
        </p:nvSpPr>
        <p:spPr>
          <a:xfrm>
            <a:off x="5310440" y="4333745"/>
            <a:ext cx="609600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i="1" dirty="0">
                <a:latin typeface="Century Schoolbook" panose="02040604050505020304" pitchFamily="18" charset="0"/>
              </a:rPr>
              <a:t>The concept copyable&lt;T&gt; specifies that T is an movable object type that can also copied (that is, it supports copy construction and copy assignment).</a:t>
            </a:r>
            <a:endParaRPr lang="it-IT" i="1" dirty="0">
              <a:latin typeface="Century Schoolbook" panose="02040604050505020304" pitchFamily="18" charset="0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6CEE317-4A3D-4795-84AE-234408BB0FD7}"/>
              </a:ext>
            </a:extLst>
          </p:cNvPr>
          <p:cNvSpPr txBox="1"/>
          <p:nvPr/>
        </p:nvSpPr>
        <p:spPr>
          <a:xfrm>
            <a:off x="5325432" y="2602910"/>
            <a:ext cx="609600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i="1" dirty="0">
                <a:latin typeface="Century Schoolbook" panose="02040604050505020304" pitchFamily="18" charset="0"/>
              </a:rPr>
              <a:t>The concept </a:t>
            </a:r>
            <a:r>
              <a:rPr lang="en-US" sz="1600" i="1" dirty="0" err="1">
                <a:latin typeface="Century Schoolbook" panose="02040604050505020304" pitchFamily="18" charset="0"/>
              </a:rPr>
              <a:t>totally_ordered</a:t>
            </a:r>
            <a:r>
              <a:rPr lang="en-US" sz="1600" i="1" dirty="0">
                <a:latin typeface="Century Schoolbook" panose="02040604050505020304" pitchFamily="18" charset="0"/>
              </a:rPr>
              <a:t>&lt;T&gt; specifies that the comparison operators ==,!=,&lt;,&gt;,&lt;=,&gt;= on T yield results consistent with a strict total order on T.</a:t>
            </a:r>
            <a:endParaRPr lang="it-IT" sz="1600" i="1" dirty="0">
              <a:latin typeface="Century Schoolbook" panose="02040604050505020304" pitchFamily="18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8042BA3-A2EE-408B-B0A7-080B69364E34}"/>
              </a:ext>
            </a:extLst>
          </p:cNvPr>
          <p:cNvSpPr txBox="1"/>
          <p:nvPr/>
        </p:nvSpPr>
        <p:spPr>
          <a:xfrm>
            <a:off x="5807968" y="255492"/>
            <a:ext cx="6096000" cy="10772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i="1" dirty="0">
                <a:latin typeface="Century Schoolbook" panose="02040604050505020304" pitchFamily="18" charset="0"/>
              </a:rPr>
              <a:t>The concept </a:t>
            </a:r>
            <a:r>
              <a:rPr lang="en-US" sz="1600" i="1" dirty="0" err="1">
                <a:latin typeface="Century Schoolbook" panose="02040604050505020304" pitchFamily="18" charset="0"/>
              </a:rPr>
              <a:t>convertible_to</a:t>
            </a:r>
            <a:r>
              <a:rPr lang="en-US" sz="1600" i="1" dirty="0">
                <a:latin typeface="Century Schoolbook" panose="02040604050505020304" pitchFamily="18" charset="0"/>
              </a:rPr>
              <a:t>&lt;From, To&gt; specifies that an expression of the same type and value category as those of std::</a:t>
            </a:r>
            <a:r>
              <a:rPr lang="en-US" sz="1600" i="1" dirty="0" err="1">
                <a:latin typeface="Century Schoolbook" panose="02040604050505020304" pitchFamily="18" charset="0"/>
              </a:rPr>
              <a:t>declval</a:t>
            </a:r>
            <a:r>
              <a:rPr lang="en-US" sz="1600" i="1" dirty="0">
                <a:latin typeface="Century Schoolbook" panose="02040604050505020304" pitchFamily="18" charset="0"/>
              </a:rPr>
              <a:t>&lt;From&gt;() can be implicitly and explicitly converted to the type To, and the two forms of conversion are equivalent.</a:t>
            </a:r>
            <a:endParaRPr lang="it-IT" sz="1600" i="1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002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364F31-42D0-4810-9BAB-2BEA9DA1B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generic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– </a:t>
            </a:r>
            <a:r>
              <a:rPr lang="it-IT" dirty="0" err="1"/>
              <a:t>void</a:t>
            </a:r>
            <a:r>
              <a:rPr lang="it-IT" dirty="0"/>
              <a:t> pointers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A160BD-38D5-4D2E-AAEE-500071BE9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write a function that takes a </a:t>
            </a:r>
            <a:r>
              <a:rPr lang="en-US" b="1" i="1" dirty="0"/>
              <a:t>void pointer as an argument</a:t>
            </a:r>
            <a:r>
              <a:rPr lang="en-US" dirty="0"/>
              <a:t>, and then </a:t>
            </a:r>
            <a:r>
              <a:rPr lang="en-US" b="1" dirty="0"/>
              <a:t>use</a:t>
            </a:r>
            <a:r>
              <a:rPr lang="en-US" dirty="0"/>
              <a:t> that method with </a:t>
            </a:r>
            <a:r>
              <a:rPr lang="en-US" b="1" i="1" dirty="0"/>
              <a:t>any pointer</a:t>
            </a:r>
          </a:p>
          <a:p>
            <a:r>
              <a:rPr lang="en-US" dirty="0"/>
              <a:t>this method is more </a:t>
            </a:r>
            <a:r>
              <a:rPr lang="en-US" b="1" i="1" dirty="0"/>
              <a:t>general</a:t>
            </a:r>
            <a:r>
              <a:rPr lang="en-US" dirty="0"/>
              <a:t> and can be used in more places</a:t>
            </a:r>
          </a:p>
          <a:p>
            <a:r>
              <a:rPr lang="en-US" dirty="0"/>
              <a:t>we </a:t>
            </a:r>
            <a:r>
              <a:rPr lang="en-US" b="1" i="1" dirty="0"/>
              <a:t>need cast </a:t>
            </a:r>
            <a:r>
              <a:rPr lang="en-US" dirty="0"/>
              <a:t>from void pointer to a specific pointer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4990948-82A3-4BF4-9455-B11BE08E8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https://albertoferrari.github.io/generics/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99192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1ABF3AAB-DD99-4D93-AC9D-CD38B1551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gneric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– </a:t>
            </a:r>
            <a:r>
              <a:rPr lang="it-IT" dirty="0" err="1"/>
              <a:t>void</a:t>
            </a:r>
            <a:r>
              <a:rPr lang="it-IT" dirty="0"/>
              <a:t> pointers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8BC8DC8-C600-42D7-83C2-6DADF8CE44A9}"/>
              </a:ext>
            </a:extLst>
          </p:cNvPr>
          <p:cNvSpPr txBox="1"/>
          <p:nvPr/>
        </p:nvSpPr>
        <p:spPr>
          <a:xfrm>
            <a:off x="623392" y="778512"/>
            <a:ext cx="8640960" cy="5657144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Courier New" pitchFamily="50"/>
                <a:ea typeface="Tahoma" pitchFamily="2"/>
                <a:cs typeface="Tahoma" pitchFamily="2"/>
              </a:rPr>
              <a:t>void </a:t>
            </a:r>
            <a:r>
              <a:rPr lang="en-US" sz="2000" b="1" dirty="0" err="1">
                <a:solidFill>
                  <a:srgbClr val="800000"/>
                </a:solidFill>
                <a:latin typeface="Courier New" pitchFamily="50"/>
                <a:ea typeface="Tahoma" pitchFamily="2"/>
                <a:cs typeface="Tahoma" pitchFamily="2"/>
              </a:rPr>
              <a:t>my_swap</a:t>
            </a:r>
            <a:r>
              <a:rPr lang="en-US" sz="2000" b="1" dirty="0">
                <a:latin typeface="Courier New" pitchFamily="50"/>
                <a:ea typeface="Tahoma" pitchFamily="2"/>
                <a:cs typeface="Tahoma" pitchFamily="2"/>
              </a:rPr>
              <a:t> (</a:t>
            </a:r>
            <a:r>
              <a:rPr lang="en-US" sz="2000" b="1" dirty="0">
                <a:solidFill>
                  <a:srgbClr val="800000"/>
                </a:solidFill>
                <a:latin typeface="Courier New" pitchFamily="50"/>
                <a:ea typeface="Tahoma" pitchFamily="2"/>
                <a:cs typeface="Tahoma" pitchFamily="2"/>
              </a:rPr>
              <a:t>void*</a:t>
            </a:r>
            <a:r>
              <a:rPr lang="en-US" sz="2000" b="1" dirty="0">
                <a:latin typeface="Courier New" pitchFamily="50"/>
                <a:ea typeface="Tahoma" pitchFamily="2"/>
                <a:cs typeface="Tahoma" pitchFamily="2"/>
              </a:rPr>
              <a:t> &amp;f, </a:t>
            </a:r>
            <a:r>
              <a:rPr lang="en-US" sz="2000" b="1" dirty="0">
                <a:solidFill>
                  <a:srgbClr val="800000"/>
                </a:solidFill>
                <a:latin typeface="Courier New" pitchFamily="50"/>
                <a:ea typeface="Tahoma" pitchFamily="2"/>
                <a:cs typeface="Tahoma" pitchFamily="2"/>
              </a:rPr>
              <a:t>void*</a:t>
            </a:r>
            <a:r>
              <a:rPr lang="en-US" sz="2000" b="1" dirty="0">
                <a:latin typeface="Courier New" pitchFamily="50"/>
                <a:ea typeface="Tahoma" pitchFamily="2"/>
                <a:cs typeface="Tahoma" pitchFamily="2"/>
              </a:rPr>
              <a:t> &amp;s ) {    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ourier New" pitchFamily="50"/>
                <a:ea typeface="Tahoma" pitchFamily="2"/>
                <a:cs typeface="Tahoma" pitchFamily="2"/>
              </a:rPr>
              <a:t>     void* </a:t>
            </a:r>
            <a:r>
              <a:rPr lang="en-US" sz="1600" b="1" dirty="0" err="1">
                <a:latin typeface="Courier New" pitchFamily="50"/>
                <a:ea typeface="Tahoma" pitchFamily="2"/>
                <a:cs typeface="Tahoma" pitchFamily="2"/>
              </a:rPr>
              <a:t>tmp</a:t>
            </a:r>
            <a:r>
              <a:rPr lang="en-US" sz="1600" b="1" dirty="0">
                <a:latin typeface="Courier New" pitchFamily="50"/>
                <a:ea typeface="Tahoma" pitchFamily="2"/>
                <a:cs typeface="Tahoma" pitchFamily="2"/>
              </a:rPr>
              <a:t> = f;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ourier New" pitchFamily="50"/>
                <a:ea typeface="Tahoma" pitchFamily="2"/>
                <a:cs typeface="Tahoma" pitchFamily="2"/>
              </a:rPr>
              <a:t>     f=s;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ourier New" pitchFamily="50"/>
                <a:ea typeface="Tahoma" pitchFamily="2"/>
                <a:cs typeface="Tahoma" pitchFamily="2"/>
              </a:rPr>
              <a:t>     s=</a:t>
            </a:r>
            <a:r>
              <a:rPr lang="en-US" sz="1600" b="1" dirty="0" err="1">
                <a:latin typeface="Courier New" pitchFamily="50"/>
                <a:ea typeface="Tahoma" pitchFamily="2"/>
                <a:cs typeface="Tahoma" pitchFamily="2"/>
              </a:rPr>
              <a:t>tmp</a:t>
            </a:r>
            <a:r>
              <a:rPr lang="en-US" sz="1600" b="1" dirty="0">
                <a:latin typeface="Courier New" pitchFamily="50"/>
                <a:ea typeface="Tahoma" pitchFamily="2"/>
                <a:cs typeface="Tahoma" pitchFamily="2"/>
              </a:rPr>
              <a:t>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ourier New" pitchFamily="50"/>
                <a:ea typeface="Tahoma" pitchFamily="2"/>
                <a:cs typeface="Tahoma" pitchFamily="2"/>
              </a:rPr>
              <a:t> }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latin typeface="Courier New" pitchFamily="50"/>
              <a:ea typeface="Tahoma" pitchFamily="2"/>
              <a:cs typeface="Tahoma" pitchFamily="2"/>
            </a:endParaRP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ourier New" pitchFamily="50"/>
                <a:ea typeface="Tahoma" pitchFamily="2"/>
                <a:cs typeface="Tahoma" pitchFamily="2"/>
              </a:rPr>
              <a:t>int main() {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ourier New" pitchFamily="50"/>
                <a:ea typeface="Tahoma" pitchFamily="2"/>
                <a:cs typeface="Tahoma" pitchFamily="2"/>
              </a:rPr>
              <a:t>   </a:t>
            </a:r>
            <a:r>
              <a:rPr lang="en-US" sz="2000" b="1" dirty="0">
                <a:solidFill>
                  <a:srgbClr val="800000"/>
                </a:solidFill>
                <a:latin typeface="Courier New" pitchFamily="50"/>
                <a:ea typeface="Tahoma" pitchFamily="2"/>
                <a:cs typeface="Tahoma" pitchFamily="2"/>
              </a:rPr>
              <a:t>void* a</a:t>
            </a:r>
            <a:r>
              <a:rPr lang="en-US" sz="2000" b="1" dirty="0">
                <a:latin typeface="Courier New" pitchFamily="50"/>
                <a:ea typeface="Tahoma" pitchFamily="2"/>
                <a:cs typeface="Tahoma" pitchFamily="2"/>
              </a:rPr>
              <a:t>; void* b;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ourier New" pitchFamily="50"/>
                <a:ea typeface="Tahoma" pitchFamily="2"/>
                <a:cs typeface="Tahoma" pitchFamily="2"/>
              </a:rPr>
              <a:t>   a = new std::string("hello"); b = new std::string("world");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ourier New" pitchFamily="50"/>
                <a:ea typeface="Tahoma" pitchFamily="2"/>
                <a:cs typeface="Tahoma" pitchFamily="2"/>
              </a:rPr>
              <a:t>   </a:t>
            </a:r>
            <a:r>
              <a:rPr lang="en-US" sz="1600" b="1" dirty="0" err="1">
                <a:latin typeface="Courier New" pitchFamily="50"/>
                <a:ea typeface="Tahoma" pitchFamily="2"/>
                <a:cs typeface="Tahoma" pitchFamily="2"/>
              </a:rPr>
              <a:t>cout</a:t>
            </a:r>
            <a:r>
              <a:rPr lang="en-US" sz="1600" b="1" dirty="0">
                <a:latin typeface="Courier New" pitchFamily="50"/>
                <a:ea typeface="Tahoma" pitchFamily="2"/>
                <a:cs typeface="Tahoma" pitchFamily="2"/>
              </a:rPr>
              <a:t> &lt;&lt;  </a:t>
            </a:r>
            <a:r>
              <a:rPr lang="en-US" sz="2000" b="1" dirty="0">
                <a:solidFill>
                  <a:srgbClr val="800000"/>
                </a:solidFill>
                <a:latin typeface="Courier New" pitchFamily="50"/>
                <a:ea typeface="Tahoma" pitchFamily="2"/>
                <a:cs typeface="Tahoma" pitchFamily="2"/>
              </a:rPr>
              <a:t>*((string*) a)</a:t>
            </a:r>
            <a:r>
              <a:rPr lang="en-US" sz="2000" b="1" dirty="0">
                <a:latin typeface="Courier New" pitchFamily="50"/>
                <a:ea typeface="Tahoma" pitchFamily="2"/>
                <a:cs typeface="Tahoma" pitchFamily="2"/>
              </a:rPr>
              <a:t> </a:t>
            </a:r>
            <a:r>
              <a:rPr lang="en-US" sz="1600" b="1" dirty="0">
                <a:latin typeface="Courier New" pitchFamily="50"/>
                <a:ea typeface="Tahoma" pitchFamily="2"/>
                <a:cs typeface="Tahoma" pitchFamily="2"/>
              </a:rPr>
              <a:t>&lt;&lt;  *((string*) b) &lt;&lt; </a:t>
            </a:r>
            <a:r>
              <a:rPr lang="en-US" sz="1600" b="1" dirty="0" err="1">
                <a:latin typeface="Courier New" pitchFamily="50"/>
                <a:ea typeface="Tahoma" pitchFamily="2"/>
                <a:cs typeface="Tahoma" pitchFamily="2"/>
              </a:rPr>
              <a:t>endl</a:t>
            </a:r>
            <a:r>
              <a:rPr lang="en-US" sz="1600" b="1" dirty="0">
                <a:latin typeface="Courier New" pitchFamily="50"/>
                <a:ea typeface="Tahoma" pitchFamily="2"/>
                <a:cs typeface="Tahoma" pitchFamily="2"/>
              </a:rPr>
              <a:t>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ourier New" pitchFamily="50"/>
                <a:ea typeface="Tahoma" pitchFamily="2"/>
                <a:cs typeface="Tahoma" pitchFamily="2"/>
              </a:rPr>
              <a:t>   </a:t>
            </a:r>
            <a:r>
              <a:rPr lang="en-US" sz="2000" b="1" dirty="0" err="1">
                <a:solidFill>
                  <a:srgbClr val="800000"/>
                </a:solidFill>
                <a:latin typeface="Courier New" pitchFamily="50"/>
                <a:ea typeface="Tahoma" pitchFamily="2"/>
                <a:cs typeface="Tahoma" pitchFamily="2"/>
              </a:rPr>
              <a:t>my_swap</a:t>
            </a:r>
            <a:r>
              <a:rPr lang="en-US" sz="2000" b="1" dirty="0">
                <a:solidFill>
                  <a:srgbClr val="800000"/>
                </a:solidFill>
                <a:latin typeface="Courier New" pitchFamily="50"/>
                <a:ea typeface="Tahoma" pitchFamily="2"/>
                <a:cs typeface="Tahoma" pitchFamily="2"/>
              </a:rPr>
              <a:t> (</a:t>
            </a:r>
            <a:r>
              <a:rPr lang="en-US" sz="2000" b="1" dirty="0" err="1">
                <a:solidFill>
                  <a:srgbClr val="800000"/>
                </a:solidFill>
                <a:latin typeface="Courier New" pitchFamily="50"/>
                <a:ea typeface="Tahoma" pitchFamily="2"/>
                <a:cs typeface="Tahoma" pitchFamily="2"/>
              </a:rPr>
              <a:t>a,b</a:t>
            </a:r>
            <a:r>
              <a:rPr lang="en-US" sz="2000" b="1" dirty="0">
                <a:solidFill>
                  <a:srgbClr val="800000"/>
                </a:solidFill>
                <a:latin typeface="Courier New" pitchFamily="50"/>
                <a:ea typeface="Tahoma" pitchFamily="2"/>
                <a:cs typeface="Tahoma" pitchFamily="2"/>
              </a:rPr>
              <a:t>);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ourier New" pitchFamily="50"/>
                <a:ea typeface="Tahoma" pitchFamily="2"/>
                <a:cs typeface="Tahoma" pitchFamily="2"/>
              </a:rPr>
              <a:t>   </a:t>
            </a:r>
            <a:r>
              <a:rPr lang="en-US" sz="1600" b="1" dirty="0" err="1">
                <a:latin typeface="Courier New" pitchFamily="50"/>
                <a:ea typeface="Tahoma" pitchFamily="2"/>
                <a:cs typeface="Tahoma" pitchFamily="2"/>
              </a:rPr>
              <a:t>cout</a:t>
            </a:r>
            <a:r>
              <a:rPr lang="en-US" sz="1600" b="1" dirty="0">
                <a:latin typeface="Courier New" pitchFamily="50"/>
                <a:ea typeface="Tahoma" pitchFamily="2"/>
                <a:cs typeface="Tahoma" pitchFamily="2"/>
              </a:rPr>
              <a:t> &lt;&lt;  *((string*) a) &lt;&lt;  *((string*) b) &lt;&lt; </a:t>
            </a:r>
            <a:r>
              <a:rPr lang="en-US" sz="1600" b="1" dirty="0" err="1">
                <a:latin typeface="Courier New" pitchFamily="50"/>
                <a:ea typeface="Tahoma" pitchFamily="2"/>
                <a:cs typeface="Tahoma" pitchFamily="2"/>
              </a:rPr>
              <a:t>endl</a:t>
            </a:r>
            <a:r>
              <a:rPr lang="en-US" sz="1600" b="1" dirty="0">
                <a:latin typeface="Courier New" pitchFamily="50"/>
                <a:ea typeface="Tahoma" pitchFamily="2"/>
                <a:cs typeface="Tahoma" pitchFamily="2"/>
              </a:rPr>
              <a:t>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ourier New" pitchFamily="50"/>
                <a:ea typeface="Tahoma" pitchFamily="2"/>
                <a:cs typeface="Tahoma" pitchFamily="2"/>
              </a:rPr>
              <a:t>   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ourier New" pitchFamily="50"/>
                <a:ea typeface="Tahoma" pitchFamily="2"/>
                <a:cs typeface="Tahoma" pitchFamily="2"/>
              </a:rPr>
              <a:t>   </a:t>
            </a:r>
            <a:r>
              <a:rPr lang="en-US" sz="2000" b="1" dirty="0">
                <a:solidFill>
                  <a:srgbClr val="800000"/>
                </a:solidFill>
                <a:latin typeface="Courier New" pitchFamily="50"/>
                <a:ea typeface="Tahoma" pitchFamily="2"/>
                <a:cs typeface="Tahoma" pitchFamily="2"/>
              </a:rPr>
              <a:t>void* x;</a:t>
            </a:r>
            <a:r>
              <a:rPr lang="en-US" sz="2000" b="1" dirty="0">
                <a:latin typeface="Courier New" pitchFamily="50"/>
                <a:ea typeface="Tahoma" pitchFamily="2"/>
                <a:cs typeface="Tahoma" pitchFamily="2"/>
              </a:rPr>
              <a:t> void* y;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ourier New" pitchFamily="50"/>
                <a:ea typeface="Tahoma" pitchFamily="2"/>
                <a:cs typeface="Tahoma" pitchFamily="2"/>
              </a:rPr>
              <a:t>   x = new int(33); y = new int(44);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ourier New" pitchFamily="50"/>
                <a:ea typeface="Tahoma" pitchFamily="2"/>
                <a:cs typeface="Tahoma" pitchFamily="2"/>
              </a:rPr>
              <a:t>   </a:t>
            </a:r>
            <a:r>
              <a:rPr lang="en-US" sz="1600" b="1" dirty="0" err="1">
                <a:latin typeface="Courier New" pitchFamily="50"/>
                <a:ea typeface="Tahoma" pitchFamily="2"/>
                <a:cs typeface="Tahoma" pitchFamily="2"/>
              </a:rPr>
              <a:t>cout</a:t>
            </a:r>
            <a:r>
              <a:rPr lang="en-US" sz="1600" b="1" dirty="0">
                <a:latin typeface="Courier New" pitchFamily="50"/>
                <a:ea typeface="Tahoma" pitchFamily="2"/>
                <a:cs typeface="Tahoma" pitchFamily="2"/>
              </a:rPr>
              <a:t> &lt;&lt;  </a:t>
            </a:r>
            <a:r>
              <a:rPr lang="en-US" sz="2000" b="1" dirty="0">
                <a:solidFill>
                  <a:srgbClr val="800000"/>
                </a:solidFill>
                <a:latin typeface="Courier New" pitchFamily="50"/>
                <a:ea typeface="Tahoma" pitchFamily="2"/>
                <a:cs typeface="Tahoma" pitchFamily="2"/>
              </a:rPr>
              <a:t>*((int*) x)</a:t>
            </a:r>
            <a:r>
              <a:rPr lang="en-US" sz="2000" b="1" dirty="0">
                <a:latin typeface="Courier New" pitchFamily="50"/>
                <a:ea typeface="Tahoma" pitchFamily="2"/>
                <a:cs typeface="Tahoma" pitchFamily="2"/>
              </a:rPr>
              <a:t> </a:t>
            </a:r>
            <a:r>
              <a:rPr lang="en-US" sz="1600" b="1" dirty="0">
                <a:latin typeface="Courier New" pitchFamily="50"/>
                <a:ea typeface="Tahoma" pitchFamily="2"/>
                <a:cs typeface="Tahoma" pitchFamily="2"/>
              </a:rPr>
              <a:t>&lt;&lt;  *((int*) y) &lt;&lt; </a:t>
            </a:r>
            <a:r>
              <a:rPr lang="en-US" sz="1600" b="1" dirty="0" err="1">
                <a:latin typeface="Courier New" pitchFamily="50"/>
                <a:ea typeface="Tahoma" pitchFamily="2"/>
                <a:cs typeface="Tahoma" pitchFamily="2"/>
              </a:rPr>
              <a:t>endl</a:t>
            </a:r>
            <a:r>
              <a:rPr lang="en-US" sz="1600" b="1" dirty="0">
                <a:latin typeface="Courier New" pitchFamily="50"/>
                <a:ea typeface="Tahoma" pitchFamily="2"/>
                <a:cs typeface="Tahoma" pitchFamily="2"/>
              </a:rPr>
              <a:t>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ourier New" pitchFamily="50"/>
                <a:ea typeface="Tahoma" pitchFamily="2"/>
                <a:cs typeface="Tahoma" pitchFamily="2"/>
              </a:rPr>
              <a:t>   </a:t>
            </a:r>
            <a:r>
              <a:rPr lang="en-US" sz="1600" b="1" dirty="0" err="1">
                <a:latin typeface="Courier New" pitchFamily="50"/>
                <a:ea typeface="Tahoma" pitchFamily="2"/>
                <a:cs typeface="Tahoma" pitchFamily="2"/>
              </a:rPr>
              <a:t>my_swap</a:t>
            </a:r>
            <a:r>
              <a:rPr lang="en-US" sz="1600" b="1" dirty="0">
                <a:latin typeface="Courier New" pitchFamily="50"/>
                <a:ea typeface="Tahoma" pitchFamily="2"/>
                <a:cs typeface="Tahoma" pitchFamily="2"/>
              </a:rPr>
              <a:t>(</a:t>
            </a:r>
            <a:r>
              <a:rPr lang="en-US" sz="1600" b="1" dirty="0" err="1">
                <a:latin typeface="Courier New" pitchFamily="50"/>
                <a:ea typeface="Tahoma" pitchFamily="2"/>
                <a:cs typeface="Tahoma" pitchFamily="2"/>
              </a:rPr>
              <a:t>x,y</a:t>
            </a:r>
            <a:r>
              <a:rPr lang="en-US" sz="1600" b="1" dirty="0">
                <a:latin typeface="Courier New" pitchFamily="50"/>
                <a:ea typeface="Tahoma" pitchFamily="2"/>
                <a:cs typeface="Tahoma" pitchFamily="2"/>
              </a:rPr>
              <a:t>);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ourier New" pitchFamily="50"/>
                <a:ea typeface="Tahoma" pitchFamily="2"/>
                <a:cs typeface="Tahoma" pitchFamily="2"/>
              </a:rPr>
              <a:t>   </a:t>
            </a:r>
            <a:r>
              <a:rPr lang="en-US" sz="1600" b="1" dirty="0" err="1">
                <a:latin typeface="Courier New" pitchFamily="50"/>
                <a:ea typeface="Tahoma" pitchFamily="2"/>
                <a:cs typeface="Tahoma" pitchFamily="2"/>
              </a:rPr>
              <a:t>cout</a:t>
            </a:r>
            <a:r>
              <a:rPr lang="en-US" sz="1600" b="1" dirty="0">
                <a:latin typeface="Courier New" pitchFamily="50"/>
                <a:ea typeface="Tahoma" pitchFamily="2"/>
                <a:cs typeface="Tahoma" pitchFamily="2"/>
              </a:rPr>
              <a:t> &lt;&lt;  *((int*) x) &lt;&lt;  *((int*) y) &lt;&lt; </a:t>
            </a:r>
            <a:r>
              <a:rPr lang="en-US" sz="1600" b="1" dirty="0" err="1">
                <a:latin typeface="Courier New" pitchFamily="50"/>
                <a:ea typeface="Tahoma" pitchFamily="2"/>
                <a:cs typeface="Tahoma" pitchFamily="2"/>
              </a:rPr>
              <a:t>endl</a:t>
            </a:r>
            <a:r>
              <a:rPr lang="en-US" sz="1600" b="1" dirty="0">
                <a:latin typeface="Courier New" pitchFamily="50"/>
                <a:ea typeface="Tahoma" pitchFamily="2"/>
                <a:cs typeface="Tahoma" pitchFamily="2"/>
              </a:rPr>
              <a:t>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latin typeface="Courier New" pitchFamily="50"/>
              <a:ea typeface="Tahoma" pitchFamily="2"/>
              <a:cs typeface="Tahoma" pitchFamily="2"/>
            </a:endParaRP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ourier New" pitchFamily="50"/>
                <a:ea typeface="Tahoma" pitchFamily="2"/>
                <a:cs typeface="Tahoma" pitchFamily="2"/>
              </a:rPr>
              <a:t>   </a:t>
            </a:r>
            <a:r>
              <a:rPr lang="en-US" b="1" dirty="0" err="1">
                <a:latin typeface="Courier New" pitchFamily="50"/>
                <a:ea typeface="Tahoma" pitchFamily="2"/>
                <a:cs typeface="Tahoma" pitchFamily="2"/>
              </a:rPr>
              <a:t>cout</a:t>
            </a:r>
            <a:r>
              <a:rPr lang="en-US" b="1" dirty="0">
                <a:latin typeface="Courier New" pitchFamily="50"/>
                <a:ea typeface="Tahoma" pitchFamily="2"/>
                <a:cs typeface="Tahoma" pitchFamily="2"/>
              </a:rPr>
              <a:t> &lt;&lt; "a = " &lt;&lt; </a:t>
            </a:r>
            <a:r>
              <a:rPr lang="en-US" b="1" dirty="0">
                <a:solidFill>
                  <a:srgbClr val="800000"/>
                </a:solidFill>
                <a:latin typeface="Courier New" pitchFamily="50"/>
                <a:ea typeface="Tahoma" pitchFamily="2"/>
                <a:cs typeface="Tahoma" pitchFamily="2"/>
              </a:rPr>
              <a:t>*((int*) a)</a:t>
            </a:r>
            <a:r>
              <a:rPr lang="en-US" b="1" dirty="0">
                <a:latin typeface="Courier New" pitchFamily="50"/>
                <a:ea typeface="Tahoma" pitchFamily="2"/>
                <a:cs typeface="Tahoma" pitchFamily="2"/>
              </a:rPr>
              <a:t> &lt;&lt; </a:t>
            </a:r>
            <a:r>
              <a:rPr lang="en-US" b="1" dirty="0" err="1">
                <a:latin typeface="Courier New" pitchFamily="50"/>
                <a:ea typeface="Tahoma" pitchFamily="2"/>
                <a:cs typeface="Tahoma" pitchFamily="2"/>
              </a:rPr>
              <a:t>endl</a:t>
            </a:r>
            <a:r>
              <a:rPr lang="en-US" b="1" dirty="0">
                <a:latin typeface="Courier New" pitchFamily="50"/>
                <a:ea typeface="Tahoma" pitchFamily="2"/>
                <a:cs typeface="Tahoma" pitchFamily="2"/>
              </a:rPr>
              <a:t>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ourier New" pitchFamily="50"/>
                <a:ea typeface="Tahoma" pitchFamily="2"/>
                <a:cs typeface="Tahoma" pitchFamily="2"/>
              </a:rPr>
              <a:t>	</a:t>
            </a:r>
            <a:r>
              <a:rPr lang="en-US" b="1" dirty="0">
                <a:solidFill>
                  <a:srgbClr val="0070C0"/>
                </a:solidFill>
                <a:latin typeface="Courier New" pitchFamily="50"/>
                <a:ea typeface="Tahoma" pitchFamily="2"/>
                <a:cs typeface="Tahoma" pitchFamily="2"/>
              </a:rPr>
              <a:t>// no compile time error, no runtime error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70C0"/>
                </a:solidFill>
                <a:latin typeface="Courier New" pitchFamily="50"/>
                <a:ea typeface="Tahoma" pitchFamily="2"/>
                <a:cs typeface="Tahoma" pitchFamily="2"/>
              </a:rPr>
              <a:t>	// output a = 1919907594   :(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ourier New" pitchFamily="50"/>
                <a:ea typeface="Tahoma" pitchFamily="2"/>
                <a:cs typeface="Tahoma" pitchFamily="2"/>
              </a:rPr>
              <a:t>   return 0;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ourier New" pitchFamily="50"/>
                <a:ea typeface="Tahoma" pitchFamily="2"/>
                <a:cs typeface="Tahoma" pitchFamily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1611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2D08C2-7725-4DCB-8915-6533A9D3F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generic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- templates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7C907E6-3052-4434-B5E0-E0A5A091E713}"/>
              </a:ext>
            </a:extLst>
          </p:cNvPr>
          <p:cNvSpPr txBox="1"/>
          <p:nvPr/>
        </p:nvSpPr>
        <p:spPr>
          <a:xfrm>
            <a:off x="407368" y="908720"/>
            <a:ext cx="11089232" cy="4680520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800000"/>
                </a:solidFill>
                <a:latin typeface="Courier New" pitchFamily="50"/>
                <a:ea typeface="Tahoma" pitchFamily="2"/>
                <a:cs typeface="Tahoma" pitchFamily="2"/>
              </a:rPr>
              <a:t>template &lt;class T&gt;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ourier New" pitchFamily="50"/>
                <a:ea typeface="Tahoma" pitchFamily="2"/>
                <a:cs typeface="Tahoma" pitchFamily="2"/>
              </a:rPr>
              <a:t>void </a:t>
            </a:r>
            <a:r>
              <a:rPr lang="en-US" b="1" dirty="0" err="1">
                <a:solidFill>
                  <a:srgbClr val="800000"/>
                </a:solidFill>
                <a:latin typeface="Courier New" pitchFamily="50"/>
                <a:ea typeface="Tahoma" pitchFamily="2"/>
                <a:cs typeface="Tahoma" pitchFamily="2"/>
              </a:rPr>
              <a:t>my_swap</a:t>
            </a:r>
            <a:r>
              <a:rPr lang="en-US" b="1" dirty="0">
                <a:latin typeface="Courier New" pitchFamily="50"/>
                <a:ea typeface="Tahoma" pitchFamily="2"/>
                <a:cs typeface="Tahoma" pitchFamily="2"/>
              </a:rPr>
              <a:t>(</a:t>
            </a:r>
            <a:r>
              <a:rPr lang="en-US" b="1" dirty="0">
                <a:solidFill>
                  <a:srgbClr val="800000"/>
                </a:solidFill>
                <a:latin typeface="Courier New" pitchFamily="50"/>
                <a:ea typeface="Tahoma" pitchFamily="2"/>
                <a:cs typeface="Tahoma" pitchFamily="2"/>
              </a:rPr>
              <a:t>T</a:t>
            </a:r>
            <a:r>
              <a:rPr lang="en-US" b="1" dirty="0">
                <a:latin typeface="Courier New" pitchFamily="50"/>
                <a:ea typeface="Tahoma" pitchFamily="2"/>
                <a:cs typeface="Tahoma" pitchFamily="2"/>
              </a:rPr>
              <a:t>&amp; f, </a:t>
            </a:r>
            <a:r>
              <a:rPr lang="en-US" b="1" dirty="0">
                <a:solidFill>
                  <a:srgbClr val="800000"/>
                </a:solidFill>
                <a:latin typeface="Courier New" pitchFamily="50"/>
                <a:ea typeface="Tahoma" pitchFamily="2"/>
                <a:cs typeface="Tahoma" pitchFamily="2"/>
              </a:rPr>
              <a:t>T</a:t>
            </a:r>
            <a:r>
              <a:rPr lang="en-US" b="1" dirty="0">
                <a:latin typeface="Courier New" pitchFamily="50"/>
                <a:ea typeface="Tahoma" pitchFamily="2"/>
                <a:cs typeface="Tahoma" pitchFamily="2"/>
              </a:rPr>
              <a:t>&amp; s) {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ourier New" pitchFamily="50"/>
                <a:ea typeface="Tahoma" pitchFamily="2"/>
                <a:cs typeface="Tahoma" pitchFamily="2"/>
              </a:rPr>
              <a:t>    </a:t>
            </a:r>
            <a:r>
              <a:rPr lang="en-US" b="1" dirty="0">
                <a:solidFill>
                  <a:srgbClr val="800000"/>
                </a:solidFill>
                <a:latin typeface="Courier New" pitchFamily="50"/>
                <a:ea typeface="Tahoma" pitchFamily="2"/>
                <a:cs typeface="Tahoma" pitchFamily="2"/>
              </a:rPr>
              <a:t>T</a:t>
            </a:r>
            <a:r>
              <a:rPr lang="en-US" b="1" dirty="0">
                <a:latin typeface="Courier New" pitchFamily="50"/>
                <a:ea typeface="Tahoma" pitchFamily="2"/>
                <a:cs typeface="Tahoma" pitchFamily="2"/>
              </a:rPr>
              <a:t> </a:t>
            </a:r>
            <a:r>
              <a:rPr lang="en-US" b="1" dirty="0" err="1">
                <a:latin typeface="Courier New" pitchFamily="50"/>
                <a:ea typeface="Tahoma" pitchFamily="2"/>
                <a:cs typeface="Tahoma" pitchFamily="2"/>
              </a:rPr>
              <a:t>tmp</a:t>
            </a:r>
            <a:r>
              <a:rPr lang="en-US" b="1" dirty="0">
                <a:latin typeface="Courier New" pitchFamily="50"/>
                <a:ea typeface="Tahoma" pitchFamily="2"/>
                <a:cs typeface="Tahoma" pitchFamily="2"/>
              </a:rPr>
              <a:t> = f;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ourier New" pitchFamily="50"/>
                <a:ea typeface="Tahoma" pitchFamily="2"/>
                <a:cs typeface="Tahoma" pitchFamily="2"/>
              </a:rPr>
              <a:t>    f = s;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ourier New" pitchFamily="50"/>
                <a:ea typeface="Tahoma" pitchFamily="2"/>
                <a:cs typeface="Tahoma" pitchFamily="2"/>
              </a:rPr>
              <a:t>    s = </a:t>
            </a:r>
            <a:r>
              <a:rPr lang="en-US" b="1" dirty="0" err="1">
                <a:latin typeface="Courier New" pitchFamily="50"/>
                <a:ea typeface="Tahoma" pitchFamily="2"/>
                <a:cs typeface="Tahoma" pitchFamily="2"/>
              </a:rPr>
              <a:t>tmp</a:t>
            </a:r>
            <a:r>
              <a:rPr lang="en-US" b="1" dirty="0">
                <a:latin typeface="Courier New" pitchFamily="50"/>
                <a:ea typeface="Tahoma" pitchFamily="2"/>
                <a:cs typeface="Tahoma" pitchFamily="2"/>
              </a:rPr>
              <a:t>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ourier New" pitchFamily="50"/>
                <a:ea typeface="Tahoma" pitchFamily="2"/>
                <a:cs typeface="Tahoma" pitchFamily="2"/>
              </a:rPr>
              <a:t>}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en-US" b="1" dirty="0">
              <a:latin typeface="Courier New" pitchFamily="50"/>
              <a:ea typeface="Tahoma" pitchFamily="2"/>
              <a:cs typeface="Tahoma" pitchFamily="2"/>
            </a:endParaRP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ourier New" pitchFamily="50"/>
                <a:ea typeface="Tahoma" pitchFamily="2"/>
                <a:cs typeface="Tahoma" pitchFamily="2"/>
              </a:rPr>
              <a:t>int main()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ourier New" pitchFamily="50"/>
                <a:ea typeface="Tahoma" pitchFamily="2"/>
                <a:cs typeface="Tahoma" pitchFamily="2"/>
              </a:rPr>
              <a:t>{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ourier New" pitchFamily="50"/>
                <a:ea typeface="Tahoma" pitchFamily="2"/>
                <a:cs typeface="Tahoma" pitchFamily="2"/>
              </a:rPr>
              <a:t>   int a = 3; int b = 4;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ourier New" pitchFamily="50"/>
                <a:ea typeface="Tahoma" pitchFamily="2"/>
                <a:cs typeface="Tahoma" pitchFamily="2"/>
              </a:rPr>
              <a:t>   </a:t>
            </a:r>
            <a:r>
              <a:rPr lang="en-US" b="1" dirty="0" err="1">
                <a:latin typeface="Courier New" pitchFamily="50"/>
                <a:ea typeface="Tahoma" pitchFamily="2"/>
                <a:cs typeface="Tahoma" pitchFamily="2"/>
              </a:rPr>
              <a:t>cout</a:t>
            </a:r>
            <a:r>
              <a:rPr lang="en-US" b="1" dirty="0">
                <a:latin typeface="Courier New" pitchFamily="50"/>
                <a:ea typeface="Tahoma" pitchFamily="2"/>
                <a:cs typeface="Tahoma" pitchFamily="2"/>
              </a:rPr>
              <a:t> &lt;&lt; "before a = " &lt;&lt; a &lt;&lt; " b = " &lt;&lt; b &lt;&lt; </a:t>
            </a:r>
            <a:r>
              <a:rPr lang="en-US" b="1" dirty="0" err="1">
                <a:latin typeface="Courier New" pitchFamily="50"/>
                <a:ea typeface="Tahoma" pitchFamily="2"/>
                <a:cs typeface="Tahoma" pitchFamily="2"/>
              </a:rPr>
              <a:t>endl</a:t>
            </a:r>
            <a:r>
              <a:rPr lang="en-US" b="1" dirty="0">
                <a:latin typeface="Courier New" pitchFamily="50"/>
                <a:ea typeface="Tahoma" pitchFamily="2"/>
                <a:cs typeface="Tahoma" pitchFamily="2"/>
              </a:rPr>
              <a:t>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ourier New" pitchFamily="50"/>
                <a:ea typeface="Tahoma" pitchFamily="2"/>
                <a:cs typeface="Tahoma" pitchFamily="2"/>
              </a:rPr>
              <a:t>   </a:t>
            </a:r>
            <a:r>
              <a:rPr lang="en-US" b="1" dirty="0" err="1">
                <a:solidFill>
                  <a:srgbClr val="800000"/>
                </a:solidFill>
                <a:latin typeface="Courier New" pitchFamily="50"/>
                <a:ea typeface="Tahoma" pitchFamily="2"/>
                <a:cs typeface="Tahoma" pitchFamily="2"/>
              </a:rPr>
              <a:t>my_swap</a:t>
            </a:r>
            <a:r>
              <a:rPr lang="en-US" b="1" dirty="0">
                <a:solidFill>
                  <a:srgbClr val="800000"/>
                </a:solidFill>
                <a:latin typeface="Courier New" pitchFamily="50"/>
                <a:ea typeface="Tahoma" pitchFamily="2"/>
                <a:cs typeface="Tahoma" pitchFamily="2"/>
              </a:rPr>
              <a:t>&lt;int&gt; (</a:t>
            </a:r>
            <a:r>
              <a:rPr lang="en-US" b="1" dirty="0" err="1">
                <a:solidFill>
                  <a:srgbClr val="800000"/>
                </a:solidFill>
                <a:latin typeface="Courier New" pitchFamily="50"/>
                <a:ea typeface="Tahoma" pitchFamily="2"/>
                <a:cs typeface="Tahoma" pitchFamily="2"/>
              </a:rPr>
              <a:t>a,b</a:t>
            </a:r>
            <a:r>
              <a:rPr lang="en-US" b="1" dirty="0">
                <a:solidFill>
                  <a:srgbClr val="800000"/>
                </a:solidFill>
                <a:latin typeface="Courier New" pitchFamily="50"/>
                <a:ea typeface="Tahoma" pitchFamily="2"/>
                <a:cs typeface="Tahoma" pitchFamily="2"/>
              </a:rPr>
              <a:t>);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ourier New" pitchFamily="50"/>
                <a:ea typeface="Tahoma" pitchFamily="2"/>
                <a:cs typeface="Tahoma" pitchFamily="2"/>
              </a:rPr>
              <a:t>   </a:t>
            </a:r>
            <a:r>
              <a:rPr lang="en-US" b="1" dirty="0" err="1">
                <a:latin typeface="Courier New" pitchFamily="50"/>
                <a:ea typeface="Tahoma" pitchFamily="2"/>
                <a:cs typeface="Tahoma" pitchFamily="2"/>
              </a:rPr>
              <a:t>cout</a:t>
            </a:r>
            <a:r>
              <a:rPr lang="en-US" b="1" dirty="0">
                <a:latin typeface="Courier New" pitchFamily="50"/>
                <a:ea typeface="Tahoma" pitchFamily="2"/>
                <a:cs typeface="Tahoma" pitchFamily="2"/>
              </a:rPr>
              <a:t> &lt;&lt; "after  a = " &lt;&lt; a &lt;&lt; " b = " &lt;&lt; b &lt;&lt; </a:t>
            </a:r>
            <a:r>
              <a:rPr lang="en-US" b="1" dirty="0" err="1">
                <a:latin typeface="Courier New" pitchFamily="50"/>
                <a:ea typeface="Tahoma" pitchFamily="2"/>
                <a:cs typeface="Tahoma" pitchFamily="2"/>
              </a:rPr>
              <a:t>endl</a:t>
            </a:r>
            <a:r>
              <a:rPr lang="en-US" b="1" dirty="0">
                <a:latin typeface="Courier New" pitchFamily="50"/>
                <a:ea typeface="Tahoma" pitchFamily="2"/>
                <a:cs typeface="Tahoma" pitchFamily="2"/>
              </a:rPr>
              <a:t>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ourier New" pitchFamily="50"/>
                <a:ea typeface="Tahoma" pitchFamily="2"/>
                <a:cs typeface="Tahoma" pitchFamily="2"/>
              </a:rPr>
              <a:t>   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ourier New" pitchFamily="50"/>
                <a:ea typeface="Tahoma" pitchFamily="2"/>
                <a:cs typeface="Tahoma" pitchFamily="2"/>
              </a:rPr>
              <a:t>   string s1 = "hello";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ourier New" pitchFamily="50"/>
                <a:ea typeface="Tahoma" pitchFamily="2"/>
                <a:cs typeface="Tahoma" pitchFamily="2"/>
              </a:rPr>
              <a:t>   string s2 = "world";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ourier New" pitchFamily="50"/>
                <a:ea typeface="Tahoma" pitchFamily="2"/>
                <a:cs typeface="Tahoma" pitchFamily="2"/>
              </a:rPr>
              <a:t>   </a:t>
            </a:r>
            <a:r>
              <a:rPr lang="en-US" b="1" dirty="0" err="1">
                <a:latin typeface="Courier New" pitchFamily="50"/>
                <a:ea typeface="Tahoma" pitchFamily="2"/>
                <a:cs typeface="Tahoma" pitchFamily="2"/>
              </a:rPr>
              <a:t>cout</a:t>
            </a:r>
            <a:r>
              <a:rPr lang="en-US" b="1" dirty="0">
                <a:latin typeface="Courier New" pitchFamily="50"/>
                <a:ea typeface="Tahoma" pitchFamily="2"/>
                <a:cs typeface="Tahoma" pitchFamily="2"/>
              </a:rPr>
              <a:t> &lt;&lt; "before s1 = " &lt;&lt; s1 &lt;&lt; " s2 = " &lt;&lt; s2 &lt;&lt; </a:t>
            </a:r>
            <a:r>
              <a:rPr lang="en-US" b="1" dirty="0" err="1">
                <a:latin typeface="Courier New" pitchFamily="50"/>
                <a:ea typeface="Tahoma" pitchFamily="2"/>
                <a:cs typeface="Tahoma" pitchFamily="2"/>
              </a:rPr>
              <a:t>endl</a:t>
            </a:r>
            <a:r>
              <a:rPr lang="en-US" b="1" dirty="0">
                <a:latin typeface="Courier New" pitchFamily="50"/>
                <a:ea typeface="Tahoma" pitchFamily="2"/>
                <a:cs typeface="Tahoma" pitchFamily="2"/>
              </a:rPr>
              <a:t>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ourier New" pitchFamily="50"/>
                <a:ea typeface="Tahoma" pitchFamily="2"/>
                <a:cs typeface="Tahoma" pitchFamily="2"/>
              </a:rPr>
              <a:t>   </a:t>
            </a:r>
            <a:r>
              <a:rPr lang="en-US" b="1" dirty="0" err="1">
                <a:solidFill>
                  <a:srgbClr val="800000"/>
                </a:solidFill>
                <a:latin typeface="Courier New" pitchFamily="50"/>
                <a:ea typeface="Tahoma" pitchFamily="2"/>
                <a:cs typeface="Tahoma" pitchFamily="2"/>
              </a:rPr>
              <a:t>my_swap</a:t>
            </a:r>
            <a:r>
              <a:rPr lang="en-US" b="1" dirty="0">
                <a:solidFill>
                  <a:srgbClr val="800000"/>
                </a:solidFill>
                <a:latin typeface="Courier New" pitchFamily="50"/>
                <a:ea typeface="Tahoma" pitchFamily="2"/>
                <a:cs typeface="Tahoma" pitchFamily="2"/>
              </a:rPr>
              <a:t>&lt;string&gt; (s1,s2);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ourier New" pitchFamily="50"/>
                <a:ea typeface="Tahoma" pitchFamily="2"/>
                <a:cs typeface="Tahoma" pitchFamily="2"/>
              </a:rPr>
              <a:t>   </a:t>
            </a:r>
            <a:r>
              <a:rPr lang="en-US" b="1" dirty="0" err="1">
                <a:latin typeface="Courier New" pitchFamily="50"/>
                <a:ea typeface="Tahoma" pitchFamily="2"/>
                <a:cs typeface="Tahoma" pitchFamily="2"/>
              </a:rPr>
              <a:t>cout</a:t>
            </a:r>
            <a:r>
              <a:rPr lang="en-US" b="1" dirty="0">
                <a:latin typeface="Courier New" pitchFamily="50"/>
                <a:ea typeface="Tahoma" pitchFamily="2"/>
                <a:cs typeface="Tahoma" pitchFamily="2"/>
              </a:rPr>
              <a:t> &lt;&lt; "after  s1 = " &lt;&lt; s1 &lt;&lt; " s2 = " &lt;&lt; s2 &lt;&lt; </a:t>
            </a:r>
            <a:r>
              <a:rPr lang="en-US" b="1" dirty="0" err="1">
                <a:latin typeface="Courier New" pitchFamily="50"/>
                <a:ea typeface="Tahoma" pitchFamily="2"/>
                <a:cs typeface="Tahoma" pitchFamily="2"/>
              </a:rPr>
              <a:t>endl</a:t>
            </a:r>
            <a:r>
              <a:rPr lang="en-US" b="1" dirty="0">
                <a:latin typeface="Courier New" pitchFamily="50"/>
                <a:ea typeface="Tahoma" pitchFamily="2"/>
                <a:cs typeface="Tahoma" pitchFamily="2"/>
              </a:rPr>
              <a:t>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ourier New" pitchFamily="50"/>
                <a:ea typeface="Tahoma" pitchFamily="2"/>
                <a:cs typeface="Tahoma" pitchFamily="2"/>
              </a:rPr>
              <a:t>   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ourier New" pitchFamily="50"/>
                <a:ea typeface="Tahoma" pitchFamily="2"/>
                <a:cs typeface="Tahoma" pitchFamily="2"/>
              </a:rPr>
              <a:t>   return 0;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ourier New" pitchFamily="50"/>
                <a:ea typeface="Tahoma" pitchFamily="2"/>
                <a:cs typeface="Tahoma" pitchFamily="2"/>
              </a:rPr>
              <a:t>}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DBC89BD-F6FE-4A7A-9A8E-72BC11BB03FB}"/>
              </a:ext>
            </a:extLst>
          </p:cNvPr>
          <p:cNvSpPr txBox="1"/>
          <p:nvPr/>
        </p:nvSpPr>
        <p:spPr>
          <a:xfrm>
            <a:off x="6816080" y="1268760"/>
            <a:ext cx="4392488" cy="414764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81646" tIns="40823" rIns="81646" bIns="40823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2000" i="1" dirty="0">
                <a:latin typeface="Century Schoolbook L" pitchFamily="2"/>
                <a:ea typeface="Tahoma" pitchFamily="2"/>
                <a:cs typeface="Tahoma" pitchFamily="2"/>
              </a:rPr>
              <a:t>we add a </a:t>
            </a:r>
            <a:r>
              <a:rPr lang="en-US" sz="2000" i="1" dirty="0">
                <a:solidFill>
                  <a:srgbClr val="FF0000"/>
                </a:solidFill>
                <a:latin typeface="Century Schoolbook L" pitchFamily="2"/>
                <a:ea typeface="Tahoma" pitchFamily="2"/>
                <a:cs typeface="Tahoma" pitchFamily="2"/>
              </a:rPr>
              <a:t>type parameter </a:t>
            </a:r>
            <a:r>
              <a:rPr lang="en-US" sz="2000" i="1" dirty="0">
                <a:latin typeface="Century Schoolbook L" pitchFamily="2"/>
                <a:ea typeface="Tahoma" pitchFamily="2"/>
                <a:cs typeface="Tahoma" pitchFamily="2"/>
              </a:rPr>
              <a:t>to the function</a:t>
            </a:r>
          </a:p>
        </p:txBody>
      </p:sp>
    </p:spTree>
    <p:extLst>
      <p:ext uri="{BB962C8B-B14F-4D97-AF65-F5344CB8AC3E}">
        <p14:creationId xmlns:p14="http://schemas.microsoft.com/office/powerpoint/2010/main" val="3049352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1A6F4B3A-D965-47EF-B039-448D19C6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template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9B1A4C25-7F35-4269-8E25-66FC84105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templates allows </a:t>
            </a:r>
            <a:r>
              <a:rPr lang="en-US" b="1" i="1" dirty="0"/>
              <a:t>functions</a:t>
            </a:r>
            <a:r>
              <a:rPr lang="en-US" dirty="0"/>
              <a:t> and </a:t>
            </a:r>
            <a:r>
              <a:rPr lang="en-US" b="1" i="1" dirty="0"/>
              <a:t>classes</a:t>
            </a:r>
            <a:r>
              <a:rPr lang="en-US" dirty="0"/>
              <a:t> to operate with </a:t>
            </a:r>
            <a:r>
              <a:rPr lang="en-US" b="1" i="1" dirty="0"/>
              <a:t>generic types</a:t>
            </a:r>
          </a:p>
          <a:p>
            <a:r>
              <a:rPr lang="en-US" dirty="0"/>
              <a:t>with templates a function or a class can work on many different data types without being rewritten for each one</a:t>
            </a:r>
          </a:p>
          <a:p>
            <a:r>
              <a:rPr lang="en-US" dirty="0"/>
              <a:t>the C++ Standard Library provides many useful functions within a framework of connected templates</a:t>
            </a:r>
          </a:p>
          <a:p>
            <a:r>
              <a:rPr lang="en-US" dirty="0"/>
              <a:t>kinds of templates: </a:t>
            </a:r>
          </a:p>
          <a:p>
            <a:pPr lvl="1"/>
            <a:r>
              <a:rPr lang="en-US" b="1" i="1" dirty="0"/>
              <a:t>function</a:t>
            </a:r>
            <a:r>
              <a:rPr lang="en-US" dirty="0"/>
              <a:t> templates</a:t>
            </a:r>
          </a:p>
          <a:p>
            <a:pPr lvl="1"/>
            <a:r>
              <a:rPr lang="en-US" b="1" i="1" dirty="0"/>
              <a:t>class</a:t>
            </a:r>
            <a:r>
              <a:rPr lang="en-US" dirty="0"/>
              <a:t> templates </a:t>
            </a:r>
          </a:p>
          <a:p>
            <a:pPr lvl="1"/>
            <a:r>
              <a:rPr lang="en-US" dirty="0"/>
              <a:t>variable templates </a:t>
            </a:r>
            <a:r>
              <a:rPr lang="en-US" sz="2400" baseline="-25000" dirty="0"/>
              <a:t>(C++14)</a:t>
            </a:r>
          </a:p>
          <a:p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F96FBC3-7F62-4C18-812C-6595342E6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sowide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85186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7D22EF-6B0E-4419-820E-F3BDE8FA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function</a:t>
            </a:r>
            <a:r>
              <a:rPr lang="it-IT" dirty="0"/>
              <a:t> template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F3BFD6-256D-4DBA-AB9A-3F5786F65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template defines a family of functions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29E1A56-7213-4C80-89E6-37D338A24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https://albertoferrari.github.io/generics/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844920E-FAD2-49AE-B400-72DBCB6FE419}"/>
              </a:ext>
            </a:extLst>
          </p:cNvPr>
          <p:cNvSpPr txBox="1"/>
          <p:nvPr/>
        </p:nvSpPr>
        <p:spPr>
          <a:xfrm>
            <a:off x="1415480" y="4280520"/>
            <a:ext cx="610108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/>
            <a:r>
              <a:rPr lang="en-US" sz="2000" b="1" dirty="0">
                <a:solidFill>
                  <a:srgbClr val="0066FF"/>
                </a:solidFill>
                <a:latin typeface="Courier" pitchFamily="49"/>
              </a:rPr>
              <a:t>template</a:t>
            </a:r>
            <a:r>
              <a:rPr lang="en-US" sz="2000" b="1" dirty="0">
                <a:latin typeface="Courier" pitchFamily="49"/>
              </a:rPr>
              <a:t> &lt;</a:t>
            </a:r>
            <a:r>
              <a:rPr lang="en-US" sz="2000" b="1" dirty="0">
                <a:solidFill>
                  <a:srgbClr val="0066FF"/>
                </a:solidFill>
                <a:latin typeface="Courier" pitchFamily="49"/>
              </a:rPr>
              <a:t>class</a:t>
            </a:r>
            <a:r>
              <a:rPr lang="en-US" sz="2000" b="1" dirty="0">
                <a:latin typeface="Courier" pitchFamily="49"/>
              </a:rPr>
              <a:t> identifier&gt; </a:t>
            </a:r>
            <a:r>
              <a:rPr lang="en-US" sz="2000" b="1" dirty="0" err="1">
                <a:latin typeface="Courier" pitchFamily="49"/>
              </a:rPr>
              <a:t>function_declaration</a:t>
            </a:r>
            <a:r>
              <a:rPr lang="en-US" sz="2000" b="1" dirty="0">
                <a:latin typeface="Courier" pitchFamily="49"/>
              </a:rPr>
              <a:t>;</a:t>
            </a:r>
          </a:p>
          <a:p>
            <a:pPr lvl="0" algn="l"/>
            <a:r>
              <a:rPr lang="en-US" sz="2000" b="1" dirty="0">
                <a:solidFill>
                  <a:srgbClr val="0066FF"/>
                </a:solidFill>
                <a:latin typeface="Courier" pitchFamily="49"/>
              </a:rPr>
              <a:t>template</a:t>
            </a:r>
            <a:r>
              <a:rPr lang="en-US" sz="2000" b="1" dirty="0">
                <a:latin typeface="Courier" pitchFamily="49"/>
              </a:rPr>
              <a:t> &lt;</a:t>
            </a:r>
            <a:r>
              <a:rPr lang="en-US" sz="2000" b="1" dirty="0" err="1">
                <a:solidFill>
                  <a:srgbClr val="0066FF"/>
                </a:solidFill>
                <a:latin typeface="Courier" pitchFamily="49"/>
              </a:rPr>
              <a:t>typename</a:t>
            </a:r>
            <a:r>
              <a:rPr lang="en-US" sz="2000" b="1" dirty="0">
                <a:latin typeface="Courier" pitchFamily="49"/>
              </a:rPr>
              <a:t> identifier&gt; </a:t>
            </a:r>
            <a:r>
              <a:rPr lang="en-US" sz="2000" b="1" dirty="0" err="1">
                <a:latin typeface="Courier" pitchFamily="49"/>
              </a:rPr>
              <a:t>function_declaration</a:t>
            </a:r>
            <a:r>
              <a:rPr lang="en-US" sz="2000" b="1" dirty="0">
                <a:latin typeface="Courier" pitchFamily="49"/>
              </a:rPr>
              <a:t>;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6340971-60EB-4B4B-8AD1-78CB7DF21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2640" y="2276872"/>
            <a:ext cx="3096344" cy="307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54429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sisinf">
  <a:themeElements>
    <a:clrScheme name="template sisinf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plate sisinf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sisinf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zione standard1" id="{720784A3-3107-4508-B7A9-1EAB53AA14F5}" vid="{4D31596E-AA56-4C77-BB0E-A09A90A0996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ModelloApplicazioniSoftware</Template>
  <TotalTime>4052</TotalTime>
  <Words>5229</Words>
  <Application>Microsoft Office PowerPoint</Application>
  <PresentationFormat>Widescreen</PresentationFormat>
  <Paragraphs>399</Paragraphs>
  <Slides>45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45</vt:i4>
      </vt:variant>
    </vt:vector>
  </HeadingPairs>
  <TitlesOfParts>
    <vt:vector size="55" baseType="lpstr">
      <vt:lpstr>Arial</vt:lpstr>
      <vt:lpstr>Calibri</vt:lpstr>
      <vt:lpstr>Century Schoolbook</vt:lpstr>
      <vt:lpstr>Century Schoolbook L</vt:lpstr>
      <vt:lpstr>Courier</vt:lpstr>
      <vt:lpstr>Courier New</vt:lpstr>
      <vt:lpstr>Liberation Serif</vt:lpstr>
      <vt:lpstr>StarSymbol</vt:lpstr>
      <vt:lpstr>Tahoma</vt:lpstr>
      <vt:lpstr>template sisinf</vt:lpstr>
      <vt:lpstr>generic programming – c++</vt:lpstr>
      <vt:lpstr>contents</vt:lpstr>
      <vt:lpstr>generic programming in c++</vt:lpstr>
      <vt:lpstr>generic function - overloading</vt:lpstr>
      <vt:lpstr>generic function – void pointers</vt:lpstr>
      <vt:lpstr>gneric function – void pointers</vt:lpstr>
      <vt:lpstr>generic function - templates</vt:lpstr>
      <vt:lpstr>template</vt:lpstr>
      <vt:lpstr>function template</vt:lpstr>
      <vt:lpstr>template: array central element</vt:lpstr>
      <vt:lpstr>argument deduction</vt:lpstr>
      <vt:lpstr>multiple type parameters</vt:lpstr>
      <vt:lpstr>return type parameter</vt:lpstr>
      <vt:lpstr>under the hood</vt:lpstr>
      <vt:lpstr>C++ function template</vt:lpstr>
      <vt:lpstr>boilerplate code </vt:lpstr>
      <vt:lpstr>more on function templates</vt:lpstr>
      <vt:lpstr>generic function &amp; overloading</vt:lpstr>
      <vt:lpstr>class template</vt:lpstr>
      <vt:lpstr>class template</vt:lpstr>
      <vt:lpstr>Presentazione standard di PowerPoint</vt:lpstr>
      <vt:lpstr>class templates unlike function templates</vt:lpstr>
      <vt:lpstr>templates &amp; compiler</vt:lpstr>
      <vt:lpstr>inheritance vs template</vt:lpstr>
      <vt:lpstr>template → Turing complete</vt:lpstr>
      <vt:lpstr>c++ templates  with invalid parameters</vt:lpstr>
      <vt:lpstr>Presentazione standard di PowerPoint</vt:lpstr>
      <vt:lpstr>invalid type parameter</vt:lpstr>
      <vt:lpstr>problems</vt:lpstr>
      <vt:lpstr>c++ concepts</vt:lpstr>
      <vt:lpstr>concepts</vt:lpstr>
      <vt:lpstr>once upon a time ...</vt:lpstr>
      <vt:lpstr>timeline – traditional code</vt:lpstr>
      <vt:lpstr>timeline – 1990s style generic code</vt:lpstr>
      <vt:lpstr>timeline – cpp20 with concepts</vt:lpstr>
      <vt:lpstr>concepts as constraints</vt:lpstr>
      <vt:lpstr>e.g. EqualityComparable</vt:lpstr>
      <vt:lpstr>compiler errors</vt:lpstr>
      <vt:lpstr>example</vt:lpstr>
      <vt:lpstr>concept summary</vt:lpstr>
      <vt:lpstr>concepts as semantic categories</vt:lpstr>
      <vt:lpstr>e.g. Number</vt:lpstr>
      <vt:lpstr>concepts library (c++20)</vt:lpstr>
      <vt:lpstr>concepts library (c++20)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Informatica e Laboratorio di Programmazione</dc:title>
  <dc:creator>Alberto Ferrari</dc:creator>
  <cp:lastModifiedBy>Alberto Ferrari</cp:lastModifiedBy>
  <cp:revision>102</cp:revision>
  <dcterms:created xsi:type="dcterms:W3CDTF">2018-01-19T17:39:36Z</dcterms:created>
  <dcterms:modified xsi:type="dcterms:W3CDTF">2021-05-20T08:17:32Z</dcterms:modified>
</cp:coreProperties>
</file>