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7" r:id="rId44"/>
    <p:sldId id="303" r:id="rId45"/>
    <p:sldId id="304" r:id="rId46"/>
    <p:sldId id="305" r:id="rId47"/>
    <p:sldId id="306" r:id="rId48"/>
    <p:sldId id="302" r:id="rId49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https://albertoferrari.github.io/generics/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3000" b="1" cap="small" baseline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348963"/>
            <a:ext cx="239606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paradigmi e linguaggi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 dirty="0"/>
              <a:t>https://albertoferrari.github.io/generics/</a:t>
            </a: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BB15F45-49B8-4F92-858C-43A45EB2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generic</a:t>
            </a:r>
            <a:r>
              <a:rPr lang="it-IT" dirty="0"/>
              <a:t> programming - java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1B3A889-2B12-41D3-9736-A20A1FD1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https://albertoferrari.github.io/generics/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FE3A931-AD58-42EC-919E-17098F48F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84"/>
          <a:stretch/>
        </p:blipFill>
        <p:spPr>
          <a:xfrm>
            <a:off x="3077824" y="1165368"/>
            <a:ext cx="6036352" cy="442387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714D9E2-3313-47FA-A980-FBD68FDEF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610" y="4077072"/>
            <a:ext cx="1632735" cy="16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44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350289-50BE-419F-94C7-D3B21621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java - </a:t>
            </a:r>
            <a:r>
              <a:rPr lang="it-IT" dirty="0" err="1"/>
              <a:t>methods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67E747-850A-492B-9FA6-23E959240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first possible solution: </a:t>
            </a:r>
            <a:r>
              <a:rPr lang="en-US" b="1" i="1" dirty="0"/>
              <a:t>overloading</a:t>
            </a:r>
          </a:p>
          <a:p>
            <a:r>
              <a:rPr lang="en-US" dirty="0"/>
              <a:t>overloading</a:t>
            </a:r>
          </a:p>
          <a:p>
            <a:pPr lvl="1"/>
            <a:r>
              <a:rPr lang="en-US" dirty="0"/>
              <a:t>set of methods all having the </a:t>
            </a:r>
            <a:r>
              <a:rPr lang="en-US" b="1" i="1" dirty="0"/>
              <a:t>same name</a:t>
            </a:r>
            <a:r>
              <a:rPr lang="en-US" dirty="0"/>
              <a:t>, but with a </a:t>
            </a:r>
            <a:r>
              <a:rPr lang="en-US" b="1" i="1" dirty="0"/>
              <a:t>different</a:t>
            </a:r>
            <a:r>
              <a:rPr lang="en-US" dirty="0"/>
              <a:t> arguments list (</a:t>
            </a:r>
            <a:r>
              <a:rPr lang="en-US" b="1" i="1" dirty="0"/>
              <a:t>signature</a:t>
            </a:r>
            <a:r>
              <a:rPr lang="en-US" dirty="0"/>
              <a:t>)</a:t>
            </a:r>
          </a:p>
          <a:p>
            <a:r>
              <a:rPr lang="en-US" dirty="0"/>
              <a:t>first example:</a:t>
            </a:r>
          </a:p>
          <a:p>
            <a:pPr lvl="1"/>
            <a:r>
              <a:rPr lang="en-US" b="1" i="1" dirty="0"/>
              <a:t>get the central element of array</a:t>
            </a:r>
            <a:endParaRPr lang="it-IT" b="1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F44BC-B8D9-4906-8214-9AF07C2C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247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CD2E9E7C-C973-4E05-922A-91D26112119F}"/>
              </a:ext>
            </a:extLst>
          </p:cNvPr>
          <p:cNvSpPr txBox="1"/>
          <p:nvPr/>
        </p:nvSpPr>
        <p:spPr>
          <a:xfrm>
            <a:off x="839416" y="105013"/>
            <a:ext cx="9937104" cy="664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/**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Generic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method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-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Overloading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 @author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SoWIDE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lab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*/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class </a:t>
            </a:r>
            <a:r>
              <a:rPr lang="it-IT" sz="1400" b="1" i="0" dirty="0" err="1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ArrayUtil</a:t>
            </a:r>
            <a:r>
              <a:rPr lang="it-IT" sz="1400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/**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the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central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element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of array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@param a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array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@return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central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element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*/</a:t>
            </a:r>
            <a:br>
              <a:rPr lang="it-IT" sz="14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sz="16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getCentral</a:t>
            </a:r>
            <a:r>
              <a:rPr lang="it-IT" sz="16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6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sz="16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[] a)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||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it-IT" sz="1600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sz="1600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it-IT" sz="1600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it-IT" sz="1600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]);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   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Character</a:t>
            </a:r>
            <a:r>
              <a:rPr lang="it-IT" sz="16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getCentral</a:t>
            </a:r>
            <a:r>
              <a:rPr lang="it-IT" sz="16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6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Character</a:t>
            </a:r>
            <a:r>
              <a:rPr lang="it-IT" sz="16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[] a)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||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it-IT" sz="1600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sz="1600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it-IT" sz="1600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it-IT" sz="1600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]);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   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sz="16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getCentral</a:t>
            </a:r>
            <a:r>
              <a:rPr lang="it-IT" sz="16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6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sz="16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[] a)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||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it-IT" sz="1600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sz="1600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it-IT" sz="1600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it-IT" sz="1600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]);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 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      </a:t>
            </a:r>
            <a:br>
              <a:rPr lang="it-IT" sz="1400" b="1" dirty="0"/>
            </a:b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2594829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7FB4D1-ABB2-4691-ACB9-08514D44D160}"/>
              </a:ext>
            </a:extLst>
          </p:cNvPr>
          <p:cNvSpPr txBox="1"/>
          <p:nvPr/>
        </p:nvSpPr>
        <p:spPr>
          <a:xfrm>
            <a:off x="263352" y="474345"/>
            <a:ext cx="1166529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class </a:t>
            </a:r>
            <a:r>
              <a:rPr lang="it-IT" b="1" i="0" dirty="0" err="1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{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"alpha"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"beta"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t-IT" b="1" i="0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charlie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Character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{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'h'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'l'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         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autoboxing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{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8 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15 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16 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23 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assert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</a:t>
            </a:r>
            <a:r>
              <a:rPr lang="it-IT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equals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"beta"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Character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assert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ic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        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unboxing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assert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ic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Double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{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1.1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2.3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5.8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13.21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       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Double dc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  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// compile time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error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: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// no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suitable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method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found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for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getCentral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(Double[])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assert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5.8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716952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8E27B61-5F56-4AF1-A979-F52FC07E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assertion</a:t>
            </a:r>
            <a:r>
              <a:rPr lang="it-IT" dirty="0"/>
              <a:t> – </a:t>
            </a:r>
            <a:r>
              <a:rPr lang="it-IT" dirty="0" err="1"/>
              <a:t>autoboxing</a:t>
            </a:r>
            <a:r>
              <a:rPr lang="it-IT" dirty="0"/>
              <a:t> - </a:t>
            </a:r>
            <a:r>
              <a:rPr lang="it-IT" dirty="0" err="1"/>
              <a:t>unboxing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B4FC4A2-68AA-423E-9520-CB9D7579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 err="1"/>
              <a:t>assertion</a:t>
            </a:r>
            <a:endParaRPr lang="it-IT" b="1" i="1" dirty="0"/>
          </a:p>
          <a:p>
            <a:pPr lvl="1"/>
            <a:r>
              <a:rPr lang="it-IT" dirty="0"/>
              <a:t>a</a:t>
            </a:r>
            <a:r>
              <a:rPr lang="en-US" dirty="0"/>
              <a:t>n assertion is a statement in the Java programming language that enables you to </a:t>
            </a:r>
            <a:r>
              <a:rPr lang="en-US" b="1" i="1" dirty="0"/>
              <a:t>test</a:t>
            </a:r>
            <a:r>
              <a:rPr lang="en-US" dirty="0"/>
              <a:t> you’re assumptions about your program</a:t>
            </a:r>
          </a:p>
          <a:p>
            <a:r>
              <a:rPr lang="en-US" b="1" i="1" dirty="0"/>
              <a:t>autoboxing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autoboxing is the automatic </a:t>
            </a:r>
            <a:r>
              <a:rPr lang="en-US" b="1" i="1" dirty="0"/>
              <a:t>conversion</a:t>
            </a:r>
            <a:r>
              <a:rPr lang="en-US" dirty="0"/>
              <a:t> that the Java compiler makes between the </a:t>
            </a:r>
            <a:r>
              <a:rPr lang="en-US" b="1" i="1" dirty="0"/>
              <a:t>primitive types </a:t>
            </a:r>
            <a:r>
              <a:rPr lang="en-US" dirty="0"/>
              <a:t>and their corresponding object </a:t>
            </a:r>
            <a:r>
              <a:rPr lang="en-US" b="1" i="1" dirty="0"/>
              <a:t>wrapper classes</a:t>
            </a:r>
          </a:p>
          <a:p>
            <a:r>
              <a:rPr lang="en-US" b="1" i="1" dirty="0"/>
              <a:t>unboxing</a:t>
            </a:r>
          </a:p>
          <a:p>
            <a:pPr lvl="1"/>
            <a:r>
              <a:rPr lang="en-US" dirty="0"/>
              <a:t>unboxing is the conversion of an object of a </a:t>
            </a:r>
            <a:r>
              <a:rPr lang="en-US" b="1" i="1" dirty="0"/>
              <a:t>wrapper</a:t>
            </a:r>
            <a:r>
              <a:rPr lang="en-US" dirty="0"/>
              <a:t> type to its </a:t>
            </a:r>
            <a:r>
              <a:rPr lang="en-US" b="1" i="1" dirty="0"/>
              <a:t>corresponding primitive</a:t>
            </a:r>
            <a:r>
              <a:rPr lang="en-US" dirty="0"/>
              <a:t> value</a:t>
            </a:r>
          </a:p>
          <a:p>
            <a:pPr lvl="1"/>
            <a:r>
              <a:rPr lang="en-US" dirty="0"/>
              <a:t>the Java compiler applies unboxing when an object of a wrapper class is:</a:t>
            </a:r>
          </a:p>
          <a:p>
            <a:pPr lvl="2"/>
            <a:r>
              <a:rPr lang="en-US" dirty="0"/>
              <a:t>passed as a parameter to a method that expects a value of the corresponding primitive type</a:t>
            </a:r>
          </a:p>
          <a:p>
            <a:pPr lvl="2"/>
            <a:r>
              <a:rPr lang="en-US" dirty="0"/>
              <a:t>assigned to a variable of the corresponding primitive type</a:t>
            </a:r>
            <a:endParaRPr lang="it-IT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E9C131E-CBA8-4E37-97D3-2FBD6AE4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79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4E97A5-321B-42CA-8AD2-402F6B7F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generic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inheritance</a:t>
            </a:r>
            <a:r>
              <a:rPr lang="it-IT" dirty="0"/>
              <a:t> &amp; </a:t>
            </a:r>
            <a:r>
              <a:rPr lang="it-IT" dirty="0" err="1"/>
              <a:t>polymorphism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87FA5D-6699-440B-98DA-19F846388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i="1" dirty="0"/>
              <a:t>write</a:t>
            </a:r>
            <a:r>
              <a:rPr lang="en-US" dirty="0"/>
              <a:t> a method that takes a </a:t>
            </a:r>
            <a:r>
              <a:rPr lang="en-US" b="1" i="1" dirty="0"/>
              <a:t>base class </a:t>
            </a:r>
            <a:r>
              <a:rPr lang="en-US" dirty="0"/>
              <a:t>(or interface) as an argument, and then </a:t>
            </a:r>
            <a:r>
              <a:rPr lang="en-US" b="1" i="1" dirty="0"/>
              <a:t>use</a:t>
            </a:r>
            <a:r>
              <a:rPr lang="en-US" dirty="0"/>
              <a:t> that method with any </a:t>
            </a:r>
            <a:r>
              <a:rPr lang="en-US" b="1" i="1" dirty="0"/>
              <a:t>class derived </a:t>
            </a:r>
            <a:r>
              <a:rPr lang="en-US" dirty="0"/>
              <a:t>from that base class</a:t>
            </a:r>
          </a:p>
          <a:p>
            <a:r>
              <a:rPr lang="en-US" dirty="0"/>
              <a:t>this method is more general and can be used in more places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38DD8B-7F8C-4353-8F5C-E55B0C6C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5D40E22-2AAD-4522-8D67-66D62A8C1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3212976"/>
            <a:ext cx="52673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23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FA7493DE-6C1C-465B-9D57-C128C3B1AD1A}"/>
              </a:ext>
            </a:extLst>
          </p:cNvPr>
          <p:cNvSpPr txBox="1"/>
          <p:nvPr/>
        </p:nvSpPr>
        <p:spPr>
          <a:xfrm>
            <a:off x="1415480" y="1028343"/>
            <a:ext cx="921702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/**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it-IT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Generic</a:t>
            </a:r>
            <a:r>
              <a:rPr lang="it-IT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method</a:t>
            </a:r>
            <a:r>
              <a:rPr lang="it-IT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- </a:t>
            </a:r>
            <a:r>
              <a:rPr lang="it-IT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Inheritance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 @author </a:t>
            </a:r>
            <a:r>
              <a:rPr lang="it-IT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SoWIDE</a:t>
            </a:r>
            <a:r>
              <a:rPr lang="it-IT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lab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*/</a:t>
            </a:r>
            <a:br>
              <a:rPr lang="it-IT" b="1" dirty="0"/>
            </a:b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class </a:t>
            </a:r>
            <a:r>
              <a:rPr lang="it-IT" b="1" i="0" dirty="0" err="1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ArrayUtil</a:t>
            </a: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/**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it-IT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the </a:t>
            </a:r>
            <a:r>
              <a:rPr lang="it-IT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central</a:t>
            </a:r>
            <a:r>
              <a:rPr lang="it-IT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element</a:t>
            </a:r>
            <a:r>
              <a:rPr lang="it-IT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of the array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@param a Object array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@return </a:t>
            </a:r>
            <a:r>
              <a:rPr lang="it-IT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central</a:t>
            </a:r>
            <a:r>
              <a:rPr lang="it-IT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element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*/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Object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getCentral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(Object[] a)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||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it-IT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it-IT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]);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   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945893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0D4A94-6D61-4FC8-967F-7C4993A3EC8D}"/>
              </a:ext>
            </a:extLst>
          </p:cNvPr>
          <p:cNvSpPr txBox="1"/>
          <p:nvPr/>
        </p:nvSpPr>
        <p:spPr>
          <a:xfrm>
            <a:off x="155340" y="197346"/>
            <a:ext cx="1188132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class </a:t>
            </a:r>
            <a:r>
              <a:rPr lang="it-IT" b="1" i="0" dirty="0" err="1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{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"alpha"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"beta"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t-IT" b="1" i="0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charlie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Character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{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'h'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'l'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{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8 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15 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16 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23 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(s);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downcast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from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Objet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to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String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assert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</a:t>
            </a:r>
            <a:r>
              <a:rPr lang="it-IT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equals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"beta"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Character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Character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(c);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assert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ic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(i);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downcast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&amp;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unboxing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assert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ic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Double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{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1.1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2.3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5.8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13.21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       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Double dc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(Double)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(d);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assert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5.8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iVar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(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ArrayUtil</a:t>
            </a:r>
            <a:r>
              <a:rPr lang="it-IT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getCentral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 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// no compile-time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error</a:t>
            </a:r>
            <a:endParaRPr lang="it-IT" b="1" dirty="0">
              <a:solidFill>
                <a:srgbClr val="D00000"/>
              </a:solidFill>
              <a:latin typeface="Courier New" panose="02070309020205020404" pitchFamily="49" charset="0"/>
            </a:endParaRPr>
          </a:p>
          <a:p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        //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run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-time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exception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Exception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in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thread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...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java.lang.ClassCastException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java.lang.Character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        //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cannot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be cast to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java.lang.Integer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...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08015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3E163D0-0EBD-40F9-97DB-DD8C52B6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safety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AEE20C-E539-45E7-B3C3-AC7758B01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type safety </a:t>
            </a:r>
          </a:p>
          <a:p>
            <a:pPr lvl="1"/>
            <a:r>
              <a:rPr lang="en-US" dirty="0"/>
              <a:t>the compiler will validate types while compiling</a:t>
            </a:r>
          </a:p>
          <a:p>
            <a:pPr lvl="1"/>
            <a:r>
              <a:rPr lang="en-US" dirty="0"/>
              <a:t>throw an error if you try to assign the wrong type to a variable</a:t>
            </a:r>
          </a:p>
          <a:p>
            <a:r>
              <a:rPr lang="en-US" b="1" i="1" dirty="0" err="1"/>
              <a:t>downcasting</a:t>
            </a:r>
            <a:r>
              <a:rPr lang="en-US" dirty="0"/>
              <a:t> from base class can generate </a:t>
            </a:r>
            <a:r>
              <a:rPr lang="en-US" b="1" i="1" dirty="0"/>
              <a:t>no type-safe </a:t>
            </a:r>
            <a:r>
              <a:rPr lang="en-US" dirty="0"/>
              <a:t>code</a:t>
            </a:r>
          </a:p>
          <a:p>
            <a:pPr lvl="1"/>
            <a:r>
              <a:rPr lang="en-US" dirty="0"/>
              <a:t>run-time exception occurs in wrong cast operations</a:t>
            </a:r>
            <a:endParaRPr lang="it-IT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B2D7DC6-5B3B-4515-B5F5-8990F2C9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4057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7AB8E-BFC5-442B-964A-534853E4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java </a:t>
            </a:r>
            <a:r>
              <a:rPr lang="it-IT" dirty="0" err="1"/>
              <a:t>generic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(</a:t>
            </a:r>
            <a:r>
              <a:rPr lang="it-IT" dirty="0" err="1"/>
              <a:t>generics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B13363-F889-4159-B621-AA7EF4330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generic method (</a:t>
            </a:r>
            <a:r>
              <a:rPr lang="en-US" b="1" i="1" dirty="0"/>
              <a:t>with generics</a:t>
            </a:r>
            <a:r>
              <a:rPr lang="en-US" dirty="0"/>
              <a:t>) is a method with a </a:t>
            </a:r>
            <a:r>
              <a:rPr lang="en-US" b="1" i="1" dirty="0"/>
              <a:t>type parameter</a:t>
            </a:r>
          </a:p>
          <a:p>
            <a:r>
              <a:rPr lang="en-US" dirty="0"/>
              <a:t>you can think of it as a </a:t>
            </a:r>
            <a:r>
              <a:rPr lang="en-US" b="1" i="1" dirty="0"/>
              <a:t>template</a:t>
            </a:r>
            <a:r>
              <a:rPr lang="en-US" dirty="0"/>
              <a:t> for a </a:t>
            </a:r>
            <a:r>
              <a:rPr lang="en-US" b="1" i="1" dirty="0"/>
              <a:t>set of methods </a:t>
            </a:r>
            <a:r>
              <a:rPr lang="en-US" dirty="0"/>
              <a:t>that differ only by one or more types</a:t>
            </a:r>
          </a:p>
          <a:p>
            <a:r>
              <a:rPr lang="en-US" dirty="0"/>
              <a:t>when you call the generic method, you need </a:t>
            </a:r>
            <a:r>
              <a:rPr lang="en-US" b="1" i="1" dirty="0"/>
              <a:t>not specify </a:t>
            </a:r>
            <a:r>
              <a:rPr lang="en-US" dirty="0"/>
              <a:t>which </a:t>
            </a:r>
            <a:r>
              <a:rPr lang="en-US" b="1" i="1" dirty="0"/>
              <a:t>type</a:t>
            </a:r>
            <a:r>
              <a:rPr lang="en-US" dirty="0"/>
              <a:t> to use for the type parameter</a:t>
            </a:r>
          </a:p>
          <a:p>
            <a:r>
              <a:rPr lang="en-US" dirty="0"/>
              <a:t>you call the method with appropriate parameters, and the </a:t>
            </a:r>
            <a:r>
              <a:rPr lang="en-US" b="1" i="1" dirty="0"/>
              <a:t>compiler</a:t>
            </a:r>
            <a:r>
              <a:rPr lang="en-US" dirty="0"/>
              <a:t> will match up the type parameters with the parameter types</a:t>
            </a:r>
          </a:p>
          <a:p>
            <a:r>
              <a:rPr lang="en-US" i="1" dirty="0"/>
              <a:t>as with generic classes, you cannot replace type parameters with primitive types</a:t>
            </a:r>
          </a:p>
          <a:p>
            <a:endParaRPr lang="en-US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9CCDCB-3F05-4D81-B241-28B0C786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8598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D49E12-B9C5-49CE-9ADB-CB842095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syntax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6DEE1D-AD9D-477B-9D2C-51AE375E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modifier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&lt;TypeVariable1, TypeVariable2 ...&gt;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returnType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b="1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7E3039-7833-43AB-8A04-F35E8D6B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3A7C948-7F9B-4548-A659-F6855F496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142" y="2852936"/>
            <a:ext cx="23812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2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4680F1F-AA27-456D-9E46-AB934733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contents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F4C6ACF-9F90-46C1-96B1-5686E48ED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/>
              <a:t>generic</a:t>
            </a:r>
            <a:r>
              <a:rPr lang="it-IT" b="1" dirty="0"/>
              <a:t> programming</a:t>
            </a:r>
          </a:p>
          <a:p>
            <a:r>
              <a:rPr lang="it-IT" b="1" dirty="0"/>
              <a:t>java </a:t>
            </a:r>
            <a:r>
              <a:rPr lang="it-IT" b="1" dirty="0" err="1"/>
              <a:t>generic</a:t>
            </a:r>
            <a:r>
              <a:rPr lang="it-IT" b="1" dirty="0"/>
              <a:t> programming</a:t>
            </a:r>
          </a:p>
          <a:p>
            <a:pPr lvl="1"/>
            <a:r>
              <a:rPr lang="it-IT" dirty="0" err="1"/>
              <a:t>methods</a:t>
            </a:r>
            <a:r>
              <a:rPr lang="it-IT" dirty="0"/>
              <a:t> &amp; </a:t>
            </a:r>
            <a:r>
              <a:rPr lang="it-IT" dirty="0" err="1"/>
              <a:t>generic</a:t>
            </a:r>
            <a:r>
              <a:rPr lang="it-IT" dirty="0"/>
              <a:t> programming</a:t>
            </a:r>
          </a:p>
          <a:p>
            <a:pPr lvl="1"/>
            <a:r>
              <a:rPr lang="it-IT" dirty="0"/>
              <a:t>classes &amp; </a:t>
            </a:r>
            <a:r>
              <a:rPr lang="it-IT" dirty="0" err="1"/>
              <a:t>generic</a:t>
            </a:r>
            <a:r>
              <a:rPr lang="it-IT" dirty="0"/>
              <a:t> programming</a:t>
            </a:r>
          </a:p>
          <a:p>
            <a:r>
              <a:rPr lang="it-IT" b="1" dirty="0"/>
              <a:t>java with “</a:t>
            </a:r>
            <a:r>
              <a:rPr lang="it-IT" b="1" i="1" dirty="0" err="1"/>
              <a:t>generics</a:t>
            </a:r>
            <a:r>
              <a:rPr lang="it-IT" b="1" dirty="0"/>
              <a:t>”</a:t>
            </a:r>
          </a:p>
          <a:p>
            <a:pPr lvl="1"/>
            <a:r>
              <a:rPr lang="it-IT" dirty="0" err="1"/>
              <a:t>generic</a:t>
            </a:r>
            <a:r>
              <a:rPr lang="it-IT" dirty="0"/>
              <a:t> </a:t>
            </a:r>
            <a:r>
              <a:rPr lang="it-IT" dirty="0" err="1"/>
              <a:t>methods</a:t>
            </a:r>
            <a:endParaRPr lang="it-IT" dirty="0"/>
          </a:p>
          <a:p>
            <a:pPr lvl="1"/>
            <a:r>
              <a:rPr lang="it-IT" dirty="0" err="1"/>
              <a:t>generic</a:t>
            </a:r>
            <a:r>
              <a:rPr lang="it-IT" dirty="0"/>
              <a:t> classes</a:t>
            </a:r>
          </a:p>
          <a:p>
            <a:r>
              <a:rPr lang="it-IT" b="1" dirty="0"/>
              <a:t>java </a:t>
            </a:r>
            <a:r>
              <a:rPr lang="it-IT" b="1" dirty="0" err="1"/>
              <a:t>collections</a:t>
            </a:r>
            <a:r>
              <a:rPr lang="it-IT" b="1" dirty="0"/>
              <a:t> framework</a:t>
            </a:r>
          </a:p>
          <a:p>
            <a:pPr lvl="1"/>
            <a:r>
              <a:rPr lang="it-IT" dirty="0" err="1"/>
              <a:t>collections</a:t>
            </a:r>
            <a:r>
              <a:rPr lang="it-IT" dirty="0"/>
              <a:t> framework (</a:t>
            </a:r>
            <a:r>
              <a:rPr lang="it-IT" dirty="0" err="1"/>
              <a:t>pre</a:t>
            </a:r>
            <a:r>
              <a:rPr lang="it-IT" dirty="0"/>
              <a:t> JDK 5)</a:t>
            </a:r>
          </a:p>
          <a:p>
            <a:pPr lvl="1"/>
            <a:r>
              <a:rPr lang="it-IT" dirty="0" err="1"/>
              <a:t>collections</a:t>
            </a:r>
            <a:r>
              <a:rPr lang="it-IT" dirty="0"/>
              <a:t> framework with </a:t>
            </a:r>
            <a:r>
              <a:rPr lang="it-IT" dirty="0" err="1"/>
              <a:t>generics</a:t>
            </a:r>
            <a:endParaRPr lang="it-IT" dirty="0"/>
          </a:p>
          <a:p>
            <a:r>
              <a:rPr lang="it-IT" b="1" dirty="0" err="1"/>
              <a:t>references</a:t>
            </a:r>
            <a:endParaRPr lang="it-IT" b="1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1A706BC-7783-437C-BBD9-13207169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https://albertoferrari.github.io/generics/</a:t>
            </a:r>
          </a:p>
        </p:txBody>
      </p:sp>
    </p:spTree>
    <p:extLst>
      <p:ext uri="{BB962C8B-B14F-4D97-AF65-F5344CB8AC3E}">
        <p14:creationId xmlns:p14="http://schemas.microsoft.com/office/powerpoint/2010/main" val="1594917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D49E12-B9C5-49CE-9ADB-CB842095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java </a:t>
            </a:r>
            <a:r>
              <a:rPr lang="it-IT" dirty="0" err="1"/>
              <a:t>generic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(</a:t>
            </a:r>
            <a:r>
              <a:rPr lang="it-IT" dirty="0" err="1"/>
              <a:t>generics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6DEE1D-AD9D-477B-9D2C-51AE375E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static 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&lt;T&gt;</a:t>
            </a:r>
            <a:r>
              <a:rPr lang="en-US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getCentral</a:t>
            </a:r>
            <a:r>
              <a:rPr lang="en-US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T[]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en-US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en-US" sz="20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null </a:t>
            </a:r>
            <a:r>
              <a:rPr lang="en-US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||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2000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en-US" sz="2000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20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 null</a:t>
            </a:r>
            <a:r>
              <a:rPr lang="en-US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 </a:t>
            </a:r>
            <a:r>
              <a:rPr lang="en-US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2000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en-US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2000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]);</a:t>
            </a:r>
            <a:br>
              <a:rPr lang="en-US" sz="2000" b="1" dirty="0"/>
            </a:br>
            <a:r>
              <a:rPr lang="en-US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en-US" sz="2000" dirty="0"/>
            </a:br>
            <a:r>
              <a:rPr lang="it-IT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...</a:t>
            </a:r>
            <a:br>
              <a:rPr lang="it-IT" sz="2000" b="1" dirty="0"/>
            </a:br>
            <a:r>
              <a:rPr lang="it-IT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[] </a:t>
            </a:r>
            <a:r>
              <a:rPr lang="it-IT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 </a:t>
            </a:r>
            <a:r>
              <a:rPr lang="it-IT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{ </a:t>
            </a:r>
            <a:r>
              <a:rPr lang="it-IT" sz="20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"alpha"</a:t>
            </a:r>
            <a:r>
              <a:rPr lang="it-IT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sz="20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"beta"</a:t>
            </a:r>
            <a:r>
              <a:rPr lang="it-IT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sz="20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t-IT" sz="2000" b="1" i="0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charlie</a:t>
            </a:r>
            <a:r>
              <a:rPr lang="it-IT" sz="20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 </a:t>
            </a:r>
            <a:r>
              <a:rPr lang="it-IT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it-IT" sz="2000" b="1" dirty="0"/>
            </a:br>
            <a:r>
              <a:rPr lang="it-IT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sc </a:t>
            </a:r>
            <a:r>
              <a:rPr lang="it-IT" sz="20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sz="20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sz="20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(s); </a:t>
            </a:r>
            <a:r>
              <a:rPr lang="it-IT" sz="20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sz="2000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implicit</a:t>
            </a:r>
            <a:r>
              <a:rPr lang="it-IT" sz="20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2000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it-IT" sz="20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2000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sz="20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it-IT" sz="2000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parameter</a:t>
            </a:r>
            <a:endParaRPr lang="it-IT" sz="2000" b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7E3039-7833-43AB-8A04-F35E8D6B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671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CFC4D5D1-2ED3-42DB-A6FB-A06316C7BCEB}"/>
              </a:ext>
            </a:extLst>
          </p:cNvPr>
          <p:cNvSpPr txBox="1"/>
          <p:nvPr/>
        </p:nvSpPr>
        <p:spPr>
          <a:xfrm>
            <a:off x="15776" y="612844"/>
            <a:ext cx="1192864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class </a:t>
            </a:r>
            <a:r>
              <a:rPr lang="it-IT" b="1" i="0" dirty="0" err="1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</a:t>
            </a:r>
            <a:br>
              <a:rPr lang="it-IT" b="1" dirty="0"/>
            </a:b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{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"alpha"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"beta"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t-IT" b="1" i="0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charlie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Character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{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'h'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'l'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{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23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42 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Double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{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1.1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2.3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5.8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13.21 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it-IT" b="1" dirty="0"/>
            </a:b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(s);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implicit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parameter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assert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</a:t>
            </a:r>
            <a:r>
              <a:rPr lang="it-IT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equals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"beta"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Character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ArrayUtil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.&lt;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Character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&gt;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getCentral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(c);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esplicit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parameter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assert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ic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(i);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implicit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parameter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&amp;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unboxing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assert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ic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Double dc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(d);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assert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dc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5.8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iVar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(c);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compile-time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error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incompatible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types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633901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50D3ED73-DAE6-4663-90C0-8B1C0FFA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java – </a:t>
            </a:r>
            <a:r>
              <a:rPr lang="it-IT" dirty="0" err="1"/>
              <a:t>generic</a:t>
            </a:r>
            <a:r>
              <a:rPr lang="it-IT" dirty="0"/>
              <a:t> classes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E77DF2CF-68A6-4CAE-A82A-A1AC9510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B33739C-F496-4ADF-8EED-67229FC5B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787" y="1988840"/>
            <a:ext cx="3048425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67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12BBA767-B49A-4993-920B-28CFB7B6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generic</a:t>
            </a:r>
            <a:r>
              <a:rPr lang="it-IT" dirty="0"/>
              <a:t> class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A1C08F6-DF3D-4571-97E5-8BB1C7FD72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a class that hold elements of various type</a:t>
            </a:r>
          </a:p>
          <a:p>
            <a:r>
              <a:rPr lang="en-US" sz="2400" dirty="0"/>
              <a:t>for example a simple generic class Pair that stores pairs of objects, each of which can have an arbitrary type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4404722F-0F43-49DF-888D-9CCC04EBB7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06997" y="1555985"/>
            <a:ext cx="3194581" cy="4096867"/>
          </a:xfrm>
          <a:prstGeom prst="rect">
            <a:avLst/>
          </a:prstGeo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CA9BA4-EF05-43D4-887C-D16AA9FF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2207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CBCE9E-5A07-41BB-AA94-4E8D82A63EDB}"/>
              </a:ext>
            </a:extLst>
          </p:cNvPr>
          <p:cNvSpPr txBox="1"/>
          <p:nvPr/>
        </p:nvSpPr>
        <p:spPr>
          <a:xfrm>
            <a:off x="155340" y="35352"/>
            <a:ext cx="11881320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class </a:t>
            </a:r>
            <a:r>
              <a:rPr lang="it-IT" sz="1400" b="1" i="0" dirty="0" err="1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Pair</a:t>
            </a:r>
            <a:r>
              <a:rPr lang="it-IT" sz="1400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private </a:t>
            </a:r>
            <a:r>
              <a:rPr lang="it-IT" sz="1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first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private </a:t>
            </a:r>
            <a:r>
              <a:rPr lang="it-IT" sz="1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second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/**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Constructs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a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pair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containing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two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given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elements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 @param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firstElement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the first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element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 @param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secondElement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the second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element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*/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sz="1400" b="1" i="0" dirty="0" err="1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Pair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firstElement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sz="1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secondElement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first 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sz="14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firstElement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second 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sz="14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secondElement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/**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Gets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the first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element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of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pair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 @return the first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element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*/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sz="1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getFirst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{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14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sz="14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first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/**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Gets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the second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element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of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pair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 @return the second </a:t>
            </a:r>
            <a:r>
              <a:rPr lang="it-IT" sz="1400" b="1" i="0" dirty="0" err="1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element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it-IT" sz="1400" b="1" i="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*/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sz="1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getSecond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{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14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sz="14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second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sz="14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toString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{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sz="14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sz="14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4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"(" 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+ </a:t>
            </a: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first 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+ </a:t>
            </a:r>
            <a:r>
              <a:rPr lang="it-IT" sz="14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", " 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+ </a:t>
            </a: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second 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+ </a:t>
            </a:r>
            <a:r>
              <a:rPr lang="it-IT" sz="14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")"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sz="1400" b="1" dirty="0"/>
            </a:br>
            <a:r>
              <a:rPr lang="it-IT" sz="1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sz="1400" b="1" dirty="0"/>
            </a:br>
            <a:r>
              <a:rPr lang="it-IT" sz="14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545296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5AA2A1-B57F-4D0E-8FFD-513C47B296D9}"/>
              </a:ext>
            </a:extLst>
          </p:cNvPr>
          <p:cNvSpPr txBox="1"/>
          <p:nvPr/>
        </p:nvSpPr>
        <p:spPr>
          <a:xfrm>
            <a:off x="191344" y="1052736"/>
            <a:ext cx="1152128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effectLst/>
                <a:latin typeface="Courier New" panose="02070309020205020404" pitchFamily="49" charset="0"/>
              </a:rPr>
              <a:t>public class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{</a:t>
            </a:r>
            <a:br>
              <a:rPr lang="it-IT" b="1" dirty="0"/>
            </a:b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public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static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void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args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) {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Pair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p1 = new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Pair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("alpha", 1); 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&amp;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autoboxing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) -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Implicit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upcasting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to Object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name =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p1.getFirst();       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 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esplicit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downcasting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from Object to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String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value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=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p1.getSecond();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System.out.println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("Name: "+name+" Value: "+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value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Pair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p2 =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new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Pair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(3.2,5.5);     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Double &amp; Double (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autoboxing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Double x =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(Double) 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p2.getFirst();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double y =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(double) 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p2.getSecond();      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unboxing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System.out.println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("x: "+x+" y: "+y);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x = (Double) p1.getFirst();                 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run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-time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error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Exception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in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thread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"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java.lang.ClassCastException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java.lang.String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      //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cannot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be cast to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java.lang.Double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}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  <p:sp>
        <p:nvSpPr>
          <p:cNvPr id="7" name="Titolo 5">
            <a:extLst>
              <a:ext uri="{FF2B5EF4-FFF2-40B4-BE49-F238E27FC236}">
                <a16:creationId xmlns:a16="http://schemas.microsoft.com/office/drawing/2014/main" id="{DB55CFD1-9D30-41A1-9686-6B391F62508F}"/>
              </a:ext>
            </a:extLst>
          </p:cNvPr>
          <p:cNvSpPr txBox="1">
            <a:spLocks/>
          </p:cNvSpPr>
          <p:nvPr/>
        </p:nvSpPr>
        <p:spPr>
          <a:xfrm>
            <a:off x="3407834" y="115889"/>
            <a:ext cx="6239933" cy="64928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/>
                <a:latin typeface="Century Schoolbook" panose="02040604050505020304" pitchFamily="18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it-IT" sz="2400" kern="0" dirty="0"/>
              <a:t>test </a:t>
            </a:r>
            <a:r>
              <a:rPr lang="it-IT" sz="2400" kern="0" dirty="0" err="1"/>
              <a:t>Pair</a:t>
            </a:r>
            <a:endParaRPr lang="it-IT" sz="2400" kern="0" dirty="0"/>
          </a:p>
        </p:txBody>
      </p:sp>
    </p:spTree>
    <p:extLst>
      <p:ext uri="{BB962C8B-B14F-4D97-AF65-F5344CB8AC3E}">
        <p14:creationId xmlns:p14="http://schemas.microsoft.com/office/powerpoint/2010/main" val="1471463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270A81C8-6184-42CD-8C49-287F1FFA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generic</a:t>
            </a:r>
            <a:r>
              <a:rPr lang="it-IT" dirty="0"/>
              <a:t> class - </a:t>
            </a:r>
            <a:r>
              <a:rPr lang="it-IT" dirty="0" err="1"/>
              <a:t>syntax</a:t>
            </a:r>
            <a:endParaRPr lang="it-IT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DA4C477-DD8F-4BAB-A630-64CD2429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96C79A5-82F0-4B9B-B5E4-185023017F2E}"/>
              </a:ext>
            </a:extLst>
          </p:cNvPr>
          <p:cNvSpPr txBox="1"/>
          <p:nvPr/>
        </p:nvSpPr>
        <p:spPr>
          <a:xfrm>
            <a:off x="191344" y="1505694"/>
            <a:ext cx="114492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8199" lvl="0" algn="l">
              <a:spcAft>
                <a:spcPts val="0"/>
              </a:spcAft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accessSpecifier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GenericClassName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&lt;TypeVariable1 , TypeVariable2 , ...&gt;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896759" lvl="0" algn="l">
              <a:spcAft>
                <a:spcPts val="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instance variables</a:t>
            </a:r>
          </a:p>
          <a:p>
            <a:pPr marL="896759" lvl="0" algn="l">
              <a:spcAft>
                <a:spcPts val="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constructors</a:t>
            </a:r>
          </a:p>
          <a:p>
            <a:pPr marL="896759" lvl="0" algn="l">
              <a:spcAft>
                <a:spcPts val="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</a:p>
          <a:p>
            <a:pPr marL="448199" lvl="0" algn="l">
              <a:spcAft>
                <a:spcPts val="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B56D80-B440-4D20-8D19-A861D1908E2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969809" y="3386114"/>
            <a:ext cx="4114800" cy="2194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9030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56C8937-0DAD-4892-867E-E55E7BF5553A}"/>
              </a:ext>
            </a:extLst>
          </p:cNvPr>
          <p:cNvSpPr txBox="1"/>
          <p:nvPr/>
        </p:nvSpPr>
        <p:spPr>
          <a:xfrm>
            <a:off x="155340" y="764704"/>
            <a:ext cx="1188132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class </a:t>
            </a:r>
            <a:r>
              <a:rPr lang="it-IT" b="1" i="0" dirty="0" err="1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Pair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&lt;T, S&gt;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private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first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private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 second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b="1" i="0" dirty="0" err="1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Pair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firstElement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secondElement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first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firstElement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second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secondElement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b="1" dirty="0"/>
            </a:b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getFirst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b="1" dirty="0"/>
            </a:b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getSecond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second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b="1" dirty="0"/>
            </a:b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toString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"("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+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first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+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", "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+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second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+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")"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B57F1E83-4033-4833-825F-A518277F200D}"/>
              </a:ext>
            </a:extLst>
          </p:cNvPr>
          <p:cNvSpPr txBox="1">
            <a:spLocks/>
          </p:cNvSpPr>
          <p:nvPr/>
        </p:nvSpPr>
        <p:spPr>
          <a:xfrm>
            <a:off x="3407834" y="115889"/>
            <a:ext cx="6239933" cy="64928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/>
                <a:latin typeface="Century Schoolbook" panose="02040604050505020304" pitchFamily="18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it-IT" sz="2400" kern="0" dirty="0" err="1"/>
              <a:t>Pair</a:t>
            </a:r>
            <a:r>
              <a:rPr lang="it-IT" sz="2400" kern="0" dirty="0"/>
              <a:t> - </a:t>
            </a:r>
            <a:r>
              <a:rPr lang="it-IT" sz="2400" kern="0" dirty="0" err="1"/>
              <a:t>generic</a:t>
            </a:r>
            <a:r>
              <a:rPr lang="it-IT" sz="2400" kern="0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650938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5">
            <a:extLst>
              <a:ext uri="{FF2B5EF4-FFF2-40B4-BE49-F238E27FC236}">
                <a16:creationId xmlns:a16="http://schemas.microsoft.com/office/drawing/2014/main" id="{5AD1B77B-CC1B-4926-BFF5-C2922C777A14}"/>
              </a:ext>
            </a:extLst>
          </p:cNvPr>
          <p:cNvSpPr txBox="1">
            <a:spLocks/>
          </p:cNvSpPr>
          <p:nvPr/>
        </p:nvSpPr>
        <p:spPr>
          <a:xfrm>
            <a:off x="3407834" y="115889"/>
            <a:ext cx="6239933" cy="64928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/>
                <a:latin typeface="Century Schoolbook" panose="02040604050505020304" pitchFamily="18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it-IT" sz="2400" kern="0" dirty="0" err="1"/>
              <a:t>Pair</a:t>
            </a:r>
            <a:r>
              <a:rPr lang="it-IT" sz="2400" kern="0" dirty="0"/>
              <a:t> - test class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5BE494D-5B93-4F59-A80F-56B74A314FDB}"/>
              </a:ext>
            </a:extLst>
          </p:cNvPr>
          <p:cNvSpPr txBox="1"/>
          <p:nvPr/>
        </p:nvSpPr>
        <p:spPr>
          <a:xfrm>
            <a:off x="623392" y="1268760"/>
            <a:ext cx="109452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explicit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actual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paramethers</a:t>
            </a:r>
            <a:br>
              <a:rPr lang="it-IT" b="1" dirty="0"/>
            </a:br>
            <a:r>
              <a:rPr lang="it-IT" b="1" i="0" dirty="0" err="1">
                <a:effectLst/>
                <a:latin typeface="Courier New" panose="02070309020205020404" pitchFamily="49" charset="0"/>
              </a:rPr>
              <a:t>Pair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&gt; p1 = new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Pair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&gt;("alpha", 1);   </a:t>
            </a:r>
            <a:br>
              <a:rPr lang="it-IT" b="1" dirty="0"/>
            </a:br>
            <a:r>
              <a:rPr lang="it-IT" b="1" i="0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name = p1.getFirst();</a:t>
            </a:r>
            <a:br>
              <a:rPr lang="it-IT" b="1" dirty="0"/>
            </a:br>
            <a:r>
              <a:rPr lang="it-IT" b="1" i="0" dirty="0" err="1"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value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= p1.getSecond();</a:t>
            </a:r>
            <a:br>
              <a:rPr lang="it-IT" b="1" dirty="0"/>
            </a:br>
            <a:r>
              <a:rPr lang="it-IT" b="1" i="0" dirty="0" err="1">
                <a:effectLst/>
                <a:latin typeface="Courier New" panose="02070309020205020404" pitchFamily="49" charset="0"/>
              </a:rPr>
              <a:t>System.out.println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("Name: "+name+" Value: "+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value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);</a:t>
            </a:r>
            <a:br>
              <a:rPr lang="it-IT" b="1" dirty="0"/>
            </a:br>
            <a:br>
              <a:rPr lang="it-IT" b="1" dirty="0"/>
            </a:b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implicit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actual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paramethers</a:t>
            </a:r>
            <a:br>
              <a:rPr lang="it-IT" b="1" dirty="0"/>
            </a:br>
            <a:r>
              <a:rPr lang="it-IT" b="1" i="0" dirty="0" err="1">
                <a:effectLst/>
                <a:latin typeface="Courier New" panose="02070309020205020404" pitchFamily="49" charset="0"/>
              </a:rPr>
              <a:t>Pair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&lt;Double, Double&gt; p2 = new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Pair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(3.2,5.5);                        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Double x = p2.getFirst();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double y = p2.getSecond();</a:t>
            </a:r>
            <a:br>
              <a:rPr lang="it-IT" b="1" dirty="0"/>
            </a:br>
            <a:r>
              <a:rPr lang="it-IT" b="1" i="0" dirty="0" err="1">
                <a:effectLst/>
                <a:latin typeface="Courier New" panose="02070309020205020404" pitchFamily="49" charset="0"/>
              </a:rPr>
              <a:t>System.out.println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("x: "+x+" y: "+y);</a:t>
            </a:r>
            <a:br>
              <a:rPr lang="it-IT" b="1" dirty="0"/>
            </a:br>
            <a:br>
              <a:rPr lang="it-IT" b="1" dirty="0"/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x = p1.getFirst(); 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br>
              <a:rPr lang="it-IT" b="1" dirty="0"/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Compile-time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error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mismatch: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cannot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convert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from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to Double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820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7115DFF-D202-462E-BCFA-7B9B7DD9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conventions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0F8B84-9823-43AB-A09D-88E8065B5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type variable meaning</a:t>
            </a:r>
          </a:p>
          <a:p>
            <a:pPr lvl="1"/>
            <a:r>
              <a:rPr lang="en-US" b="1" dirty="0"/>
              <a:t>E</a:t>
            </a:r>
            <a:r>
              <a:rPr lang="en-US" dirty="0"/>
              <a:t> 		Element type in a collection</a:t>
            </a:r>
          </a:p>
          <a:p>
            <a:pPr lvl="1"/>
            <a:r>
              <a:rPr lang="en-US" b="1" dirty="0"/>
              <a:t>K</a:t>
            </a:r>
            <a:r>
              <a:rPr lang="en-US" dirty="0"/>
              <a:t> 		Key type in a map</a:t>
            </a:r>
          </a:p>
          <a:p>
            <a:pPr lvl="1"/>
            <a:r>
              <a:rPr lang="en-US" b="1" dirty="0"/>
              <a:t>V</a:t>
            </a:r>
            <a:r>
              <a:rPr lang="en-US" dirty="0"/>
              <a:t> 		Value type in a map</a:t>
            </a:r>
          </a:p>
          <a:p>
            <a:pPr lvl="1"/>
            <a:r>
              <a:rPr lang="en-US" b="1" dirty="0"/>
              <a:t>T</a:t>
            </a:r>
            <a:r>
              <a:rPr lang="en-US" dirty="0"/>
              <a:t> 		General type</a:t>
            </a:r>
          </a:p>
          <a:p>
            <a:pPr lvl="1"/>
            <a:r>
              <a:rPr lang="en-US" b="1" dirty="0"/>
              <a:t>S , U </a:t>
            </a:r>
            <a:r>
              <a:rPr lang="en-US" dirty="0"/>
              <a:t>		Additional general types</a:t>
            </a:r>
          </a:p>
          <a:p>
            <a:endParaRPr lang="it-IT" sz="200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D177AC-3DE2-4E78-AC8F-3563328D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617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FE322F-C3FE-45AD-B1CE-117F07CE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generic</a:t>
            </a:r>
            <a:r>
              <a:rPr lang="it-IT" dirty="0"/>
              <a:t> programming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227A1A-26AB-47EC-8CEE-0FA2D0ACD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definitions</a:t>
            </a:r>
            <a:r>
              <a:rPr lang="en-US" dirty="0"/>
              <a:t> of generic programming</a:t>
            </a:r>
          </a:p>
          <a:p>
            <a:r>
              <a:rPr lang="en-US" dirty="0"/>
              <a:t>generic programming is a </a:t>
            </a:r>
            <a:r>
              <a:rPr lang="en-US" b="1" i="1" dirty="0"/>
              <a:t>programming style </a:t>
            </a:r>
            <a:br>
              <a:rPr lang="en-US" dirty="0"/>
            </a:br>
            <a:r>
              <a:rPr lang="en-US" dirty="0"/>
              <a:t>in which </a:t>
            </a:r>
            <a:r>
              <a:rPr lang="en-US" b="1" i="1" dirty="0"/>
              <a:t>algorithms</a:t>
            </a:r>
            <a:r>
              <a:rPr lang="en-US" dirty="0"/>
              <a:t> are written at the most </a:t>
            </a:r>
            <a:r>
              <a:rPr lang="en-US" b="1" i="1" dirty="0"/>
              <a:t>abstract</a:t>
            </a:r>
            <a:r>
              <a:rPr lang="en-US" dirty="0"/>
              <a:t> possible </a:t>
            </a:r>
            <a:r>
              <a:rPr lang="en-US" b="1" i="1" dirty="0"/>
              <a:t>level</a:t>
            </a:r>
            <a:r>
              <a:rPr lang="en-US" dirty="0"/>
              <a:t> </a:t>
            </a:r>
            <a:br>
              <a:rPr lang="en-US" dirty="0"/>
            </a:br>
            <a:r>
              <a:rPr lang="en-US" b="1" i="1" dirty="0"/>
              <a:t>independent</a:t>
            </a:r>
            <a:r>
              <a:rPr lang="en-US" dirty="0"/>
              <a:t> of the form of the data </a:t>
            </a:r>
            <a:br>
              <a:rPr lang="en-US" dirty="0"/>
            </a:br>
            <a:r>
              <a:rPr lang="en-US" dirty="0"/>
              <a:t>on which these algorithms will be carried out</a:t>
            </a:r>
          </a:p>
          <a:p>
            <a:r>
              <a:rPr lang="en-US" dirty="0"/>
              <a:t>generic programming is a style of computer </a:t>
            </a:r>
            <a:r>
              <a:rPr lang="en-US" b="1" i="1" dirty="0"/>
              <a:t>programming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 which algorithms are written in terms of </a:t>
            </a:r>
            <a:r>
              <a:rPr lang="en-US" b="1" i="1" dirty="0"/>
              <a:t>types to-be-specified-later </a:t>
            </a:r>
            <a:r>
              <a:rPr lang="en-US" dirty="0"/>
              <a:t>that are then instantiated when needed </a:t>
            </a:r>
            <a:br>
              <a:rPr lang="en-US" dirty="0"/>
            </a:br>
            <a:r>
              <a:rPr lang="en-US" dirty="0"/>
              <a:t>for specific </a:t>
            </a:r>
            <a:r>
              <a:rPr lang="en-US" b="1" i="1" dirty="0"/>
              <a:t>types</a:t>
            </a:r>
            <a:r>
              <a:rPr lang="en-US" dirty="0"/>
              <a:t> provided as </a:t>
            </a:r>
            <a:r>
              <a:rPr lang="en-US" b="1" i="1" dirty="0"/>
              <a:t>parameters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A35A802-7BA2-42CD-BEB4-B1FCA99C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484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0212A7-438A-40B7-AA06-C3DD9BE2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bounds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8609EB-B086-4F09-921F-0CFBE4F67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parameters can be </a:t>
            </a:r>
            <a:r>
              <a:rPr lang="en-US" b="1" i="1" dirty="0"/>
              <a:t>constrained</a:t>
            </a:r>
            <a:r>
              <a:rPr lang="en-US" dirty="0"/>
              <a:t> with </a:t>
            </a:r>
            <a:r>
              <a:rPr lang="en-US" b="1" i="1" dirty="0"/>
              <a:t>bounds</a:t>
            </a:r>
          </a:p>
          <a:p>
            <a:r>
              <a:rPr lang="en-US" dirty="0"/>
              <a:t>it is often necessary to specify what types </a:t>
            </a:r>
            <a:r>
              <a:rPr lang="en-US" b="1" i="1" dirty="0"/>
              <a:t>can be used </a:t>
            </a:r>
            <a:r>
              <a:rPr lang="en-US" dirty="0"/>
              <a:t>in a generic class or method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4A16CF0-64AE-476F-A424-C8B7594A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968563B-B57E-4497-A9C8-7F28A31E4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2420888"/>
            <a:ext cx="3596952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3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D1B76-B368-4CA7-9833-0D4A6A39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wildcard </a:t>
            </a:r>
            <a:r>
              <a:rPr lang="it-IT" dirty="0" err="1"/>
              <a:t>types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E69C5A-A785-4A8C-AD0C-BC788119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often necessary to formulate </a:t>
            </a:r>
            <a:r>
              <a:rPr lang="en-US" b="1" i="1" dirty="0"/>
              <a:t>constraints</a:t>
            </a:r>
            <a:r>
              <a:rPr lang="en-US" dirty="0"/>
              <a:t> of type parameters</a:t>
            </a:r>
          </a:p>
          <a:p>
            <a:r>
              <a:rPr lang="en-US" dirty="0"/>
              <a:t>there are three kinds of wildcard types: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3697DD-62A3-4F14-BC7E-BB107DCB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65F2602F-4B50-4C72-BB3D-E88AD42D1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05582"/>
              </p:ext>
            </p:extLst>
          </p:nvPr>
        </p:nvGraphicFramePr>
        <p:xfrm>
          <a:off x="1991544" y="2492896"/>
          <a:ext cx="8453520" cy="2879639"/>
        </p:xfrm>
        <a:graphic>
          <a:graphicData uri="http://schemas.openxmlformats.org/drawingml/2006/table">
            <a:tbl>
              <a:tblPr firstRow="1"/>
              <a:tblGrid>
                <a:gridCol w="2680560">
                  <a:extLst>
                    <a:ext uri="{9D8B030D-6E8A-4147-A177-3AD203B41FA5}">
                      <a16:colId xmlns:a16="http://schemas.microsoft.com/office/drawing/2014/main" val="1820751928"/>
                    </a:ext>
                  </a:extLst>
                </a:gridCol>
                <a:gridCol w="2680560">
                  <a:extLst>
                    <a:ext uri="{9D8B030D-6E8A-4147-A177-3AD203B41FA5}">
                      <a16:colId xmlns:a16="http://schemas.microsoft.com/office/drawing/2014/main" val="2864997893"/>
                    </a:ext>
                  </a:extLst>
                </a:gridCol>
                <a:gridCol w="3092400">
                  <a:extLst>
                    <a:ext uri="{9D8B030D-6E8A-4147-A177-3AD203B41FA5}">
                      <a16:colId xmlns:a16="http://schemas.microsoft.com/office/drawing/2014/main" val="3142487198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iberation Sans" pitchFamily="2"/>
                        </a:defRPr>
                      </a:pPr>
                      <a:r>
                        <a:rPr lang="en-US" sz="1800" b="1" i="0" u="none" strike="noStrike" kern="1200" dirty="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2"/>
                        </a:defRPr>
                      </a:pPr>
                      <a:r>
                        <a:rPr lang="en-US" sz="1800" b="1" i="0" u="none" strike="noStrike" kern="120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2"/>
                        </a:defRPr>
                      </a:pPr>
                      <a:r>
                        <a:rPr lang="en-US" sz="1800" b="1" i="0" u="none" strike="noStrike" kern="120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533098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2"/>
                        </a:defRPr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wildcard with </a:t>
                      </a:r>
                      <a:r>
                        <a:rPr lang="en-US" sz="1800" b="1" i="0" u="none" strike="noStrike" kern="120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upper</a:t>
                      </a: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2"/>
                        </a:defRPr>
                      </a:pPr>
                      <a:r>
                        <a:rPr lang="en-US" sz="1800" b="1" i="0" u="none" strike="noStrike" kern="1200" dirty="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? extends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2"/>
                        </a:defRPr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any </a:t>
                      </a:r>
                      <a:r>
                        <a:rPr lang="en-US" sz="1800" b="1" i="1" u="none" strike="noStrike" kern="1200" dirty="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subtype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 of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3027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2"/>
                        </a:defRPr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wildcard with </a:t>
                      </a:r>
                      <a:r>
                        <a:rPr lang="en-US" sz="1800" b="1" i="0" u="none" strike="noStrike" kern="120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lower</a:t>
                      </a: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2"/>
                        </a:defRPr>
                      </a:pPr>
                      <a:r>
                        <a:rPr lang="en-US" sz="1800" b="1" i="0" u="none" strike="noStrike" kern="120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? super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2"/>
                        </a:defRPr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any </a:t>
                      </a:r>
                      <a:r>
                        <a:rPr lang="en-US" sz="1800" b="0" i="1" u="none" strike="noStrike" kern="1200" dirty="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supertype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 of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96804"/>
                  </a:ext>
                </a:extLst>
              </a:tr>
              <a:tr h="720719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2"/>
                        </a:defRPr>
                      </a:pPr>
                      <a:r>
                        <a:rPr lang="en-US" sz="1800" b="1" i="0" u="none" strike="noStrike" kern="120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unbounded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2"/>
                        </a:defRPr>
                      </a:pPr>
                      <a:r>
                        <a:rPr lang="en-US" sz="1800" b="1" i="0" u="none" strike="noStrike" kern="120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2"/>
                        </a:defRPr>
                      </a:pPr>
                      <a:r>
                        <a:rPr lang="en-US" sz="1800" b="1" i="1" u="none" strike="noStrike" kern="1200" dirty="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any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 </a:t>
                      </a:r>
                      <a:r>
                        <a:rPr lang="en-US" sz="1800" b="1" i="1" u="none" strike="noStrike" kern="1200" dirty="0">
                          <a:ln>
                            <a:noFill/>
                          </a:ln>
                          <a:latin typeface="Century Schoolbook" panose="02040604050505020304" pitchFamily="18" charset="0"/>
                          <a:ea typeface="Tahoma" pitchFamily="2"/>
                          <a:cs typeface="Tahoma" pitchFamily="2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473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796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B402F3-0FAC-4D00-9236-4DCD193C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upper</a:t>
            </a:r>
            <a:r>
              <a:rPr lang="it-IT" dirty="0"/>
              <a:t> </a:t>
            </a:r>
            <a:r>
              <a:rPr lang="it-IT" dirty="0" err="1"/>
              <a:t>bounded</a:t>
            </a:r>
            <a:r>
              <a:rPr lang="it-IT" dirty="0"/>
              <a:t> wildcards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0E2B32-B83F-4CDB-A065-A60B5E30E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example</a:t>
            </a:r>
            <a:r>
              <a:rPr lang="en-US" dirty="0"/>
              <a:t>: if you want to write a method that works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List&lt;Integer&gt;, List&lt;Double&gt;, </a:t>
            </a:r>
            <a:r>
              <a:rPr lang="en-US" dirty="0"/>
              <a:t>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List&lt;Number&gt; </a:t>
            </a:r>
            <a:r>
              <a:rPr lang="en-US" dirty="0"/>
              <a:t>you can achieve this by using an upper bounded wildcard</a:t>
            </a:r>
          </a:p>
          <a:p>
            <a:r>
              <a:rPr lang="en-US" dirty="0"/>
              <a:t>to write the method that works on lists of Number and the subtypes of Number, such as Integer, Double, and Float, you would specify 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List&lt;? extends Number&gt;</a:t>
            </a:r>
          </a:p>
          <a:p>
            <a:r>
              <a:rPr lang="en-US" i="1" dirty="0"/>
              <a:t>the term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List&lt;Number&gt; </a:t>
            </a:r>
            <a:r>
              <a:rPr lang="en-US" i="1" dirty="0"/>
              <a:t>is more restrictive than </a:t>
            </a:r>
            <a:br>
              <a:rPr lang="en-US" i="1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List&lt;? extends Number&gt; </a:t>
            </a:r>
            <a:endParaRPr lang="en-US" i="1" dirty="0"/>
          </a:p>
          <a:p>
            <a:pPr lvl="1"/>
            <a:r>
              <a:rPr lang="en-US" i="1" dirty="0"/>
              <a:t>the former matches a list of type Number </a:t>
            </a:r>
            <a:r>
              <a:rPr lang="en-US" b="1" i="1" dirty="0"/>
              <a:t>only</a:t>
            </a:r>
            <a:endParaRPr lang="en-US" i="1" dirty="0"/>
          </a:p>
          <a:p>
            <a:pPr lvl="1"/>
            <a:r>
              <a:rPr lang="en-US" i="1" dirty="0"/>
              <a:t>the latter matches a list of type Number or any of its </a:t>
            </a:r>
            <a:r>
              <a:rPr lang="en-US" b="1" i="1" dirty="0"/>
              <a:t>subclasses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B935196-0A29-49AD-8013-32B5DEF5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1775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E8B29FF4-5D99-4215-B170-9E3E6D19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collections</a:t>
            </a:r>
            <a:r>
              <a:rPr lang="it-IT" dirty="0"/>
              <a:t> &amp; </a:t>
            </a:r>
            <a:r>
              <a:rPr lang="it-IT" dirty="0" err="1"/>
              <a:t>generic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F20CCDA-2E3A-4724-A2C8-BE66C241F43D}"/>
              </a:ext>
            </a:extLst>
          </p:cNvPr>
          <p:cNvSpPr txBox="1"/>
          <p:nvPr/>
        </p:nvSpPr>
        <p:spPr>
          <a:xfrm>
            <a:off x="1847280" y="1582340"/>
            <a:ext cx="93610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sumOfList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&lt;?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0.0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for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s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+=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it-IT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doubleValue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b="1" dirty="0"/>
            </a:br>
            <a:br>
              <a:rPr lang="it-IT" b="1" dirty="0"/>
            </a:b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productOfList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&lt;?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for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p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*=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it-IT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doubleValue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205540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4DD734-4C7C-481C-A634-4E2157D0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collections</a:t>
            </a:r>
            <a:r>
              <a:rPr lang="it-IT" dirty="0"/>
              <a:t> &amp; </a:t>
            </a:r>
            <a:r>
              <a:rPr lang="it-IT" dirty="0" err="1"/>
              <a:t>generic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40DE44-3B0D-4A7F-A524-278730BDA17B}"/>
              </a:ext>
            </a:extLst>
          </p:cNvPr>
          <p:cNvSpPr txBox="1"/>
          <p:nvPr/>
        </p:nvSpPr>
        <p:spPr>
          <a:xfrm>
            <a:off x="238673" y="1484784"/>
            <a:ext cx="1195332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effectLst/>
                <a:latin typeface="Courier New" panose="02070309020205020404" pitchFamily="49" charset="0"/>
              </a:rPr>
              <a:t>public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static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void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args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) {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List&lt;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&gt; li 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Arrays.asList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(1, 2, 3);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System.out.println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("sum = " +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sumOfList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(li))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;         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output sum = 6</a:t>
            </a:r>
            <a:br>
              <a:rPr lang="it-IT" b="1" dirty="0">
                <a:solidFill>
                  <a:srgbClr val="0070C0"/>
                </a:solidFill>
              </a:rPr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System.out.println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("product = " +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productOfList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(li));</a:t>
            </a:r>
            <a:br>
              <a:rPr lang="it-IT" b="1" dirty="0"/>
            </a:b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List&lt;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&gt;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sli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=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Arrays.asList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("alpha","beta","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charlie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");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System.out.println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("sum = " +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sumOfList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sli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));</a:t>
            </a:r>
            <a:br>
              <a:rPr lang="it-IT" b="1" dirty="0"/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  // Compile time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error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The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method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sumOfList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(List&lt;?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Number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&gt;) …</a:t>
            </a:r>
            <a:br>
              <a:rPr lang="it-IT" b="1" dirty="0">
                <a:solidFill>
                  <a:srgbClr val="0070C0"/>
                </a:solidFill>
              </a:rPr>
            </a:b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  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applicable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for the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arguments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(List&lt;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&gt;) …</a:t>
            </a:r>
            <a:br>
              <a:rPr lang="it-IT" b="1" dirty="0">
                <a:solidFill>
                  <a:srgbClr val="0070C0"/>
                </a:solidFill>
              </a:rPr>
            </a:b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List gli 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Arrays.asList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("alpha","beta","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charlie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");;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System.out.println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("sum = " +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sumOfList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(gli));</a:t>
            </a:r>
            <a:br>
              <a:rPr lang="it-IT" b="1" dirty="0"/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  //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Exception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in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thread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"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java.lang.ClassCastException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:</a:t>
            </a:r>
            <a:br>
              <a:rPr lang="it-IT" b="1" dirty="0">
                <a:solidFill>
                  <a:srgbClr val="0070C0"/>
                </a:solidFill>
              </a:rPr>
            </a:b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  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java.lang.String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cannot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be cast to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java.lang.Number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644671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FB74D13-F091-4CAA-830C-E9A06FB7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unbounded</a:t>
            </a:r>
            <a:r>
              <a:rPr lang="it-IT" dirty="0"/>
              <a:t> wildcards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EC4ABAD-1A73-4EA2-8D22-1DF77A42E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unbounded wildcard </a:t>
            </a:r>
            <a:r>
              <a:rPr lang="en-US" dirty="0"/>
              <a:t>type is specified using the wildcard character (?), for example,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List&lt;?&gt;. </a:t>
            </a:r>
            <a:r>
              <a:rPr lang="en-US" dirty="0"/>
              <a:t>this is called a list of unknown type</a:t>
            </a:r>
          </a:p>
          <a:p>
            <a:r>
              <a:rPr lang="en-US" dirty="0"/>
              <a:t>there are two scenarios where an unbounded wildcard is a useful approach:</a:t>
            </a:r>
          </a:p>
          <a:p>
            <a:pPr lvl="1"/>
            <a:r>
              <a:rPr lang="en-US" dirty="0"/>
              <a:t>if you are writing a method that can be implemented using functionality provided in the </a:t>
            </a:r>
            <a:r>
              <a:rPr lang="en-US" b="1" i="1" dirty="0"/>
              <a:t>Object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when the code is using methods in the generic class that </a:t>
            </a:r>
            <a:r>
              <a:rPr lang="en-US" b="1" i="1" dirty="0"/>
              <a:t>don't depend on the type </a:t>
            </a:r>
            <a:r>
              <a:rPr lang="en-US" dirty="0"/>
              <a:t>parameter</a:t>
            </a:r>
          </a:p>
          <a:p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737F4CB-CFC4-4807-986F-718975EE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8571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349C9935-7CAB-4A90-A130-27024560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under the </a:t>
            </a:r>
            <a:r>
              <a:rPr lang="it-IT" dirty="0" err="1"/>
              <a:t>hood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5E914E-46EA-4235-AC06-16C248A6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670F1F2-7907-4D69-AEE2-1B73C395F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732" y="2215845"/>
            <a:ext cx="4328535" cy="26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84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8451896-26A9-4284-9B38-CDE2D209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erasure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4D51D86-4A33-4467-AF3E-E8BB66AA1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in Java provide </a:t>
            </a:r>
            <a:r>
              <a:rPr lang="en-US" b="1" i="1" dirty="0"/>
              <a:t>compile-time safety </a:t>
            </a:r>
            <a:r>
              <a:rPr lang="en-US" dirty="0"/>
              <a:t>for type-correctness</a:t>
            </a:r>
          </a:p>
          <a:p>
            <a:pPr lvl="1"/>
            <a:r>
              <a:rPr lang="en-US" i="1" dirty="0"/>
              <a:t>but is partially considered as a run-time feature and it is somewhat similar to inheritance-polymorphism in practice</a:t>
            </a:r>
          </a:p>
          <a:p>
            <a:r>
              <a:rPr lang="en-US" dirty="0"/>
              <a:t>there is a process called </a:t>
            </a:r>
            <a:r>
              <a:rPr lang="en-US" b="1" i="1" dirty="0"/>
              <a:t>type erasure</a:t>
            </a:r>
            <a:endParaRPr lang="en-US" dirty="0"/>
          </a:p>
          <a:p>
            <a:pPr lvl="1"/>
            <a:r>
              <a:rPr lang="en-US" b="1" i="1" dirty="0"/>
              <a:t>type</a:t>
            </a:r>
            <a:r>
              <a:rPr lang="en-US" dirty="0"/>
              <a:t> information is </a:t>
            </a:r>
            <a:r>
              <a:rPr lang="en-US" b="1" i="1" dirty="0"/>
              <a:t>removed</a:t>
            </a:r>
            <a:r>
              <a:rPr lang="en-US" dirty="0"/>
              <a:t> during </a:t>
            </a:r>
            <a:r>
              <a:rPr lang="en-US" b="1" i="1" dirty="0"/>
              <a:t>compilation</a:t>
            </a:r>
            <a:r>
              <a:rPr lang="en-US" dirty="0"/>
              <a:t> and there is no way to tell what was the type of a generic when it was instantiated during run-time</a:t>
            </a:r>
          </a:p>
          <a:p>
            <a:r>
              <a:rPr lang="en-US" dirty="0"/>
              <a:t>any algorithm that requires to know the original type cannot be implemented through generics</a:t>
            </a:r>
          </a:p>
          <a:p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A76E73C-3FBE-44DE-8DCB-A9EA5258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0D48E45-A7E6-4192-B882-70FA5E86B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012" y="4319023"/>
            <a:ext cx="3383573" cy="2109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1279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6AE3545-2D27-4A25-B32F-1FB955B11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5064" y="1535113"/>
            <a:ext cx="5386917" cy="639762"/>
          </a:xfrm>
        </p:spPr>
        <p:txBody>
          <a:bodyPr/>
          <a:lstStyle/>
          <a:p>
            <a:r>
              <a:rPr lang="it-IT" dirty="0">
                <a:solidFill>
                  <a:srgbClr val="0070C0"/>
                </a:solidFill>
              </a:rPr>
              <a:t>source code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38B8F5C0-C9E6-49B3-923A-8E9923826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27209" y="1535113"/>
            <a:ext cx="5389033" cy="639762"/>
          </a:xfrm>
        </p:spPr>
        <p:txBody>
          <a:bodyPr/>
          <a:lstStyle/>
          <a:p>
            <a:r>
              <a:rPr lang="it-IT" dirty="0">
                <a:solidFill>
                  <a:srgbClr val="0070C0"/>
                </a:solidFill>
              </a:rPr>
              <a:t>code after erasure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087F2F1-BC41-464A-86BA-09A1CA25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2978C5-769E-45FF-9231-EBF523D90B68}"/>
              </a:ext>
            </a:extLst>
          </p:cNvPr>
          <p:cNvSpPr txBox="1"/>
          <p:nvPr/>
        </p:nvSpPr>
        <p:spPr>
          <a:xfrm>
            <a:off x="191344" y="2574944"/>
            <a:ext cx="57024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static 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&lt;T&gt;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getCentral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T[]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en-US" b="1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en-US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null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||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en-US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b="1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 null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US" b="1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]);</a:t>
            </a:r>
          </a:p>
          <a:p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 </a:t>
            </a:r>
            <a:endParaRPr lang="it-IT" b="1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AFF27EE-51BC-43A0-9F5F-F138BFC52CF7}"/>
              </a:ext>
            </a:extLst>
          </p:cNvPr>
          <p:cNvSpPr txBox="1"/>
          <p:nvPr/>
        </p:nvSpPr>
        <p:spPr>
          <a:xfrm>
            <a:off x="5920800" y="2574944"/>
            <a:ext cx="61518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 static 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getCentral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Object[]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a</a:t>
            </a:r>
            <a:endParaRPr lang="en-US" b="1" i="0" dirty="0">
              <a:solidFill>
                <a:srgbClr val="30101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en-US" b="1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en-US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null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||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en-US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b="1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 null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US" b="1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/ </a:t>
            </a:r>
            <a:r>
              <a:rPr lang="en-US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];</a:t>
            </a:r>
            <a:br>
              <a:rPr lang="en-US" b="1" dirty="0"/>
            </a:b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825780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5B414248-4D9A-4D15-A8EB-576473A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erasure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3CB3CF41-4548-4F79-AD1A-0012953CC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compiler </a:t>
            </a:r>
            <a:r>
              <a:rPr lang="en-US" b="1" i="1" dirty="0"/>
              <a:t>erases</a:t>
            </a:r>
            <a:r>
              <a:rPr lang="en-US" dirty="0"/>
              <a:t> type parameters, replacing them with their </a:t>
            </a:r>
            <a:r>
              <a:rPr lang="en-US" b="1" i="1" dirty="0"/>
              <a:t>bounds</a:t>
            </a:r>
            <a:r>
              <a:rPr lang="en-US" dirty="0"/>
              <a:t> or </a:t>
            </a:r>
            <a:r>
              <a:rPr lang="en-US" b="1" i="1" dirty="0"/>
              <a:t>Objects</a:t>
            </a:r>
          </a:p>
          <a:p>
            <a:r>
              <a:rPr lang="en-US" dirty="0"/>
              <a:t>because the Java compiler erases all type parameters in generic code, you </a:t>
            </a:r>
            <a:r>
              <a:rPr lang="en-US" b="1" i="1" dirty="0"/>
              <a:t>cannot verify </a:t>
            </a:r>
            <a:r>
              <a:rPr lang="en-US" dirty="0"/>
              <a:t>which parameterized type for a generic type is being used at </a:t>
            </a:r>
            <a:r>
              <a:rPr lang="en-US" b="1" i="1" dirty="0"/>
              <a:t>runtime</a:t>
            </a:r>
          </a:p>
          <a:p>
            <a:r>
              <a:rPr lang="en-US" dirty="0"/>
              <a:t>the process </a:t>
            </a:r>
            <a:r>
              <a:rPr lang="en-US" b="1" i="1" dirty="0"/>
              <a:t>erases type </a:t>
            </a:r>
            <a:r>
              <a:rPr lang="en-US" dirty="0"/>
              <a:t>parameters but </a:t>
            </a:r>
            <a:r>
              <a:rPr lang="en-US" b="1" i="1" dirty="0"/>
              <a:t>adds casts</a:t>
            </a:r>
          </a:p>
          <a:p>
            <a:r>
              <a:rPr lang="en-US" dirty="0"/>
              <a:t>knowing about type erasure helps you understand limitations of Java generics</a:t>
            </a:r>
          </a:p>
          <a:p>
            <a:pPr lvl="1"/>
            <a:r>
              <a:rPr lang="en-US" dirty="0"/>
              <a:t>for example, you cannot construct new objects of a generic type</a:t>
            </a:r>
          </a:p>
          <a:p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C88CF364-89D1-462F-BF82-3217D189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3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5F36D-4264-49E6-B978-B1BC002D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roots of generic programming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4D4365-0F4C-4B13-8C5A-32CC9D553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David </a:t>
            </a:r>
            <a:r>
              <a:rPr lang="it-IT" dirty="0" err="1"/>
              <a:t>Musser</a:t>
            </a:r>
            <a:r>
              <a:rPr lang="it-IT" dirty="0"/>
              <a:t> and Alexander </a:t>
            </a:r>
            <a:r>
              <a:rPr lang="it-IT" dirty="0" err="1"/>
              <a:t>Stepanov</a:t>
            </a:r>
            <a:r>
              <a:rPr lang="it-IT" dirty="0"/>
              <a:t>, in the </a:t>
            </a:r>
            <a:r>
              <a:rPr lang="it-IT" dirty="0" err="1"/>
              <a:t>early</a:t>
            </a:r>
            <a:r>
              <a:rPr lang="it-IT" dirty="0"/>
              <a:t> 1970s</a:t>
            </a:r>
          </a:p>
          <a:p>
            <a:r>
              <a:rPr lang="it-IT" dirty="0"/>
              <a:t>the </a:t>
            </a:r>
            <a:r>
              <a:rPr lang="it-IT" dirty="0" err="1"/>
              <a:t>term</a:t>
            </a:r>
            <a:r>
              <a:rPr lang="it-IT" dirty="0"/>
              <a:t> ‘</a:t>
            </a:r>
            <a:r>
              <a:rPr lang="it-IT" dirty="0" err="1"/>
              <a:t>generic</a:t>
            </a:r>
            <a:r>
              <a:rPr lang="it-IT" dirty="0"/>
              <a:t> programming’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coined</a:t>
            </a:r>
            <a:r>
              <a:rPr lang="it-IT" dirty="0"/>
              <a:t> in 1989</a:t>
            </a:r>
          </a:p>
          <a:p>
            <a:pPr lvl="1"/>
            <a:r>
              <a:rPr lang="it-IT" dirty="0"/>
              <a:t>the </a:t>
            </a:r>
            <a:r>
              <a:rPr lang="it-IT" dirty="0" err="1"/>
              <a:t>generic</a:t>
            </a:r>
            <a:r>
              <a:rPr lang="it-IT" dirty="0"/>
              <a:t> programming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pioneered</a:t>
            </a:r>
            <a:r>
              <a:rPr lang="it-IT" dirty="0"/>
              <a:t> by </a:t>
            </a:r>
            <a:r>
              <a:rPr lang="it-IT" b="1" dirty="0"/>
              <a:t>ML</a:t>
            </a:r>
            <a:r>
              <a:rPr lang="it-IT" dirty="0"/>
              <a:t> in 1973 (?)</a:t>
            </a:r>
          </a:p>
          <a:p>
            <a:pPr lvl="1"/>
            <a:r>
              <a:rPr lang="it-IT" dirty="0"/>
              <a:t>the </a:t>
            </a:r>
            <a:r>
              <a:rPr lang="it-IT" dirty="0" err="1"/>
              <a:t>generic</a:t>
            </a:r>
            <a:r>
              <a:rPr lang="it-IT" dirty="0"/>
              <a:t> programming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pioneered</a:t>
            </a:r>
            <a:r>
              <a:rPr lang="it-IT" dirty="0"/>
              <a:t> by </a:t>
            </a:r>
            <a:r>
              <a:rPr lang="it-IT" b="1" dirty="0"/>
              <a:t>ADA</a:t>
            </a:r>
            <a:r>
              <a:rPr lang="it-IT" dirty="0"/>
              <a:t> in 1983 (?)</a:t>
            </a:r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terms</a:t>
            </a:r>
            <a:r>
              <a:rPr lang="it-IT" dirty="0"/>
              <a:t> (&amp; </a:t>
            </a:r>
            <a:r>
              <a:rPr lang="it-IT" dirty="0" err="1"/>
              <a:t>implementation</a:t>
            </a:r>
            <a:r>
              <a:rPr lang="it-IT" dirty="0"/>
              <a:t>) → </a:t>
            </a:r>
            <a:r>
              <a:rPr lang="it-IT" b="1" i="1" dirty="0" err="1"/>
              <a:t>similar</a:t>
            </a:r>
            <a:r>
              <a:rPr lang="it-IT" b="1" i="1" dirty="0"/>
              <a:t> concept</a:t>
            </a:r>
          </a:p>
          <a:p>
            <a:pPr lvl="1"/>
            <a:r>
              <a:rPr lang="it-IT" b="1" i="1" dirty="0" err="1"/>
              <a:t>generics</a:t>
            </a:r>
            <a:r>
              <a:rPr lang="it-IT" dirty="0"/>
              <a:t> </a:t>
            </a:r>
          </a:p>
          <a:p>
            <a:pPr lvl="2"/>
            <a:r>
              <a:rPr lang="it-IT" dirty="0"/>
              <a:t>Ada, Eiffel, Java, C#, VisualBasic.NET</a:t>
            </a:r>
          </a:p>
          <a:p>
            <a:pPr lvl="1"/>
            <a:r>
              <a:rPr lang="it-IT" b="1" i="1" dirty="0" err="1"/>
              <a:t>parametric</a:t>
            </a:r>
            <a:r>
              <a:rPr lang="it-IT" b="1" i="1" dirty="0"/>
              <a:t> </a:t>
            </a:r>
            <a:r>
              <a:rPr lang="it-IT" b="1" i="1" dirty="0" err="1"/>
              <a:t>polymorphism</a:t>
            </a:r>
            <a:endParaRPr lang="it-IT" b="1" i="1" dirty="0"/>
          </a:p>
          <a:p>
            <a:pPr lvl="2"/>
            <a:r>
              <a:rPr lang="it-IT" dirty="0"/>
              <a:t>ML, Scala, Haskell</a:t>
            </a:r>
          </a:p>
          <a:p>
            <a:pPr lvl="1"/>
            <a:r>
              <a:rPr lang="it-IT" b="1" i="1" dirty="0"/>
              <a:t>templates</a:t>
            </a:r>
          </a:p>
          <a:p>
            <a:pPr lvl="2"/>
            <a:r>
              <a:rPr lang="it-IT" dirty="0"/>
              <a:t>C++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7B0BDF5-3967-4B4E-B1F3-13E28B07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37433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12867C-D2B1-4D9F-9AA0-988E0B6A43CF}"/>
              </a:ext>
            </a:extLst>
          </p:cNvPr>
          <p:cNvSpPr txBox="1"/>
          <p:nvPr/>
        </p:nvSpPr>
        <p:spPr>
          <a:xfrm>
            <a:off x="2639616" y="2276872"/>
            <a:ext cx="74168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i="0" dirty="0">
                <a:effectLst/>
                <a:latin typeface="Courier New" panose="02070309020205020404" pitchFamily="49" charset="0"/>
              </a:rPr>
              <a:t>public </a:t>
            </a:r>
            <a:r>
              <a:rPr lang="it-IT" sz="2000" b="1" i="0" dirty="0" err="1">
                <a:effectLst/>
                <a:latin typeface="Courier New" panose="02070309020205020404" pitchFamily="49" charset="0"/>
              </a:rPr>
              <a:t>static</a:t>
            </a:r>
            <a:r>
              <a:rPr lang="it-IT" sz="2000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sz="20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&lt;E&gt;</a:t>
            </a:r>
            <a:r>
              <a:rPr lang="it-IT" sz="2000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sz="2000" b="1" i="0" dirty="0" err="1">
                <a:effectLst/>
                <a:latin typeface="Courier New" panose="02070309020205020404" pitchFamily="49" charset="0"/>
              </a:rPr>
              <a:t>void</a:t>
            </a:r>
            <a:r>
              <a:rPr lang="it-IT" sz="2000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sz="2000" b="1" i="0" dirty="0" err="1">
                <a:effectLst/>
                <a:latin typeface="Courier New" panose="02070309020205020404" pitchFamily="49" charset="0"/>
              </a:rPr>
              <a:t>fillWithDefaults</a:t>
            </a:r>
            <a:r>
              <a:rPr lang="it-IT" sz="2000" b="1" i="0" dirty="0">
                <a:effectLst/>
                <a:latin typeface="Courier New" panose="02070309020205020404" pitchFamily="49" charset="0"/>
              </a:rPr>
              <a:t>(E[] a){</a:t>
            </a:r>
            <a:br>
              <a:rPr lang="it-IT" sz="2000" b="1" dirty="0"/>
            </a:br>
            <a:r>
              <a:rPr lang="it-IT" sz="2000" b="1" i="0" dirty="0">
                <a:effectLst/>
                <a:latin typeface="Courier New" panose="02070309020205020404" pitchFamily="49" charset="0"/>
              </a:rPr>
              <a:t>    private </a:t>
            </a:r>
            <a:r>
              <a:rPr lang="it-IT" sz="20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E[] </a:t>
            </a:r>
            <a:r>
              <a:rPr lang="it-IT" sz="2000" b="1" i="0" dirty="0" err="1">
                <a:effectLst/>
                <a:latin typeface="Courier New" panose="02070309020205020404" pitchFamily="49" charset="0"/>
              </a:rPr>
              <a:t>elements</a:t>
            </a:r>
            <a:r>
              <a:rPr lang="it-IT" sz="2000" b="1" i="0" dirty="0">
                <a:effectLst/>
                <a:latin typeface="Courier New" panose="02070309020205020404" pitchFamily="49" charset="0"/>
              </a:rPr>
              <a:t>;</a:t>
            </a:r>
            <a:br>
              <a:rPr lang="it-IT" sz="2000" b="1" dirty="0"/>
            </a:br>
            <a:r>
              <a:rPr lang="it-IT" sz="2000" b="1" i="0" dirty="0">
                <a:effectLst/>
                <a:latin typeface="Courier New" panose="02070309020205020404" pitchFamily="49" charset="0"/>
              </a:rPr>
              <a:t>    </a:t>
            </a:r>
            <a:r>
              <a:rPr lang="it-IT" sz="2000" b="1" i="0" dirty="0" err="1">
                <a:effectLst/>
                <a:latin typeface="Courier New" panose="02070309020205020404" pitchFamily="49" charset="0"/>
              </a:rPr>
              <a:t>elements</a:t>
            </a:r>
            <a:r>
              <a:rPr lang="it-IT" sz="2000" b="1" i="0" dirty="0">
                <a:effectLst/>
                <a:latin typeface="Courier New" panose="02070309020205020404" pitchFamily="49" charset="0"/>
              </a:rPr>
              <a:t> = new E[10]; </a:t>
            </a:r>
            <a:r>
              <a:rPr lang="it-IT" sz="20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sz="20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error</a:t>
            </a:r>
            <a:br>
              <a:rPr lang="it-IT" sz="2000" b="1" dirty="0"/>
            </a:br>
            <a:r>
              <a:rPr lang="it-IT" sz="2000" b="1" i="0" dirty="0">
                <a:effectLst/>
                <a:latin typeface="Courier New" panose="02070309020205020404" pitchFamily="49" charset="0"/>
              </a:rPr>
              <a:t>    for (</a:t>
            </a:r>
            <a:r>
              <a:rPr lang="it-IT" sz="2000" b="1" i="0" dirty="0" err="1">
                <a:effectLst/>
                <a:latin typeface="Courier New" panose="02070309020205020404" pitchFamily="49" charset="0"/>
              </a:rPr>
              <a:t>int</a:t>
            </a:r>
            <a:r>
              <a:rPr lang="it-IT" sz="2000" b="1" i="0" dirty="0">
                <a:effectLst/>
                <a:latin typeface="Courier New" panose="02070309020205020404" pitchFamily="49" charset="0"/>
              </a:rPr>
              <a:t> i = 0; i &lt; </a:t>
            </a:r>
            <a:r>
              <a:rPr lang="it-IT" sz="2000" b="1" i="0" dirty="0" err="1">
                <a:effectLst/>
                <a:latin typeface="Courier New" panose="02070309020205020404" pitchFamily="49" charset="0"/>
              </a:rPr>
              <a:t>a.length</a:t>
            </a:r>
            <a:r>
              <a:rPr lang="it-IT" sz="2000" b="1" i="0" dirty="0">
                <a:effectLst/>
                <a:latin typeface="Courier New" panose="02070309020205020404" pitchFamily="49" charset="0"/>
              </a:rPr>
              <a:t>; i++)</a:t>
            </a:r>
            <a:br>
              <a:rPr lang="it-IT" sz="2000" b="1" dirty="0"/>
            </a:br>
            <a:r>
              <a:rPr lang="it-IT" sz="2000" b="1" i="0" dirty="0">
                <a:effectLst/>
                <a:latin typeface="Courier New" panose="02070309020205020404" pitchFamily="49" charset="0"/>
              </a:rPr>
              <a:t>        a[i] = </a:t>
            </a:r>
            <a:r>
              <a:rPr lang="it-IT" sz="20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new E(); // </a:t>
            </a:r>
            <a:r>
              <a:rPr lang="it-IT" sz="20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error</a:t>
            </a:r>
            <a:br>
              <a:rPr lang="it-IT" sz="2000" b="1" dirty="0"/>
            </a:br>
            <a:r>
              <a:rPr lang="it-IT" sz="2000" b="1" i="0" dirty="0">
                <a:effectLst/>
                <a:latin typeface="Courier New" panose="02070309020205020404" pitchFamily="49" charset="0"/>
              </a:rPr>
              <a:t>}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165128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AC6340-E840-44BC-AB0F-C8E2FEC68CAC}"/>
              </a:ext>
            </a:extLst>
          </p:cNvPr>
          <p:cNvSpPr txBox="1"/>
          <p:nvPr/>
        </p:nvSpPr>
        <p:spPr>
          <a:xfrm>
            <a:off x="294408" y="1052736"/>
            <a:ext cx="118813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effectLst/>
                <a:latin typeface="Courier New" panose="02070309020205020404" pitchFamily="49" charset="0"/>
              </a:rPr>
              <a:t>public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static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void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args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[]) {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s[] = { "alpha", "beta", "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charlie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" };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Character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c[] = {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Character.valueOf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('h'),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Character.valueOf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('a’), …};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i[] = {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Integer.valueOf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(4),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Integer.valueOf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(8),…};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Double d[] = {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Double.valueOf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(1.1000000000000001D),…};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sc =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(s);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if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(!$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assertionsDisabled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&amp;&amp; !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sc.equals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("beta"))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throw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new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AssertionError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Character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cc =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Character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(c);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if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(!$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assertionsDisabled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&amp;&amp;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cc.charValue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() != 'a')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throw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new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AssertionError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ic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=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(i)).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intValue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if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(!$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assertionsDisabled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&amp;&amp;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ic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!= 16)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throw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new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AssertionError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Double dc = (Double)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ArrayUtil.getCentral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(d);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if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(!$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assertionsDisabled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&amp;&amp;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dc.doubleValue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() != 5.7999999999999998D)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throw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new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AssertionError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else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CEDCB316-2B38-4550-B862-188666B5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Main</a:t>
            </a:r>
            <a:r>
              <a:rPr lang="it-IT" dirty="0"/>
              <a:t> (after erasure)</a:t>
            </a:r>
          </a:p>
        </p:txBody>
      </p:sp>
    </p:spTree>
    <p:extLst>
      <p:ext uri="{BB962C8B-B14F-4D97-AF65-F5344CB8AC3E}">
        <p14:creationId xmlns:p14="http://schemas.microsoft.com/office/powerpoint/2010/main" val="1858878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9E65966-5E92-45BB-BDB4-8FBC3796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syntactic</a:t>
            </a:r>
            <a:r>
              <a:rPr lang="it-IT" dirty="0"/>
              <a:t> sugar?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FD530EA-549C-443D-9261-75647E0CB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Java Generics just syntactic sugar?</a:t>
            </a:r>
          </a:p>
          <a:p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AC785B5-D19C-4103-BB83-905A9423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6F1AE40-6F6E-46FB-92C7-240B3CBCD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467" y="2564904"/>
            <a:ext cx="2694666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73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895225-23BE-4D87-9EA8-60CC1A55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implementing</a:t>
            </a:r>
            <a:r>
              <a:rPr lang="it-IT" dirty="0"/>
              <a:t> by erasure: </a:t>
            </a:r>
            <a:r>
              <a:rPr lang="it-IT" dirty="0" err="1"/>
              <a:t>effects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39D491-1C1F-40F4-ABF9-C26272A09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keeps things </a:t>
            </a:r>
            <a:r>
              <a:rPr lang="en-US" b="1" i="1" dirty="0"/>
              <a:t>simple</a:t>
            </a:r>
            <a:r>
              <a:rPr lang="en-US" dirty="0"/>
              <a:t>, in that generics do not add anything fundamentally new</a:t>
            </a:r>
          </a:p>
          <a:p>
            <a:r>
              <a:rPr lang="en-US" dirty="0"/>
              <a:t>it keeps things </a:t>
            </a:r>
            <a:r>
              <a:rPr lang="en-US" b="1" i="1" dirty="0"/>
              <a:t>small</a:t>
            </a:r>
            <a:r>
              <a:rPr lang="en-US" dirty="0"/>
              <a:t>, in that there is exactly </a:t>
            </a:r>
            <a:r>
              <a:rPr lang="en-US" b="1" i="1" dirty="0"/>
              <a:t>one implementation </a:t>
            </a:r>
            <a:r>
              <a:rPr lang="en-US" dirty="0"/>
              <a:t>of List, not one version for each type</a:t>
            </a:r>
          </a:p>
          <a:p>
            <a:r>
              <a:rPr lang="en-US" dirty="0"/>
              <a:t>it eases </a:t>
            </a:r>
            <a:r>
              <a:rPr lang="en-US" b="1" i="1" dirty="0"/>
              <a:t>evolution</a:t>
            </a:r>
            <a:r>
              <a:rPr lang="en-US" dirty="0"/>
              <a:t>, since the same library can be accessed in both </a:t>
            </a:r>
            <a:r>
              <a:rPr lang="en-US" dirty="0" err="1"/>
              <a:t>nongeneric</a:t>
            </a:r>
            <a:r>
              <a:rPr lang="en-US" dirty="0"/>
              <a:t> and generic forms</a:t>
            </a:r>
          </a:p>
          <a:p>
            <a:r>
              <a:rPr lang="en-US" b="1" i="1" dirty="0"/>
              <a:t>cast-iron guarantee</a:t>
            </a:r>
            <a:r>
              <a:rPr lang="en-US" dirty="0"/>
              <a:t>: the implicit casts added by the compilation of generics never fail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5542770-5E87-421C-875E-3B8EE990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82639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D47331FD-1F57-4463-A00B-91C80732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java </a:t>
            </a:r>
            <a:r>
              <a:rPr lang="it-IT" dirty="0" err="1"/>
              <a:t>collections</a:t>
            </a:r>
            <a:r>
              <a:rPr lang="it-IT" dirty="0"/>
              <a:t> framework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2BFCBE-7EE7-4A50-8DDC-BBFA298D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2B55920-B7FD-4B5A-B63B-15DB802C2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185" y="1042209"/>
            <a:ext cx="6797629" cy="47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891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F40D5A7-BF68-4EF4-A658-BE34596A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java </a:t>
            </a:r>
            <a:r>
              <a:rPr lang="it-IT" dirty="0" err="1"/>
              <a:t>collection</a:t>
            </a:r>
            <a:r>
              <a:rPr lang="it-IT" dirty="0"/>
              <a:t> framework 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A5FDC4E-459B-4B94-B1BA-8142A4336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unified architecture for representing and manipulating collections, enabling </a:t>
            </a:r>
            <a:r>
              <a:rPr lang="en-US" b="1" i="1" dirty="0"/>
              <a:t>collections</a:t>
            </a:r>
            <a:r>
              <a:rPr lang="en-US" dirty="0"/>
              <a:t> to be manipulated </a:t>
            </a:r>
            <a:r>
              <a:rPr lang="en-US" b="1" i="1" dirty="0"/>
              <a:t>independently</a:t>
            </a:r>
            <a:r>
              <a:rPr lang="en-US" dirty="0"/>
              <a:t> of </a:t>
            </a:r>
            <a:r>
              <a:rPr lang="en-US" b="1" i="1" dirty="0"/>
              <a:t>implementation</a:t>
            </a:r>
            <a:r>
              <a:rPr lang="en-US" dirty="0"/>
              <a:t> details</a:t>
            </a:r>
          </a:p>
          <a:p>
            <a:r>
              <a:rPr lang="en-US" b="1" dirty="0"/>
              <a:t>pre-JDK5</a:t>
            </a:r>
            <a:r>
              <a:rPr lang="en-US" dirty="0"/>
              <a:t> collections are not type-safe</a:t>
            </a:r>
          </a:p>
          <a:p>
            <a:pPr lvl="1"/>
            <a:r>
              <a:rPr lang="en-US" dirty="0"/>
              <a:t>the </a:t>
            </a:r>
            <a:r>
              <a:rPr lang="en-US" b="1" i="1" dirty="0"/>
              <a:t>upcasting</a:t>
            </a:r>
            <a:r>
              <a:rPr lang="en-US" dirty="0"/>
              <a:t> to </a:t>
            </a:r>
            <a:r>
              <a:rPr lang="en-US" dirty="0" err="1"/>
              <a:t>java.lang.Object</a:t>
            </a:r>
            <a:r>
              <a:rPr lang="en-US" dirty="0"/>
              <a:t> is done implicitly by the compiler</a:t>
            </a:r>
          </a:p>
          <a:p>
            <a:pPr lvl="1"/>
            <a:r>
              <a:rPr lang="en-US" dirty="0"/>
              <a:t>the programmer has to </a:t>
            </a:r>
            <a:r>
              <a:rPr lang="en-US" b="1" i="1" dirty="0"/>
              <a:t>explicitly downcast </a:t>
            </a:r>
            <a:r>
              <a:rPr lang="en-US" dirty="0"/>
              <a:t>the Object retrieved back to their original class</a:t>
            </a:r>
          </a:p>
          <a:p>
            <a:pPr lvl="1"/>
            <a:r>
              <a:rPr lang="en-US" dirty="0"/>
              <a:t>the </a:t>
            </a:r>
            <a:r>
              <a:rPr lang="en-US" b="1" i="1" dirty="0"/>
              <a:t>compiler</a:t>
            </a:r>
            <a:r>
              <a:rPr lang="en-US" dirty="0"/>
              <a:t> is </a:t>
            </a:r>
            <a:r>
              <a:rPr lang="en-US" b="1" i="1" dirty="0"/>
              <a:t>not able </a:t>
            </a:r>
            <a:r>
              <a:rPr lang="en-US" dirty="0"/>
              <a:t>to check whether the </a:t>
            </a:r>
            <a:r>
              <a:rPr lang="en-US" dirty="0" err="1"/>
              <a:t>downcasting</a:t>
            </a:r>
            <a:r>
              <a:rPr lang="en-US" dirty="0"/>
              <a:t> is valid at compile-time</a:t>
            </a:r>
          </a:p>
          <a:p>
            <a:pPr lvl="1"/>
            <a:r>
              <a:rPr lang="en-US" dirty="0"/>
              <a:t>incorrect </a:t>
            </a:r>
            <a:r>
              <a:rPr lang="en-US" dirty="0" err="1"/>
              <a:t>downcasting</a:t>
            </a:r>
            <a:r>
              <a:rPr lang="en-US" dirty="0"/>
              <a:t> will show up only at runtime, as a </a:t>
            </a:r>
            <a:r>
              <a:rPr lang="en-US" b="1" i="1" dirty="0" err="1"/>
              <a:t>ClassCastException</a:t>
            </a:r>
            <a:endParaRPr lang="en-US" b="1" i="1" dirty="0"/>
          </a:p>
          <a:p>
            <a:r>
              <a:rPr lang="en-US" b="1" i="1" dirty="0"/>
              <a:t>post-JDK5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compiler</a:t>
            </a:r>
            <a:r>
              <a:rPr lang="en-US" dirty="0"/>
              <a:t> can perform all the </a:t>
            </a:r>
            <a:r>
              <a:rPr lang="en-US" b="1" i="1" dirty="0"/>
              <a:t>necessary type-check </a:t>
            </a:r>
            <a:r>
              <a:rPr lang="en-US" dirty="0"/>
              <a:t>during compilation to ensure </a:t>
            </a:r>
            <a:r>
              <a:rPr lang="en-US" b="1" i="1" dirty="0"/>
              <a:t>type-safety at runtime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5C0C85C-FD13-48A4-AD39-273BBF7A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37721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66A16D-3ACD-4F39-A880-E938198C7FAC}"/>
              </a:ext>
            </a:extLst>
          </p:cNvPr>
          <p:cNvSpPr txBox="1"/>
          <p:nvPr/>
        </p:nvSpPr>
        <p:spPr>
          <a:xfrm>
            <a:off x="263352" y="980728"/>
            <a:ext cx="1166529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effectLst/>
                <a:latin typeface="Courier New" panose="02070309020205020404" pitchFamily="49" charset="0"/>
              </a:rPr>
              <a:t>import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java.util.ArrayList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import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java.util.Iterator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public class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ArrayListPreJDK5Test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{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public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static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void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args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) {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ArrayList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lst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= new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ArrayList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();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ArrayList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contains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instances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of Object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lst.add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("alpha");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() takes Object.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upcast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to Object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implicitly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lst.add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("beta");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lst.add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("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charlie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");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lst.add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(new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(10));  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upcast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to Object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implicitly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System.out.println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lst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);      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[alpha, beta,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charlie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, 10]</a:t>
            </a:r>
            <a:br>
              <a:rPr lang="it-IT" b="1" dirty="0">
                <a:solidFill>
                  <a:srgbClr val="0070C0"/>
                </a:solidFill>
              </a:rPr>
            </a:b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Iterator iter =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lst.iterator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while (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iter.hasNext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()) {      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explicitly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downcast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from Object to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String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=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iter.next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(); 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ERROR    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System.out.println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}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}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7278892E-A934-4BC3-A588-BE996AF0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7834" y="115889"/>
            <a:ext cx="6432582" cy="649287"/>
          </a:xfrm>
        </p:spPr>
        <p:txBody>
          <a:bodyPr/>
          <a:lstStyle/>
          <a:p>
            <a:r>
              <a:rPr lang="it-IT" dirty="0"/>
              <a:t>java </a:t>
            </a:r>
            <a:r>
              <a:rPr lang="it-IT" dirty="0" err="1"/>
              <a:t>collections</a:t>
            </a:r>
            <a:r>
              <a:rPr lang="it-IT" dirty="0"/>
              <a:t> framework (</a:t>
            </a:r>
            <a:r>
              <a:rPr lang="it-IT" dirty="0" err="1"/>
              <a:t>pre</a:t>
            </a:r>
            <a:r>
              <a:rPr lang="it-IT" dirty="0"/>
              <a:t> JDK 5)</a:t>
            </a:r>
          </a:p>
        </p:txBody>
      </p:sp>
    </p:spTree>
    <p:extLst>
      <p:ext uri="{BB962C8B-B14F-4D97-AF65-F5344CB8AC3E}">
        <p14:creationId xmlns:p14="http://schemas.microsoft.com/office/powerpoint/2010/main" val="21343410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BC808E-25D6-415D-B63D-EDE700B8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7834" y="115889"/>
            <a:ext cx="6576598" cy="649287"/>
          </a:xfrm>
        </p:spPr>
        <p:txBody>
          <a:bodyPr/>
          <a:lstStyle/>
          <a:p>
            <a:r>
              <a:rPr lang="it-IT" dirty="0"/>
              <a:t>java </a:t>
            </a:r>
            <a:r>
              <a:rPr lang="it-IT" dirty="0" err="1"/>
              <a:t>collections</a:t>
            </a:r>
            <a:r>
              <a:rPr lang="it-IT" dirty="0"/>
              <a:t> framework (post JDK 5)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55B2C9C-1477-48DA-9E07-C5401104BE95}"/>
              </a:ext>
            </a:extLst>
          </p:cNvPr>
          <p:cNvSpPr txBox="1"/>
          <p:nvPr/>
        </p:nvSpPr>
        <p:spPr>
          <a:xfrm>
            <a:off x="3448" y="832801"/>
            <a:ext cx="1195332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effectLst/>
                <a:latin typeface="Courier New" panose="02070309020205020404" pitchFamily="49" charset="0"/>
              </a:rPr>
              <a:t>public class ArrayListPostJDK15Test {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public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static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void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[]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args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) {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ArrayList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&gt;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lst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= new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ArrayList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&gt;();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Inform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compiler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about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type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lst.add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("alpha");      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compiler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checks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argument's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String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…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Iterator&lt;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&gt; iter =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lst.iterator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();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Iterator of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Strings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while (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iter.hasNext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()) {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=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iter.next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();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compiler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inserts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downcast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operator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System.out.println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}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lst.add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new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(1234)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); 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ERROR: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compiler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can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detect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wrong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// 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error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: no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suitable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method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found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for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intObj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lst.get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(0); // ERROR: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compiler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can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detect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wrong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                  // 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error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incompatible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types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cannot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be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converted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to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Integer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Enhanced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for-loop (JDK 1.5)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for (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 :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lst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) {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   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System.out.println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str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);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   }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   }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4270619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E339D9-F7FE-4D32-9A5D-0AE2D917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26B5B4-8F9B-48FA-BC6F-B6FA2E90B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/>
              <a:t>Musser</a:t>
            </a:r>
            <a:r>
              <a:rPr lang="it-IT" sz="2000" dirty="0"/>
              <a:t>,  D.A.  and  </a:t>
            </a:r>
            <a:r>
              <a:rPr lang="it-IT" sz="2000" dirty="0" err="1"/>
              <a:t>Stepanov</a:t>
            </a:r>
            <a:r>
              <a:rPr lang="it-IT" sz="2000" dirty="0"/>
              <a:t>,  A.A.,  </a:t>
            </a:r>
            <a:r>
              <a:rPr lang="it-IT" sz="2000" dirty="0" err="1"/>
              <a:t>Generic</a:t>
            </a:r>
            <a:r>
              <a:rPr lang="it-IT" sz="2000" dirty="0"/>
              <a:t>  Programming, </a:t>
            </a:r>
            <a:r>
              <a:rPr lang="it-IT" sz="2000" dirty="0" err="1"/>
              <a:t>Proceeding</a:t>
            </a:r>
            <a:r>
              <a:rPr lang="it-IT" sz="2000" dirty="0"/>
              <a:t>  of  International Symposium  on  </a:t>
            </a:r>
            <a:r>
              <a:rPr lang="it-IT" sz="2000" dirty="0" err="1"/>
              <a:t>Symbolic</a:t>
            </a:r>
            <a:r>
              <a:rPr lang="it-IT" sz="2000" dirty="0"/>
              <a:t>  and  </a:t>
            </a:r>
            <a:r>
              <a:rPr lang="it-IT" sz="2000" dirty="0" err="1"/>
              <a:t>Algebraic</a:t>
            </a:r>
            <a:r>
              <a:rPr lang="it-IT" sz="2000" dirty="0"/>
              <a:t>  </a:t>
            </a:r>
            <a:r>
              <a:rPr lang="it-IT" sz="2000" dirty="0" err="1"/>
              <a:t>Computation</a:t>
            </a:r>
            <a:r>
              <a:rPr lang="it-IT" sz="2000" dirty="0"/>
              <a:t>,  vol.  358:  </a:t>
            </a:r>
            <a:r>
              <a:rPr lang="it-IT" sz="2000" dirty="0" err="1"/>
              <a:t>Lecture</a:t>
            </a:r>
            <a:r>
              <a:rPr lang="it-IT" sz="2000" dirty="0"/>
              <a:t> Notes   in   Computer   Science,   Rome,   </a:t>
            </a:r>
            <a:r>
              <a:rPr lang="it-IT" sz="2000" dirty="0" err="1"/>
              <a:t>Italy</a:t>
            </a:r>
            <a:r>
              <a:rPr lang="it-IT" sz="2000" dirty="0"/>
              <a:t>,   1988, pp. 13–25</a:t>
            </a:r>
          </a:p>
          <a:p>
            <a:r>
              <a:rPr lang="it-IT" sz="2000" dirty="0"/>
              <a:t>Giovannelli, D. (2013). Programming in </a:t>
            </a:r>
            <a:r>
              <a:rPr lang="it-IT" sz="2000" dirty="0" err="1"/>
              <a:t>Algorithms</a:t>
            </a:r>
            <a:r>
              <a:rPr lang="it-IT" sz="2000" dirty="0"/>
              <a:t>: </a:t>
            </a:r>
            <a:r>
              <a:rPr lang="it-IT" sz="2000" dirty="0" err="1"/>
              <a:t>Generic</a:t>
            </a:r>
            <a:r>
              <a:rPr lang="it-IT" sz="2000" dirty="0"/>
              <a:t> Programming and </a:t>
            </a:r>
            <a:r>
              <a:rPr lang="it-IT" sz="2000" dirty="0" err="1"/>
              <a:t>its</a:t>
            </a:r>
            <a:r>
              <a:rPr lang="it-IT" sz="2000" dirty="0"/>
              <a:t> </a:t>
            </a:r>
            <a:r>
              <a:rPr lang="it-IT" sz="2000" dirty="0" err="1"/>
              <a:t>Implementation</a:t>
            </a:r>
            <a:r>
              <a:rPr lang="it-IT" sz="2000" dirty="0"/>
              <a:t>.</a:t>
            </a:r>
          </a:p>
          <a:p>
            <a:r>
              <a:rPr lang="it-IT" sz="2000" dirty="0" err="1"/>
              <a:t>Naftalin</a:t>
            </a:r>
            <a:r>
              <a:rPr lang="it-IT" sz="2000" dirty="0"/>
              <a:t>, M., Philip </a:t>
            </a:r>
            <a:r>
              <a:rPr lang="it-IT" sz="2000" dirty="0" err="1"/>
              <a:t>Wadler</a:t>
            </a:r>
            <a:r>
              <a:rPr lang="it-IT" sz="2000" dirty="0"/>
              <a:t>, P.. Java </a:t>
            </a:r>
            <a:r>
              <a:rPr lang="it-IT" sz="2000" dirty="0" err="1"/>
              <a:t>Generics</a:t>
            </a:r>
            <a:r>
              <a:rPr lang="it-IT" sz="2000" dirty="0"/>
              <a:t> and </a:t>
            </a:r>
            <a:r>
              <a:rPr lang="it-IT" sz="2000" dirty="0" err="1"/>
              <a:t>Collections</a:t>
            </a:r>
            <a:r>
              <a:rPr lang="it-IT" sz="2000" dirty="0"/>
              <a:t>. Speed Up the Java Development </a:t>
            </a:r>
            <a:r>
              <a:rPr lang="it-IT" sz="2000" dirty="0" err="1"/>
              <a:t>Process</a:t>
            </a:r>
            <a:r>
              <a:rPr lang="it-IT" sz="2000" dirty="0"/>
              <a:t>. O'Reilly Media (2006)</a:t>
            </a:r>
          </a:p>
          <a:p>
            <a:r>
              <a:rPr lang="it-IT" sz="2000" dirty="0"/>
              <a:t>Jaime </a:t>
            </a:r>
            <a:r>
              <a:rPr lang="it-IT" sz="2000" dirty="0" err="1"/>
              <a:t>Niño</a:t>
            </a:r>
            <a:r>
              <a:rPr lang="it-IT" sz="2000" dirty="0"/>
              <a:t>. 2007. The cost of erasure in Java </a:t>
            </a:r>
            <a:r>
              <a:rPr lang="it-IT" sz="2000" dirty="0" err="1"/>
              <a:t>generics</a:t>
            </a:r>
            <a:r>
              <a:rPr lang="it-IT" sz="2000" dirty="0"/>
              <a:t> </a:t>
            </a:r>
            <a:r>
              <a:rPr lang="it-IT" sz="2000" dirty="0" err="1"/>
              <a:t>type</a:t>
            </a:r>
            <a:r>
              <a:rPr lang="it-IT" sz="2000" dirty="0"/>
              <a:t> system. J. </a:t>
            </a:r>
            <a:r>
              <a:rPr lang="it-IT" sz="2000" dirty="0" err="1"/>
              <a:t>Comput</a:t>
            </a:r>
            <a:r>
              <a:rPr lang="it-IT" sz="2000" dirty="0"/>
              <a:t>. Sci. </a:t>
            </a:r>
            <a:r>
              <a:rPr lang="it-IT" sz="2000" dirty="0" err="1"/>
              <a:t>Coll</a:t>
            </a:r>
            <a:r>
              <a:rPr lang="it-IT" sz="2000" dirty="0"/>
              <a:t>. 22, 5 (</a:t>
            </a:r>
            <a:r>
              <a:rPr lang="it-IT" sz="2000" dirty="0" err="1"/>
              <a:t>May</a:t>
            </a:r>
            <a:r>
              <a:rPr lang="it-IT" sz="2000" dirty="0"/>
              <a:t> 2007), 2-11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7466914-BC16-4701-A68B-56F64973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032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F42B16-3A34-4773-9ABE-773C51D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generic</a:t>
            </a:r>
            <a:r>
              <a:rPr lang="it-IT" dirty="0"/>
              <a:t> programming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F14AFA-E3CC-4210-A897-9230E91E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functions</a:t>
            </a:r>
            <a:r>
              <a:rPr lang="en-US" dirty="0"/>
              <a:t> (methods) or </a:t>
            </a:r>
            <a:r>
              <a:rPr lang="en-US" b="1" i="1" dirty="0"/>
              <a:t>types</a:t>
            </a:r>
            <a:r>
              <a:rPr lang="en-US" dirty="0"/>
              <a:t> (classes) that </a:t>
            </a:r>
            <a:r>
              <a:rPr lang="en-US" b="1" i="1" dirty="0"/>
              <a:t>differ</a:t>
            </a:r>
            <a:r>
              <a:rPr lang="en-US" dirty="0"/>
              <a:t> only in the set of </a:t>
            </a:r>
            <a:r>
              <a:rPr lang="en-US" b="1" i="1" dirty="0"/>
              <a:t>types</a:t>
            </a:r>
            <a:r>
              <a:rPr lang="en-US" dirty="0"/>
              <a:t> on which they operate</a:t>
            </a:r>
          </a:p>
          <a:p>
            <a:r>
              <a:rPr lang="en-US" dirty="0"/>
              <a:t>﻿generic programming is a way to make a language </a:t>
            </a:r>
            <a:r>
              <a:rPr lang="en-US" b="1" i="1" dirty="0"/>
              <a:t>more expressive</a:t>
            </a:r>
            <a:r>
              <a:rPr lang="en-US" dirty="0"/>
              <a:t>, while still maintaining </a:t>
            </a:r>
            <a:r>
              <a:rPr lang="en-US" b="1" i="1" dirty="0"/>
              <a:t>full static type-safety</a:t>
            </a:r>
          </a:p>
          <a:p>
            <a:r>
              <a:rPr lang="en-US" b="1" i="1" dirty="0"/>
              <a:t>reduce duplication </a:t>
            </a:r>
            <a:r>
              <a:rPr lang="en-US" dirty="0"/>
              <a:t>of code</a:t>
            </a:r>
          </a:p>
          <a:p>
            <a:r>
              <a:rPr lang="en-US" dirty="0"/>
              <a:t>algorithms are written in terms of </a:t>
            </a:r>
            <a:r>
              <a:rPr lang="en-US" b="1" i="1" dirty="0"/>
              <a:t>generic types </a:t>
            </a:r>
          </a:p>
          <a:p>
            <a:r>
              <a:rPr lang="en-US" dirty="0"/>
              <a:t>types are passed as </a:t>
            </a:r>
            <a:r>
              <a:rPr lang="en-US" b="1" i="1" dirty="0"/>
              <a:t>parameters</a:t>
            </a:r>
            <a:r>
              <a:rPr lang="en-US" dirty="0"/>
              <a:t> later when needed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B446EA6-065E-4EDF-B590-FC20605E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909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1020F2-8CA4-4E31-A4E5-9B4D0DF2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java &amp; </a:t>
            </a:r>
            <a:r>
              <a:rPr lang="it-IT" dirty="0" err="1"/>
              <a:t>c++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2D880F-0F4D-4657-889C-BD960DBF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generic function</a:t>
            </a:r>
          </a:p>
          <a:p>
            <a:pPr lvl="1"/>
            <a:r>
              <a:rPr lang="en-US" dirty="0"/>
              <a:t>performs the same operation on different data types</a:t>
            </a:r>
          </a:p>
          <a:p>
            <a:r>
              <a:rPr lang="en-US" b="1" i="1" dirty="0"/>
              <a:t>generic type (class)</a:t>
            </a:r>
          </a:p>
          <a:p>
            <a:pPr lvl="1"/>
            <a:r>
              <a:rPr lang="en-US" dirty="0"/>
              <a:t>store values and perform operation on different data types</a:t>
            </a:r>
          </a:p>
          <a:p>
            <a:r>
              <a:rPr lang="en-US" b="1" i="1" dirty="0"/>
              <a:t>java</a:t>
            </a:r>
          </a:p>
          <a:p>
            <a:pPr lvl="1"/>
            <a:r>
              <a:rPr lang="en-US" dirty="0"/>
              <a:t>generics</a:t>
            </a:r>
          </a:p>
          <a:p>
            <a:r>
              <a:rPr lang="en-US" b="1" i="1" dirty="0" err="1"/>
              <a:t>c++</a:t>
            </a:r>
            <a:endParaRPr lang="en-US" b="1" i="1" dirty="0"/>
          </a:p>
          <a:p>
            <a:pPr lvl="1"/>
            <a:r>
              <a:rPr lang="en-US" dirty="0"/>
              <a:t>templates</a:t>
            </a:r>
          </a:p>
          <a:p>
            <a:pPr lvl="1"/>
            <a:r>
              <a:rPr lang="en-US" dirty="0"/>
              <a:t>(concepts)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A480BD-554F-45A5-9CD8-BED222A9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E581007-BE31-4FFE-97F1-00669B1DF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96" y="3604419"/>
            <a:ext cx="57245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7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44FBB9-09B5-4C3F-BD22-F9186D24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generic</a:t>
            </a:r>
            <a:r>
              <a:rPr lang="it-IT" dirty="0"/>
              <a:t> programming in java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E00743-36C2-4A8D-92E5-44B4D1FA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add a way to specify </a:t>
            </a:r>
            <a:r>
              <a:rPr lang="en-US" b="1" i="1" dirty="0"/>
              <a:t>concrete types </a:t>
            </a:r>
            <a:r>
              <a:rPr lang="en-US" dirty="0"/>
              <a:t>to </a:t>
            </a:r>
            <a:r>
              <a:rPr lang="en-US" b="1" i="1" dirty="0"/>
              <a:t>general purpose classes </a:t>
            </a:r>
            <a:r>
              <a:rPr lang="en-US" dirty="0"/>
              <a:t>and methods that operated on Object before</a:t>
            </a:r>
          </a:p>
          <a:p>
            <a:r>
              <a:rPr lang="en-US" dirty="0"/>
              <a:t>Java Specification Request 14 (2004)</a:t>
            </a:r>
          </a:p>
          <a:p>
            <a:pPr lvl="1"/>
            <a:r>
              <a:rPr lang="en-US" dirty="0"/>
              <a:t>add generic types to the java programming language</a:t>
            </a:r>
          </a:p>
          <a:p>
            <a:r>
              <a:rPr lang="en-US" dirty="0"/>
              <a:t>generics in JDK 5 (originally numbered 1.5) (2005)</a:t>
            </a:r>
          </a:p>
          <a:p>
            <a:r>
              <a:rPr lang="en-US" i="1" dirty="0"/>
              <a:t>“This long-awaited enhancement to the type system allows a type or method to operate on objects of various types while providing compile-time type safety.  It adds compile-time type safety to the Collections Framework and eliminates the drudgery of casting” 	[docs.oracle.com]</a:t>
            </a:r>
            <a:endParaRPr lang="it-IT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8E043A-44C6-4F89-BE41-B392109A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353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DB1142-F271-47D3-84CC-A8C9DC26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generic</a:t>
            </a:r>
            <a:r>
              <a:rPr lang="it-IT" dirty="0"/>
              <a:t> </a:t>
            </a:r>
            <a:r>
              <a:rPr lang="it-IT" dirty="0" err="1"/>
              <a:t>type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500B87-1B21-43DC-8477-C69AFF712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type variable </a:t>
            </a:r>
          </a:p>
          <a:p>
            <a:pPr lvl="1"/>
            <a:r>
              <a:rPr lang="en-US" dirty="0"/>
              <a:t>is an unqualified identifier</a:t>
            </a:r>
          </a:p>
          <a:p>
            <a:r>
              <a:rPr lang="en-US" b="1" i="1" dirty="0"/>
              <a:t>generic class </a:t>
            </a:r>
          </a:p>
          <a:p>
            <a:pPr lvl="1"/>
            <a:r>
              <a:rPr lang="en-US" dirty="0"/>
              <a:t>if it declares one or more type variables (type parameters of the class)</a:t>
            </a:r>
          </a:p>
          <a:p>
            <a:r>
              <a:rPr lang="en-US" b="1" i="1" dirty="0"/>
              <a:t>generic interface </a:t>
            </a:r>
          </a:p>
          <a:p>
            <a:pPr lvl="1"/>
            <a:r>
              <a:rPr lang="en-US" dirty="0"/>
              <a:t>if it declares one or more type variables (type parameters of the interface)</a:t>
            </a:r>
          </a:p>
          <a:p>
            <a:r>
              <a:rPr lang="en-US" b="1" i="1" dirty="0"/>
              <a:t>generic method </a:t>
            </a:r>
          </a:p>
          <a:p>
            <a:pPr lvl="1"/>
            <a:r>
              <a:rPr lang="en-US" dirty="0"/>
              <a:t>if it declares one or more type variables (formal type parameters of the method)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1F5757-0E83-4761-B96D-42857DF2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120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872ECF-F57B-4914-8387-CE38EF10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methods</a:t>
            </a:r>
            <a:r>
              <a:rPr lang="it-IT" dirty="0"/>
              <a:t> &amp; </a:t>
            </a:r>
            <a:r>
              <a:rPr lang="it-IT" dirty="0" err="1"/>
              <a:t>generic</a:t>
            </a:r>
            <a:r>
              <a:rPr lang="it-IT" dirty="0"/>
              <a:t> programming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2457C1-7833-42C4-B920-900122E1B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/>
              <a:t>step back</a:t>
            </a:r>
          </a:p>
          <a:p>
            <a:pPr lvl="1"/>
            <a:r>
              <a:rPr lang="it-IT" sz="2400" b="1" i="1" dirty="0" err="1"/>
              <a:t>overloading</a:t>
            </a:r>
            <a:endParaRPr lang="it-IT" sz="2400" b="1" i="1" dirty="0"/>
          </a:p>
          <a:p>
            <a:pPr lvl="1"/>
            <a:r>
              <a:rPr lang="it-IT" sz="2400" b="1" i="1" dirty="0" err="1"/>
              <a:t>inheritance</a:t>
            </a:r>
            <a:r>
              <a:rPr lang="it-IT" sz="2400" b="1" i="1" dirty="0"/>
              <a:t> &amp; </a:t>
            </a:r>
            <a:r>
              <a:rPr lang="it-IT" sz="2400" b="1" i="1" dirty="0" err="1"/>
              <a:t>polymorphism</a:t>
            </a:r>
            <a:endParaRPr lang="it-IT" sz="2400" b="1" i="1" dirty="0"/>
          </a:p>
          <a:p>
            <a:r>
              <a:rPr lang="it-IT" i="1" dirty="0"/>
              <a:t>step </a:t>
            </a:r>
            <a:r>
              <a:rPr lang="it-IT" i="1" dirty="0" err="1"/>
              <a:t>forward</a:t>
            </a:r>
            <a:endParaRPr lang="it-IT" i="1" dirty="0"/>
          </a:p>
          <a:p>
            <a:pPr lvl="1"/>
            <a:r>
              <a:rPr lang="it-IT" sz="2400" b="1" i="1" dirty="0" err="1"/>
              <a:t>generics</a:t>
            </a:r>
            <a:endParaRPr lang="it-IT" sz="2400" b="1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254899B-E189-42D4-83D0-BB992EAE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85ED9E8-2027-4027-8589-24630CE66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322" y="2636912"/>
            <a:ext cx="2516896" cy="213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73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3789</TotalTime>
  <Words>5387</Words>
  <Application>Microsoft Office PowerPoint</Application>
  <PresentationFormat>Widescreen</PresentationFormat>
  <Paragraphs>249</Paragraphs>
  <Slides>48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48</vt:i4>
      </vt:variant>
    </vt:vector>
  </HeadingPairs>
  <TitlesOfParts>
    <vt:vector size="53" baseType="lpstr">
      <vt:lpstr>Arial</vt:lpstr>
      <vt:lpstr>Century Schoolbook</vt:lpstr>
      <vt:lpstr>Courier New</vt:lpstr>
      <vt:lpstr>Tahoma</vt:lpstr>
      <vt:lpstr>template sisinf</vt:lpstr>
      <vt:lpstr>generic programming - java</vt:lpstr>
      <vt:lpstr>contents</vt:lpstr>
      <vt:lpstr>generic programming</vt:lpstr>
      <vt:lpstr>the roots of generic programming </vt:lpstr>
      <vt:lpstr>generic programming </vt:lpstr>
      <vt:lpstr>java &amp; c++</vt:lpstr>
      <vt:lpstr>generic programming in java</vt:lpstr>
      <vt:lpstr>generic type</vt:lpstr>
      <vt:lpstr>methods &amp; generic programming</vt:lpstr>
      <vt:lpstr>java - methods</vt:lpstr>
      <vt:lpstr>Presentazione standard di PowerPoint</vt:lpstr>
      <vt:lpstr>Presentazione standard di PowerPoint</vt:lpstr>
      <vt:lpstr>assertion – autoboxing - unboxing</vt:lpstr>
      <vt:lpstr>generic method  inheritance &amp; polymorphism</vt:lpstr>
      <vt:lpstr>Presentazione standard di PowerPoint</vt:lpstr>
      <vt:lpstr>Presentazione standard di PowerPoint</vt:lpstr>
      <vt:lpstr>type safety</vt:lpstr>
      <vt:lpstr>java generic methods (generics)</vt:lpstr>
      <vt:lpstr>syntax</vt:lpstr>
      <vt:lpstr>java generic methods (generics)</vt:lpstr>
      <vt:lpstr>Presentazione standard di PowerPoint</vt:lpstr>
      <vt:lpstr>java – generic classes</vt:lpstr>
      <vt:lpstr>generic class</vt:lpstr>
      <vt:lpstr>Presentazione standard di PowerPoint</vt:lpstr>
      <vt:lpstr>Presentazione standard di PowerPoint</vt:lpstr>
      <vt:lpstr>generic class - syntax</vt:lpstr>
      <vt:lpstr>Presentazione standard di PowerPoint</vt:lpstr>
      <vt:lpstr>Presentazione standard di PowerPoint</vt:lpstr>
      <vt:lpstr>conventions</vt:lpstr>
      <vt:lpstr>bounds</vt:lpstr>
      <vt:lpstr>wildcard types</vt:lpstr>
      <vt:lpstr>upper bounded wildcards</vt:lpstr>
      <vt:lpstr>collections &amp; generic</vt:lpstr>
      <vt:lpstr>collections &amp; generic</vt:lpstr>
      <vt:lpstr>unbounded wildcards</vt:lpstr>
      <vt:lpstr>under the hood</vt:lpstr>
      <vt:lpstr>erasure</vt:lpstr>
      <vt:lpstr>Presentazione standard di PowerPoint</vt:lpstr>
      <vt:lpstr>erasure</vt:lpstr>
      <vt:lpstr>Presentazione standard di PowerPoint</vt:lpstr>
      <vt:lpstr>Main (after erasure)</vt:lpstr>
      <vt:lpstr>syntactic sugar?</vt:lpstr>
      <vt:lpstr>implementing by erasure: effects</vt:lpstr>
      <vt:lpstr>java collections framework</vt:lpstr>
      <vt:lpstr>java collection framework </vt:lpstr>
      <vt:lpstr>java collections framework (pre JDK 5)</vt:lpstr>
      <vt:lpstr>java collections framework (post JDK 5)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 e Laboratorio di Programmazione</dc:title>
  <dc:creator>Alberto Ferrari</dc:creator>
  <cp:lastModifiedBy>Alberto Ferrari</cp:lastModifiedBy>
  <cp:revision>66</cp:revision>
  <dcterms:created xsi:type="dcterms:W3CDTF">2018-01-19T17:39:36Z</dcterms:created>
  <dcterms:modified xsi:type="dcterms:W3CDTF">2021-05-18T07:36:27Z</dcterms:modified>
</cp:coreProperties>
</file>