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8" r:id="rId13"/>
    <p:sldId id="267" r:id="rId14"/>
    <p:sldId id="269" r:id="rId15"/>
    <p:sldId id="281" r:id="rId16"/>
    <p:sldId id="270" r:id="rId17"/>
    <p:sldId id="277" r:id="rId18"/>
    <p:sldId id="271" r:id="rId19"/>
    <p:sldId id="272" r:id="rId20"/>
    <p:sldId id="283" r:id="rId21"/>
    <p:sldId id="274" r:id="rId22"/>
    <p:sldId id="278" r:id="rId23"/>
    <p:sldId id="275" r:id="rId24"/>
    <p:sldId id="276" r:id="rId2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3F69A7-CBA1-5B4E-9E54-5841D27154B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11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68A436E-2CBC-C74B-AF11-99B963330ABC}" type="datetimeFigureOut">
              <a:rPr lang="it-IT"/>
              <a:pPr>
                <a:defRPr/>
              </a:pPr>
              <a:t>01/03/2020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FEAF32-E856-E747-8266-85E40943778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130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772400" cy="1035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7372E6-DBAD-D54A-9120-245B2261F66E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248400"/>
            <a:ext cx="5688013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89C5F6-0188-F441-9888-46B5DFE29DF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AE2FFC-195F-4149-9559-DCE8F7F9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37714"/>
            <a:ext cx="762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D152-A463-B342-A8F9-99B902E23866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2FE6-014F-4244-A364-ABE00C1A721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72E6-DBAD-D54A-9120-245B2261F66E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9C5F6-0188-F441-9888-46B5DFE29DF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00915-0D93-604F-B686-9C66F4DDA0D9}" type="datetimeFigureOut">
              <a:rPr lang="en-US"/>
              <a:pPr>
                <a:defRPr/>
              </a:pPr>
              <a:t>3/1/2020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D25C3-AFEE-9F41-A43D-69F9F9C5B45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F87F0-6FC2-3247-AAEE-D7DFC8687EF5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DD0C5-0EEA-C04C-B214-F80CC8E67428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98BD-E0CB-B646-8AEE-CB13627BC6AC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AE74-9366-9D46-83E7-BD819655A617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72E6-DBAD-D54A-9120-245B2261F66E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9C5F6-0188-F441-9888-46B5DFE29DF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7105-18F1-AB49-B636-091F439B6E45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666875" y="6309320"/>
            <a:ext cx="5688013" cy="331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D099-FE24-104E-9E1B-FB020F48EF8E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7000-5865-4948-A660-48577988F226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A951D-C624-5044-AD23-5EB56357E24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72E6-DBAD-D54A-9120-245B2261F66E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9C5F6-0188-F441-9888-46B5DFE29DF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9B6DB-4CEE-6D4F-A7CD-CF153F1637B4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B23F5-A5E9-2945-A262-BB5780B6A247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40721-D716-044F-92EE-1E59D8A51C03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9207-9231-4746-8BF8-E6976DAC4BC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5875" y="115888"/>
            <a:ext cx="46799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722" y="348962"/>
            <a:ext cx="17970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anose="02040604050505020304" pitchFamily="18" charset="0"/>
              </a:rPr>
              <a:t>A. Ferrari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410325"/>
            <a:ext cx="11620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087372E6-DBAD-D54A-9120-245B2261F66E}" type="datetimeFigureOut">
              <a:rPr lang="en-US" smtClean="0"/>
              <a:pPr>
                <a:defRPr/>
              </a:pPr>
              <a:t>3/1/2020</a:t>
            </a:fld>
            <a:endParaRPr 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324600"/>
            <a:ext cx="568801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10325"/>
            <a:ext cx="1198562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2189C5F6-0188-F441-9888-46B5DFE29DFD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48CBBF8-5BE2-4C92-958F-4FFCEEFD46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552" y="165100"/>
            <a:ext cx="762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t-IT" sz="3200" dirty="0">
                <a:effectLst/>
              </a:rPr>
              <a:t>programmazione concorrente</a:t>
            </a:r>
            <a:endParaRPr lang="it-IT" sz="3200" dirty="0">
              <a:effectLst/>
              <a:ea typeface="+mj-ea"/>
              <a:cs typeface="+mj-cs"/>
            </a:endParaRPr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1B07DE31-7EFA-4A7C-88DB-A64BFE97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24600"/>
            <a:ext cx="5688013" cy="331788"/>
          </a:xfrm>
        </p:spPr>
        <p:txBody>
          <a:bodyPr/>
          <a:lstStyle/>
          <a:p>
            <a:pPr>
              <a:defRPr/>
            </a:pPr>
            <a:r>
              <a:rPr lang="it-IT" i="1" dirty="0"/>
              <a:t>Alberto Ferrari – Informatica</a:t>
            </a:r>
          </a:p>
        </p:txBody>
      </p:sp>
      <p:pic>
        <p:nvPicPr>
          <p:cNvPr id="1026" name="Picture 2" descr="Risultato immagini per concurrent programming">
            <a:extLst>
              <a:ext uri="{FF2B5EF4-FFF2-40B4-BE49-F238E27FC236}">
                <a16:creationId xmlns:a16="http://schemas.microsoft.com/office/drawing/2014/main" id="{8B072B37-F2EF-4DC7-BD96-F1D40156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73" y="1563741"/>
            <a:ext cx="5102053" cy="28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avviare un </a:t>
            </a:r>
            <a:r>
              <a:rPr lang="it-IT" sz="2400" dirty="0" err="1"/>
              <a:t>thread</a:t>
            </a:r>
            <a:r>
              <a:rPr lang="it-IT" sz="2400" dirty="0"/>
              <a:t> (primo metodo)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realizzare un oggetto che </a:t>
            </a:r>
            <a:r>
              <a:rPr lang="it-IT" b="1" i="1" dirty="0"/>
              <a:t>implementa l'interfaccia </a:t>
            </a:r>
            <a:r>
              <a:rPr lang="it-IT" b="1" i="1" dirty="0" err="1"/>
              <a:t>Runnable</a:t>
            </a:r>
            <a:endParaRPr lang="it-IT" b="1" i="1" dirty="0"/>
          </a:p>
          <a:p>
            <a:r>
              <a:rPr lang="it-IT" dirty="0"/>
              <a:t>nell'interfaccia </a:t>
            </a:r>
            <a:r>
              <a:rPr lang="it-IT" dirty="0" err="1"/>
              <a:t>Runnable</a:t>
            </a:r>
            <a:r>
              <a:rPr lang="it-IT" dirty="0"/>
              <a:t> è presente il solo metodo </a:t>
            </a:r>
            <a:r>
              <a:rPr lang="it-IT" b="1" i="1" dirty="0" err="1"/>
              <a:t>run</a:t>
            </a:r>
            <a:r>
              <a:rPr lang="it-IT" dirty="0"/>
              <a:t>, che deve essere implementato e contenere il codice specifico che deve essere eseguito</a:t>
            </a:r>
          </a:p>
          <a:p>
            <a:r>
              <a:rPr lang="it-IT" dirty="0"/>
              <a:t>l’oggetto </a:t>
            </a:r>
            <a:r>
              <a:rPr lang="it-IT" dirty="0" err="1"/>
              <a:t>Runnable</a:t>
            </a:r>
            <a:r>
              <a:rPr lang="it-IT" dirty="0"/>
              <a:t> viene passato al costruttore di </a:t>
            </a:r>
            <a:r>
              <a:rPr lang="it-IT" dirty="0" err="1"/>
              <a:t>Thread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esempio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>
              <a:spcBef>
                <a:spcPts val="1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EsempioThread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("Saluti dal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>
              <a:spcBef>
                <a:spcPts val="1000"/>
              </a:spcBef>
              <a:buNone/>
            </a:pPr>
            <a:endParaRPr lang="it-IT" b="1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1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Runnable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 saluto =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EsempioThread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 t =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(saluto);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it-IT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secondo metodo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realizzare una </a:t>
            </a:r>
            <a:r>
              <a:rPr lang="it-IT" b="1" i="1" dirty="0"/>
              <a:t>sottoclasse</a:t>
            </a:r>
            <a:r>
              <a:rPr lang="it-IT" dirty="0"/>
              <a:t> di </a:t>
            </a:r>
            <a:r>
              <a:rPr lang="it-IT" b="1" dirty="0" err="1"/>
              <a:t>Thread</a:t>
            </a:r>
            <a:endParaRPr lang="it-IT" b="1" dirty="0"/>
          </a:p>
          <a:p>
            <a:pPr lvl="1"/>
            <a:r>
              <a:rPr lang="it-IT" dirty="0" err="1"/>
              <a:t>Thread</a:t>
            </a:r>
            <a:r>
              <a:rPr lang="it-IT" dirty="0"/>
              <a:t> implementa </a:t>
            </a:r>
            <a:r>
              <a:rPr lang="it-IT" dirty="0" err="1"/>
              <a:t>Runnable</a:t>
            </a:r>
            <a:r>
              <a:rPr lang="it-IT" dirty="0"/>
              <a:t>, ma il metodo </a:t>
            </a:r>
            <a:r>
              <a:rPr lang="it-IT" dirty="0" err="1"/>
              <a:t>run</a:t>
            </a:r>
            <a:r>
              <a:rPr lang="it-IT" dirty="0"/>
              <a:t> non fa niente</a:t>
            </a:r>
          </a:p>
          <a:p>
            <a:pPr lvl="1"/>
            <a:r>
              <a:rPr lang="it-IT" dirty="0"/>
              <a:t>bisogna fornire l’implementazione di </a:t>
            </a:r>
            <a:r>
              <a:rPr lang="it-IT" dirty="0" err="1"/>
              <a:t>run</a:t>
            </a:r>
            <a:r>
              <a:rPr lang="it-IT" dirty="0"/>
              <a:t> (ridefinire il metodo </a:t>
            </a:r>
            <a:r>
              <a:rPr lang="it-IT" dirty="0" err="1"/>
              <a:t>run</a:t>
            </a:r>
            <a:r>
              <a:rPr lang="it-IT" dirty="0"/>
              <a:t>)</a:t>
            </a:r>
          </a:p>
          <a:p>
            <a:r>
              <a:rPr lang="it-IT" dirty="0"/>
              <a:t>nota: </a:t>
            </a:r>
          </a:p>
          <a:p>
            <a:pPr lvl="1"/>
            <a:r>
              <a:rPr lang="it-IT" dirty="0"/>
              <a:t>entrambi gli esempi invocano </a:t>
            </a:r>
            <a:r>
              <a:rPr lang="it-IT" dirty="0" err="1"/>
              <a:t>Thread.start</a:t>
            </a:r>
            <a:r>
              <a:rPr lang="it-IT" dirty="0"/>
              <a:t> per avviare il nuovo </a:t>
            </a:r>
            <a:r>
              <a:rPr lang="it-IT" dirty="0" err="1"/>
              <a:t>thread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esempio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>
              <a:spcBef>
                <a:spcPts val="1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EsempioThread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it-IT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it-IT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("Saluti dal </a:t>
            </a:r>
            <a:r>
              <a:rPr lang="it-IT" b="1" dirty="0" err="1">
                <a:latin typeface="Courier New" pitchFamily="49" charset="0"/>
                <a:cs typeface="Courier New" pitchFamily="49" charset="0"/>
              </a:rPr>
              <a:t>thread</a:t>
            </a:r>
            <a:r>
              <a:rPr lang="it-IT" b="1" dirty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>
              <a:spcBef>
                <a:spcPts val="1000"/>
              </a:spcBef>
              <a:buNone/>
            </a:pPr>
            <a:endParaRPr lang="it-IT" b="1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1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marL="0">
              <a:spcBef>
                <a:spcPts val="1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EsempioThread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EsempioThread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1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>
              <a:spcBef>
                <a:spcPts val="1000"/>
              </a:spcBef>
              <a:buNone/>
            </a:pPr>
            <a:r>
              <a:rPr lang="it-IT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quale modo usare?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il secondo modo è più facile da usare in applicazioni semplici</a:t>
            </a:r>
          </a:p>
          <a:p>
            <a:pPr lvl="1"/>
            <a:r>
              <a:rPr lang="it-IT" dirty="0"/>
              <a:t>limitato dal fatto che la classe del task deve discendere da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l’uso di un oggetto </a:t>
            </a:r>
            <a:r>
              <a:rPr lang="it-IT" dirty="0" err="1"/>
              <a:t>Runnable</a:t>
            </a:r>
            <a:r>
              <a:rPr lang="it-IT" dirty="0"/>
              <a:t> è più generale e flessibile: l’oggetto può estendere qualsiasi classe</a:t>
            </a:r>
          </a:p>
          <a:p>
            <a:r>
              <a:rPr lang="it-IT" dirty="0"/>
              <a:t>la classe </a:t>
            </a:r>
            <a:r>
              <a:rPr lang="it-IT" dirty="0" err="1"/>
              <a:t>Thread</a:t>
            </a:r>
            <a:r>
              <a:rPr lang="it-IT" dirty="0"/>
              <a:t> definisce vari metodi utili per la gestione di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metodi statici: forniscono informazioni sul </a:t>
            </a:r>
            <a:r>
              <a:rPr lang="it-IT" dirty="0" err="1"/>
              <a:t>thread</a:t>
            </a:r>
            <a:r>
              <a:rPr lang="it-IT" dirty="0"/>
              <a:t> chiamante, o ne modificano lo stato</a:t>
            </a:r>
          </a:p>
          <a:p>
            <a:r>
              <a:rPr lang="it-IT" dirty="0"/>
              <a:t>altri metodi invocati per gestire l’oggetto </a:t>
            </a:r>
            <a:r>
              <a:rPr lang="it-IT" dirty="0" err="1"/>
              <a:t>thread</a:t>
            </a:r>
            <a:r>
              <a:rPr lang="it-IT" dirty="0"/>
              <a:t> chiamato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alcuni metodi di </a:t>
            </a:r>
            <a:r>
              <a:rPr lang="it-IT" sz="2400" dirty="0" err="1"/>
              <a:t>Thread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8313" y="1614815"/>
            <a:ext cx="8229600" cy="39847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start()			//lancia il </a:t>
            </a:r>
            <a:r>
              <a:rPr lang="it-IT" sz="1400" b="1" dirty="0" err="1">
                <a:latin typeface="Courier New" pitchFamily="49" charset="0"/>
              </a:rPr>
              <a:t>thread</a:t>
            </a: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run</a:t>
            </a:r>
            <a:r>
              <a:rPr lang="it-IT" sz="1400" b="1" dirty="0">
                <a:latin typeface="Courier New" pitchFamily="49" charset="0"/>
              </a:rPr>
              <a:t>()				//esegue il codice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final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stop()			//distrugge il </a:t>
            </a:r>
            <a:r>
              <a:rPr lang="it-IT" sz="1400" b="1" dirty="0" err="1">
                <a:latin typeface="Courier New" pitchFamily="49" charset="0"/>
              </a:rPr>
              <a:t>thread</a:t>
            </a: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final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suspend</a:t>
            </a:r>
            <a:r>
              <a:rPr lang="it-IT" sz="1400" b="1" dirty="0">
                <a:latin typeface="Courier New" pitchFamily="49" charset="0"/>
              </a:rPr>
              <a:t>()		//sospende il </a:t>
            </a:r>
            <a:r>
              <a:rPr lang="it-IT" sz="1400" b="1" dirty="0" err="1">
                <a:latin typeface="Courier New" pitchFamily="49" charset="0"/>
              </a:rPr>
              <a:t>thread</a:t>
            </a: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final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resume</a:t>
            </a:r>
            <a:r>
              <a:rPr lang="it-IT" sz="1400" b="1" dirty="0">
                <a:latin typeface="Courier New" pitchFamily="49" charset="0"/>
              </a:rPr>
              <a:t>()		//riattiva il </a:t>
            </a:r>
            <a:r>
              <a:rPr lang="it-IT" sz="1400" b="1" dirty="0" err="1">
                <a:latin typeface="Courier New" pitchFamily="49" charset="0"/>
              </a:rPr>
              <a:t>thread</a:t>
            </a:r>
            <a:r>
              <a:rPr lang="it-IT" sz="1400" b="1" dirty="0">
                <a:latin typeface="Courier New" pitchFamily="49" charset="0"/>
              </a:rPr>
              <a:t> sospeso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static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sleep</a:t>
            </a:r>
            <a:r>
              <a:rPr lang="it-IT" sz="1400" b="1" dirty="0">
                <a:latin typeface="Courier New" pitchFamily="49" charset="0"/>
              </a:rPr>
              <a:t>(long n)		//sospende il </a:t>
            </a:r>
            <a:r>
              <a:rPr lang="it-IT" sz="1400" b="1" dirty="0" err="1">
                <a:latin typeface="Courier New" pitchFamily="49" charset="0"/>
              </a:rPr>
              <a:t>thread</a:t>
            </a:r>
            <a:r>
              <a:rPr lang="it-IT" sz="1400" b="1" dirty="0">
                <a:latin typeface="Courier New" pitchFamily="49" charset="0"/>
              </a:rPr>
              <a:t> per n </a:t>
            </a:r>
            <a:r>
              <a:rPr lang="it-IT" sz="1400" b="1" dirty="0" err="1">
                <a:latin typeface="Courier New" pitchFamily="49" charset="0"/>
              </a:rPr>
              <a:t>ms</a:t>
            </a: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final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setPriority</a:t>
            </a:r>
            <a:r>
              <a:rPr lang="it-IT" sz="1400" b="1" dirty="0">
                <a:latin typeface="Courier New" pitchFamily="49" charset="0"/>
              </a:rPr>
              <a:t>(</a:t>
            </a:r>
            <a:r>
              <a:rPr lang="it-IT" sz="1400" b="1" dirty="0" err="1">
                <a:latin typeface="Courier New" pitchFamily="49" charset="0"/>
              </a:rPr>
              <a:t>int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priority</a:t>
            </a:r>
            <a:r>
              <a:rPr lang="it-IT" sz="1400" b="1" dirty="0">
                <a:latin typeface="Courier New" pitchFamily="49" charset="0"/>
              </a:rPr>
              <a:t>) //modifica la </a:t>
            </a:r>
            <a:r>
              <a:rPr lang="it-IT" sz="1400" b="1" dirty="0" err="1">
                <a:latin typeface="Courier New" pitchFamily="49" charset="0"/>
              </a:rPr>
              <a:t>priorita’</a:t>
            </a: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final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int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getPriority</a:t>
            </a:r>
            <a:r>
              <a:rPr lang="it-IT" sz="1400" b="1" dirty="0">
                <a:latin typeface="Courier New" pitchFamily="49" charset="0"/>
              </a:rPr>
              <a:t>()		//ottiene la priorità corrente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static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void</a:t>
            </a:r>
            <a:r>
              <a:rPr lang="it-IT" sz="1400" b="1" dirty="0">
                <a:latin typeface="Courier New" pitchFamily="49" charset="0"/>
              </a:rPr>
              <a:t> yield()		//</a:t>
            </a:r>
            <a:r>
              <a:rPr lang="it-IT" sz="1400" b="1" dirty="0" err="1">
                <a:latin typeface="Courier New" pitchFamily="49" charset="0"/>
              </a:rPr>
              <a:t>rischedula</a:t>
            </a: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it-IT" sz="14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1400" b="1" dirty="0">
                <a:latin typeface="Courier New" pitchFamily="49" charset="0"/>
              </a:rPr>
              <a:t>public </a:t>
            </a:r>
            <a:r>
              <a:rPr lang="it-IT" sz="1400" b="1" dirty="0" err="1">
                <a:latin typeface="Courier New" pitchFamily="49" charset="0"/>
              </a:rPr>
              <a:t>final</a:t>
            </a:r>
            <a:r>
              <a:rPr lang="it-IT" sz="1400" b="1" dirty="0">
                <a:latin typeface="Courier New" pitchFamily="49" charset="0"/>
              </a:rPr>
              <a:t> native </a:t>
            </a:r>
            <a:r>
              <a:rPr lang="it-IT" sz="1400" b="1" dirty="0" err="1">
                <a:latin typeface="Courier New" pitchFamily="49" charset="0"/>
              </a:rPr>
              <a:t>boolean</a:t>
            </a:r>
            <a:r>
              <a:rPr lang="it-IT" sz="1400" b="1" dirty="0">
                <a:latin typeface="Courier New" pitchFamily="49" charset="0"/>
              </a:rPr>
              <a:t> </a:t>
            </a:r>
            <a:r>
              <a:rPr lang="it-IT" sz="1400" b="1" dirty="0" err="1">
                <a:latin typeface="Courier New" pitchFamily="49" charset="0"/>
              </a:rPr>
              <a:t>isAlive</a:t>
            </a:r>
            <a:r>
              <a:rPr lang="it-IT" sz="1400" b="1" dirty="0">
                <a:latin typeface="Courier New" pitchFamily="49" charset="0"/>
              </a:rPr>
              <a:t>()   	//</a:t>
            </a:r>
            <a:r>
              <a:rPr lang="it-IT" sz="1400" b="1" dirty="0" err="1">
                <a:latin typeface="Courier New" pitchFamily="49" charset="0"/>
              </a:rPr>
              <a:t>true</a:t>
            </a:r>
            <a:r>
              <a:rPr lang="it-IT" sz="1400" b="1" dirty="0">
                <a:latin typeface="Courier New" pitchFamily="49" charset="0"/>
              </a:rPr>
              <a:t> se il </a:t>
            </a:r>
            <a:r>
              <a:rPr lang="it-IT" sz="1400" b="1" dirty="0" err="1">
                <a:latin typeface="Courier New" pitchFamily="49" charset="0"/>
              </a:rPr>
              <a:t>thread</a:t>
            </a:r>
            <a:r>
              <a:rPr lang="it-IT" sz="1400" b="1" dirty="0">
                <a:latin typeface="Courier New" pitchFamily="49" charset="0"/>
              </a:rPr>
              <a:t> è vivo</a:t>
            </a:r>
          </a:p>
        </p:txBody>
      </p:sp>
    </p:spTree>
    <p:extLst>
      <p:ext uri="{BB962C8B-B14F-4D97-AF65-F5344CB8AC3E}">
        <p14:creationId xmlns:p14="http://schemas.microsoft.com/office/powerpoint/2010/main" val="258071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err="1"/>
              <a:t>sleep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Thread.sleep</a:t>
            </a:r>
            <a:r>
              <a:rPr lang="it-IT" b="1" dirty="0"/>
              <a:t> </a:t>
            </a:r>
            <a:r>
              <a:rPr lang="it-IT" dirty="0"/>
              <a:t>provoca la sospensione dell’esecuzione del </a:t>
            </a:r>
            <a:r>
              <a:rPr lang="it-IT" dirty="0" err="1"/>
              <a:t>thread</a:t>
            </a:r>
            <a:r>
              <a:rPr lang="it-IT" dirty="0"/>
              <a:t> corrente per un periodo specificato</a:t>
            </a:r>
          </a:p>
          <a:p>
            <a:r>
              <a:rPr lang="it-IT" dirty="0"/>
              <a:t>rende il processore disponibile ad altri </a:t>
            </a:r>
            <a:r>
              <a:rPr lang="it-IT" dirty="0" err="1"/>
              <a:t>thread</a:t>
            </a:r>
            <a:r>
              <a:rPr lang="it-IT" dirty="0"/>
              <a:t> dell’applicazione, o di altre applicazioni che girano sul computer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join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b="1" dirty="0"/>
              <a:t>join</a:t>
            </a:r>
            <a:r>
              <a:rPr lang="it-IT" dirty="0"/>
              <a:t> permette a un </a:t>
            </a:r>
            <a:r>
              <a:rPr lang="it-IT" dirty="0" err="1"/>
              <a:t>thread</a:t>
            </a:r>
            <a:r>
              <a:rPr lang="it-IT" dirty="0"/>
              <a:t> di aspettare il completamento di un altro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Se t è un </a:t>
            </a:r>
            <a:r>
              <a:rPr lang="it-IT" dirty="0" err="1"/>
              <a:t>Thread</a:t>
            </a:r>
            <a:r>
              <a:rPr lang="it-IT" dirty="0"/>
              <a:t>, </a:t>
            </a:r>
            <a:r>
              <a:rPr lang="it-IT" dirty="0" err="1"/>
              <a:t>t.join</a:t>
            </a:r>
            <a:r>
              <a:rPr lang="it-IT" dirty="0"/>
              <a:t>() mette in attesa del completamento di t</a:t>
            </a:r>
          </a:p>
          <a:p>
            <a:r>
              <a:rPr lang="it-IT" dirty="0"/>
              <a:t>è possibile specificare anche il tempo massimo di attesa</a:t>
            </a:r>
          </a:p>
        </p:txBody>
      </p:sp>
    </p:spTree>
    <p:extLst>
      <p:ext uri="{BB962C8B-B14F-4D97-AF65-F5344CB8AC3E}">
        <p14:creationId xmlns:p14="http://schemas.microsoft.com/office/powerpoint/2010/main" val="241830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esercizi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realizzare la classe Albero che cresce fa frutti e muore con intervalli casuali. Il </a:t>
            </a:r>
            <a:r>
              <a:rPr lang="it-IT" dirty="0" err="1"/>
              <a:t>Main</a:t>
            </a:r>
            <a:r>
              <a:rPr lang="it-IT" dirty="0"/>
              <a:t> lancia 3 </a:t>
            </a:r>
            <a:r>
              <a:rPr lang="it-IT" dirty="0" err="1"/>
              <a:t>thread</a:t>
            </a:r>
            <a:r>
              <a:rPr lang="it-IT" dirty="0"/>
              <a:t> della classe albero</a:t>
            </a:r>
          </a:p>
          <a:p>
            <a:r>
              <a:rPr lang="it-IT" dirty="0"/>
              <a:t>modificare l’esempio precedente lanciando 10 </a:t>
            </a:r>
            <a:r>
              <a:rPr lang="it-IT" dirty="0" err="1"/>
              <a:t>thread</a:t>
            </a:r>
            <a:r>
              <a:rPr lang="it-IT" dirty="0"/>
              <a:t> e bloccandone uno casualmente</a:t>
            </a:r>
          </a:p>
          <a:p>
            <a:r>
              <a:rPr lang="it-IT" dirty="0"/>
              <a:t>scrivere un'applicazione che carica valori casuali in un array (molto grande) poi lancia due </a:t>
            </a:r>
            <a:r>
              <a:rPr lang="it-IT" dirty="0" err="1"/>
              <a:t>thread</a:t>
            </a:r>
            <a:r>
              <a:rPr lang="it-IT" dirty="0"/>
              <a:t> che ricercano sequenzialmente la presenza di un valore, il primo nella prima metà degli elementi dell’array e l’altro nella seconda metà</a:t>
            </a:r>
          </a:p>
          <a:p>
            <a:endParaRPr lang="it-IT" dirty="0"/>
          </a:p>
        </p:txBody>
      </p:sp>
      <p:pic>
        <p:nvPicPr>
          <p:cNvPr id="3074" name="Picture 2" descr="Risultato immagini per esercizio">
            <a:extLst>
              <a:ext uri="{FF2B5EF4-FFF2-40B4-BE49-F238E27FC236}">
                <a16:creationId xmlns:a16="http://schemas.microsoft.com/office/drawing/2014/main" id="{C2F731C9-69BA-47DF-A1DD-3F744262B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09" y="5207573"/>
            <a:ext cx="2031653" cy="131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5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problemi di esecuzione concorrente di un metodo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più </a:t>
            </a:r>
            <a:r>
              <a:rPr lang="it-IT" dirty="0" err="1"/>
              <a:t>thread</a:t>
            </a:r>
            <a:r>
              <a:rPr lang="it-IT" dirty="0"/>
              <a:t> potrebbero eseguire in modo </a:t>
            </a:r>
            <a:r>
              <a:rPr lang="it-IT" b="1" i="1" dirty="0"/>
              <a:t>concorrente</a:t>
            </a:r>
            <a:r>
              <a:rPr lang="it-IT" dirty="0"/>
              <a:t> un metodo di una classe e causare errori logici</a:t>
            </a:r>
          </a:p>
          <a:p>
            <a:r>
              <a:rPr lang="it-IT" i="1" dirty="0"/>
              <a:t>esempio</a:t>
            </a:r>
            <a:r>
              <a:rPr lang="it-IT" dirty="0"/>
              <a:t>: movimenti di prelievo e versamento su un conto corrente.</a:t>
            </a:r>
          </a:p>
          <a:p>
            <a:r>
              <a:rPr lang="it-IT" dirty="0"/>
              <a:t>metodo prelievo</a:t>
            </a:r>
          </a:p>
          <a:p>
            <a:pPr lvl="1"/>
            <a:r>
              <a:rPr lang="it-IT" dirty="0"/>
              <a:t>valore = </a:t>
            </a:r>
            <a:r>
              <a:rPr lang="it-IT" dirty="0" err="1"/>
              <a:t>getsaldo</a:t>
            </a:r>
            <a:r>
              <a:rPr lang="it-IT" dirty="0"/>
              <a:t>();</a:t>
            </a:r>
          </a:p>
          <a:p>
            <a:pPr lvl="1"/>
            <a:r>
              <a:rPr lang="it-IT" dirty="0"/>
              <a:t>valore = </a:t>
            </a:r>
            <a:r>
              <a:rPr lang="it-IT" dirty="0" err="1"/>
              <a:t>valore</a:t>
            </a:r>
            <a:r>
              <a:rPr lang="it-IT" dirty="0"/>
              <a:t> – importo;</a:t>
            </a:r>
          </a:p>
          <a:p>
            <a:pPr lvl="1"/>
            <a:r>
              <a:rPr lang="it-IT" dirty="0" err="1"/>
              <a:t>setsaldo</a:t>
            </a:r>
            <a:r>
              <a:rPr lang="it-IT" dirty="0"/>
              <a:t>(valore)</a:t>
            </a:r>
          </a:p>
          <a:p>
            <a:r>
              <a:rPr lang="it-IT" dirty="0"/>
              <a:t>metodo versamento</a:t>
            </a:r>
          </a:p>
          <a:p>
            <a:pPr lvl="1"/>
            <a:r>
              <a:rPr lang="it-IT" dirty="0"/>
              <a:t>valore = </a:t>
            </a:r>
            <a:r>
              <a:rPr lang="it-IT" dirty="0" err="1"/>
              <a:t>getsaldo</a:t>
            </a:r>
            <a:r>
              <a:rPr lang="it-IT" dirty="0"/>
              <a:t>();</a:t>
            </a:r>
          </a:p>
          <a:p>
            <a:pPr lvl="1"/>
            <a:r>
              <a:rPr lang="it-IT" dirty="0"/>
              <a:t>valore = </a:t>
            </a:r>
            <a:r>
              <a:rPr lang="it-IT" dirty="0" err="1"/>
              <a:t>valore</a:t>
            </a:r>
            <a:r>
              <a:rPr lang="it-IT" dirty="0"/>
              <a:t> + importo;</a:t>
            </a:r>
          </a:p>
          <a:p>
            <a:pPr lvl="1"/>
            <a:r>
              <a:rPr lang="it-IT" dirty="0" err="1"/>
              <a:t>setsaldo</a:t>
            </a:r>
            <a:r>
              <a:rPr lang="it-IT" dirty="0"/>
              <a:t>(valore)</a:t>
            </a:r>
          </a:p>
          <a:p>
            <a:r>
              <a:rPr lang="it-IT" dirty="0"/>
              <a:t>si ipotizzi l’esecuzione concorrente partendo da un saldo iniziale di 1000 euro di un versamento di 100 euro e un prelievo di 50 euro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sistemi operativi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i="1" dirty="0"/>
              <a:t>single-</a:t>
            </a:r>
            <a:r>
              <a:rPr lang="it-IT" b="1" i="1" dirty="0" err="1"/>
              <a:t>tasking</a:t>
            </a:r>
            <a:endParaRPr lang="it-IT" b="1" i="1" dirty="0"/>
          </a:p>
          <a:p>
            <a:pPr lvl="1"/>
            <a:r>
              <a:rPr lang="it-IT" dirty="0"/>
              <a:t>primi sistemi: un job alla volta, modalità batch</a:t>
            </a:r>
          </a:p>
          <a:p>
            <a:r>
              <a:rPr lang="it-IT" b="1" i="1" dirty="0"/>
              <a:t>multi-</a:t>
            </a:r>
            <a:r>
              <a:rPr lang="it-IT" b="1" i="1" dirty="0" err="1"/>
              <a:t>tasking</a:t>
            </a:r>
            <a:endParaRPr lang="it-IT" b="1" i="1" dirty="0"/>
          </a:p>
          <a:p>
            <a:pPr lvl="1"/>
            <a:r>
              <a:rPr lang="it-IT" dirty="0"/>
              <a:t>più processi in esecuzione, contemporaneamente</a:t>
            </a:r>
          </a:p>
          <a:p>
            <a:pPr lvl="1"/>
            <a:r>
              <a:rPr lang="it-IT" dirty="0"/>
              <a:t>sia applicazioni utente (word-processor, browser, mail …)</a:t>
            </a:r>
          </a:p>
          <a:p>
            <a:pPr lvl="1"/>
            <a:r>
              <a:rPr lang="it-IT" dirty="0"/>
              <a:t>.. che processi di sistema</a:t>
            </a:r>
          </a:p>
          <a:p>
            <a:r>
              <a:rPr lang="it-IT" b="1" i="1" dirty="0"/>
              <a:t>multi-threading</a:t>
            </a:r>
          </a:p>
          <a:p>
            <a:pPr lvl="1"/>
            <a:r>
              <a:rPr lang="it-IT" dirty="0"/>
              <a:t>sistemi più recenti: più flussi di esecuzione nel contesto di uno stesso processo</a:t>
            </a:r>
          </a:p>
          <a:p>
            <a:pPr lvl="1"/>
            <a:r>
              <a:rPr lang="it-IT" dirty="0"/>
              <a:t>un’applicazione può eseguire più compiti</a:t>
            </a:r>
          </a:p>
          <a:p>
            <a:pPr lvl="2"/>
            <a:r>
              <a:rPr lang="it-IT" dirty="0"/>
              <a:t>un browser scarica diversi file, mentre stampa una pagina …</a:t>
            </a:r>
          </a:p>
          <a:p>
            <a:pPr lvl="2"/>
            <a:r>
              <a:rPr lang="it-IT" dirty="0"/>
              <a:t>un'applicazione server può gestire più richieste in parallelo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F39D6-D4D5-4BA3-B969-14B4A8E4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esecuzione concorrente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C53D4E9-6A6B-4DF2-8608-1E8FF1E5DA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Thread1 versamento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 =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getSaldo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 = val + importo;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setSaldo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F05D221A-4C5B-4D7F-A663-ADBCF57EC1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/>
              <a:t>Tread2 prelievo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 =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getsaldo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 = val - importo;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setSaldo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22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soluzione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soluzione possibile è quella di rendere </a:t>
            </a:r>
            <a:r>
              <a:rPr lang="it-IT" b="1" i="1" dirty="0"/>
              <a:t>atomica</a:t>
            </a:r>
            <a:r>
              <a:rPr lang="it-IT" dirty="0"/>
              <a:t> (</a:t>
            </a:r>
            <a:r>
              <a:rPr lang="it-IT" i="1" dirty="0"/>
              <a:t>indivisibile</a:t>
            </a:r>
            <a:r>
              <a:rPr lang="it-IT" dirty="0"/>
              <a:t>) l’esecuzione di un intero metodo, nel nostro caso prelievo e versamento</a:t>
            </a:r>
          </a:p>
          <a:p>
            <a:r>
              <a:rPr lang="it-IT" dirty="0"/>
              <a:t>in java è necessario definire </a:t>
            </a:r>
            <a:r>
              <a:rPr lang="it-IT" b="1" dirty="0" err="1"/>
              <a:t>synchronized</a:t>
            </a:r>
            <a:r>
              <a:rPr lang="it-IT" dirty="0"/>
              <a:t> il metodo che deve essere indivisibile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preleva(double importo)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versa(double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metodi sincronizzati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è possibile che due invocazioni di metodi sincronizzati si intreccino</a:t>
            </a:r>
          </a:p>
          <a:p>
            <a:pPr lvl="1"/>
            <a:r>
              <a:rPr lang="it-IT" b="1" i="1" dirty="0"/>
              <a:t>se un </a:t>
            </a:r>
            <a:r>
              <a:rPr lang="it-IT" b="1" i="1" dirty="0" err="1"/>
              <a:t>thread</a:t>
            </a:r>
            <a:r>
              <a:rPr lang="it-IT" b="1" i="1" dirty="0"/>
              <a:t> sta eseguendo un metodo sincronizzato su un oggetto</a:t>
            </a:r>
          </a:p>
          <a:p>
            <a:pPr lvl="1"/>
            <a:r>
              <a:rPr lang="it-IT" b="1" i="1" dirty="0"/>
              <a:t>tutti i </a:t>
            </a:r>
            <a:r>
              <a:rPr lang="it-IT" b="1" i="1" dirty="0" err="1"/>
              <a:t>thread</a:t>
            </a:r>
            <a:r>
              <a:rPr lang="it-IT" b="1" i="1" dirty="0"/>
              <a:t> che invocano metodi sincronizzati sullo stesso oggetto si bloccano in attesa della terminazione del precedente metodo</a:t>
            </a:r>
          </a:p>
        </p:txBody>
      </p:sp>
    </p:spTree>
    <p:extLst>
      <p:ext uri="{BB962C8B-B14F-4D97-AF65-F5344CB8AC3E}">
        <p14:creationId xmlns:p14="http://schemas.microsoft.com/office/powerpoint/2010/main" val="324306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monitor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sincronizzazione dei </a:t>
            </a:r>
            <a:r>
              <a:rPr lang="it-IT" dirty="0" err="1"/>
              <a:t>thread</a:t>
            </a:r>
            <a:r>
              <a:rPr lang="it-IT" dirty="0"/>
              <a:t> in Java è effettuata dai </a:t>
            </a:r>
            <a:r>
              <a:rPr lang="it-IT" b="1" i="1" dirty="0"/>
              <a:t>monitor</a:t>
            </a:r>
          </a:p>
          <a:p>
            <a:r>
              <a:rPr lang="it-IT" dirty="0"/>
              <a:t>un monitor è un oggetto i cui metodi possono essere eseguiti solo in modalità mutuamente esclusiva da parte di più </a:t>
            </a:r>
            <a:r>
              <a:rPr lang="it-IT" dirty="0" err="1"/>
              <a:t>thread</a:t>
            </a:r>
            <a:r>
              <a:rPr lang="it-IT" dirty="0"/>
              <a:t> concorrenti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esercizio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realizzare la classe monitor </a:t>
            </a:r>
            <a:r>
              <a:rPr lang="it-IT" dirty="0" err="1"/>
              <a:t>contoCorrente</a:t>
            </a:r>
            <a:endParaRPr lang="it-IT" dirty="0"/>
          </a:p>
          <a:p>
            <a:r>
              <a:rPr lang="it-IT" dirty="0"/>
              <a:t>lanciare due </a:t>
            </a:r>
            <a:r>
              <a:rPr lang="it-IT" dirty="0" err="1"/>
              <a:t>thread</a:t>
            </a:r>
            <a:r>
              <a:rPr lang="it-IT" dirty="0"/>
              <a:t> che effettuano operazioni di prelievo e versamento dal conto corrente</a:t>
            </a:r>
          </a:p>
        </p:txBody>
      </p:sp>
      <p:pic>
        <p:nvPicPr>
          <p:cNvPr id="2050" name="Picture 2" descr="Risultato immagini per esercizio">
            <a:extLst>
              <a:ext uri="{FF2B5EF4-FFF2-40B4-BE49-F238E27FC236}">
                <a16:creationId xmlns:a16="http://schemas.microsoft.com/office/drawing/2014/main" id="{79B2C26E-6ED5-42E6-9576-17E7CA43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47" y="3076806"/>
            <a:ext cx="3756090" cy="24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parallelismo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sistemi con </a:t>
            </a:r>
            <a:r>
              <a:rPr lang="it-IT" b="1" i="1" dirty="0"/>
              <a:t>un solo core</a:t>
            </a:r>
          </a:p>
          <a:p>
            <a:pPr lvl="1"/>
            <a:r>
              <a:rPr lang="it-IT" dirty="0"/>
              <a:t>il parallelismo di processi e </a:t>
            </a:r>
            <a:r>
              <a:rPr lang="it-IT" dirty="0" err="1"/>
              <a:t>thread</a:t>
            </a:r>
            <a:r>
              <a:rPr lang="it-IT" dirty="0"/>
              <a:t> viene simulato </a:t>
            </a:r>
          </a:p>
          <a:p>
            <a:pPr lvl="2"/>
            <a:r>
              <a:rPr lang="it-IT" dirty="0"/>
              <a:t>time </a:t>
            </a:r>
            <a:r>
              <a:rPr lang="it-IT" dirty="0" err="1"/>
              <a:t>slicing</a:t>
            </a:r>
            <a:endParaRPr lang="it-IT" dirty="0"/>
          </a:p>
          <a:p>
            <a:pPr lvl="1"/>
            <a:r>
              <a:rPr lang="it-IT" dirty="0"/>
              <a:t>il tempo di elaborazione è suddiviso tra processi e/o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/>
              <a:t>allo scadere di ogni unità di tempo, il </a:t>
            </a:r>
            <a:r>
              <a:rPr lang="it-IT" dirty="0" err="1"/>
              <a:t>s.o</a:t>
            </a:r>
            <a:r>
              <a:rPr lang="it-IT" dirty="0"/>
              <a:t>. opera un cambio di contesto (</a:t>
            </a:r>
            <a:r>
              <a:rPr lang="it-IT" i="1" dirty="0" err="1"/>
              <a:t>context</a:t>
            </a:r>
            <a:r>
              <a:rPr lang="it-IT" i="1" dirty="0"/>
              <a:t> </a:t>
            </a:r>
            <a:r>
              <a:rPr lang="it-IT" i="1" dirty="0" err="1"/>
              <a:t>switch</a:t>
            </a:r>
            <a:r>
              <a:rPr lang="it-IT" dirty="0"/>
              <a:t>)</a:t>
            </a:r>
          </a:p>
          <a:p>
            <a:r>
              <a:rPr lang="it-IT" dirty="0"/>
              <a:t>sistemi con </a:t>
            </a:r>
            <a:r>
              <a:rPr lang="it-IT" b="1" i="1" dirty="0"/>
              <a:t>più processori </a:t>
            </a:r>
            <a:r>
              <a:rPr lang="it-IT" dirty="0"/>
              <a:t>o con </a:t>
            </a:r>
            <a:r>
              <a:rPr lang="it-IT" b="1" i="1" dirty="0"/>
              <a:t>più core</a:t>
            </a:r>
          </a:p>
          <a:p>
            <a:pPr lvl="1"/>
            <a:r>
              <a:rPr lang="it-IT" dirty="0"/>
              <a:t>in ogni istante di tempo, ci possono essere più processi o </a:t>
            </a:r>
            <a:r>
              <a:rPr lang="it-IT" dirty="0" err="1"/>
              <a:t>thread</a:t>
            </a:r>
            <a:r>
              <a:rPr lang="it-IT" dirty="0"/>
              <a:t> fisicamente in esecuzione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processo - </a:t>
            </a:r>
            <a:r>
              <a:rPr lang="it-IT" sz="2400" dirty="0" err="1"/>
              <a:t>thread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processo</a:t>
            </a:r>
          </a:p>
          <a:p>
            <a:pPr lvl="1"/>
            <a:r>
              <a:rPr lang="it-IT" dirty="0"/>
              <a:t>per processo si intende un'istanza di un programma in esecuzione</a:t>
            </a:r>
          </a:p>
          <a:p>
            <a:r>
              <a:rPr lang="it-IT" b="1" dirty="0" err="1"/>
              <a:t>thread</a:t>
            </a:r>
            <a:endParaRPr lang="it-IT" b="1" dirty="0"/>
          </a:p>
          <a:p>
            <a:pPr lvl="1"/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è una suddivisione di un processo in due o più filoni o sottoprocessi, che vengono eseguiti </a:t>
            </a:r>
            <a:r>
              <a:rPr lang="it-IT" b="1" i="1" dirty="0" err="1"/>
              <a:t>concorrentemente</a:t>
            </a:r>
            <a:endParaRPr lang="it-IT" b="1" i="1" dirty="0"/>
          </a:p>
          <a:p>
            <a:pPr lvl="1"/>
            <a:r>
              <a:rPr lang="it-IT" dirty="0"/>
              <a:t>ogni processo ha almeno un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b="1" i="1" dirty="0"/>
              <a:t>condividono le risorse </a:t>
            </a:r>
            <a:r>
              <a:rPr lang="it-IT" dirty="0"/>
              <a:t>del processo (il suo contesto), compresa la memoria e i file aperti</a:t>
            </a:r>
          </a:p>
          <a:p>
            <a:pPr lvl="1"/>
            <a:r>
              <a:rPr lang="it-IT" dirty="0"/>
              <a:t>ma hanno il </a:t>
            </a:r>
            <a:r>
              <a:rPr lang="it-IT" b="1" i="1" dirty="0"/>
              <a:t>proprio </a:t>
            </a:r>
            <a:r>
              <a:rPr lang="it-IT" b="1" i="1" dirty="0" err="1"/>
              <a:t>stack</a:t>
            </a:r>
            <a:r>
              <a:rPr lang="it-IT" dirty="0"/>
              <a:t>, il </a:t>
            </a:r>
            <a:r>
              <a:rPr lang="it-IT" b="1" i="1" dirty="0"/>
              <a:t>proprio </a:t>
            </a:r>
            <a:r>
              <a:rPr lang="it-IT" b="1" i="1" dirty="0" err="1"/>
              <a:t>program</a:t>
            </a:r>
            <a:r>
              <a:rPr lang="it-IT" b="1" i="1" dirty="0"/>
              <a:t> counter</a:t>
            </a:r>
            <a:r>
              <a:rPr lang="it-IT" dirty="0"/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err="1"/>
              <a:t>thread</a:t>
            </a:r>
            <a:r>
              <a:rPr lang="it-IT" sz="2400" dirty="0"/>
              <a:t> in Java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ogni applicazione ha diversi </a:t>
            </a:r>
            <a:r>
              <a:rPr lang="it-IT" dirty="0" err="1"/>
              <a:t>thread</a:t>
            </a:r>
            <a:r>
              <a:rPr lang="it-IT" dirty="0"/>
              <a:t> “di sistema”</a:t>
            </a:r>
          </a:p>
          <a:p>
            <a:pPr lvl="1"/>
            <a:r>
              <a:rPr lang="it-IT" dirty="0"/>
              <a:t>gestione della memoria e gestione degli eventi</a:t>
            </a:r>
          </a:p>
          <a:p>
            <a:r>
              <a:rPr lang="it-IT" dirty="0"/>
              <a:t>il lavoro inizia sempre con un solo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 err="1"/>
              <a:t>thread</a:t>
            </a:r>
            <a:r>
              <a:rPr lang="it-IT" dirty="0"/>
              <a:t> principale</a:t>
            </a:r>
          </a:p>
          <a:p>
            <a:r>
              <a:rPr lang="it-IT" dirty="0"/>
              <a:t>il programmatore ha la possibilità di </a:t>
            </a:r>
            <a:r>
              <a:rPr lang="it-IT" b="1" i="1" dirty="0"/>
              <a:t>creare altri </a:t>
            </a:r>
            <a:r>
              <a:rPr lang="it-IT" b="1" i="1" dirty="0" err="1"/>
              <a:t>thread</a:t>
            </a:r>
            <a:endParaRPr lang="it-IT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Java e i </a:t>
            </a:r>
            <a:r>
              <a:rPr lang="it-IT" sz="2400" dirty="0" err="1"/>
              <a:t>thread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dei </a:t>
            </a:r>
            <a:r>
              <a:rPr lang="it-IT" dirty="0" err="1"/>
              <a:t>thread</a:t>
            </a:r>
            <a:r>
              <a:rPr lang="it-IT" dirty="0"/>
              <a:t> da parte di Java è </a:t>
            </a:r>
            <a:r>
              <a:rPr lang="it-IT" b="1" i="1" dirty="0"/>
              <a:t>indipendente</a:t>
            </a:r>
            <a:r>
              <a:rPr lang="it-IT" dirty="0"/>
              <a:t> dalla piattaforma sottostante</a:t>
            </a:r>
          </a:p>
          <a:p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è caratterizzato da:</a:t>
            </a:r>
          </a:p>
          <a:p>
            <a:pPr lvl="1"/>
            <a:r>
              <a:rPr lang="it-IT" dirty="0"/>
              <a:t>un corpo (</a:t>
            </a:r>
            <a:r>
              <a:rPr lang="it-IT" b="1" i="1" dirty="0" err="1"/>
              <a:t>thread</a:t>
            </a:r>
            <a:r>
              <a:rPr lang="it-IT" b="1" i="1" dirty="0"/>
              <a:t> body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uno stato (</a:t>
            </a:r>
            <a:r>
              <a:rPr lang="it-IT" b="1" i="1" dirty="0" err="1"/>
              <a:t>thread</a:t>
            </a:r>
            <a:r>
              <a:rPr lang="it-IT" b="1" i="1" dirty="0"/>
              <a:t> state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 gruppo di appartenenza (</a:t>
            </a:r>
            <a:r>
              <a:rPr lang="it-IT" b="1" i="1" dirty="0" err="1"/>
              <a:t>thread</a:t>
            </a:r>
            <a:r>
              <a:rPr lang="it-IT" b="1" i="1" dirty="0"/>
              <a:t> group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una priorità (</a:t>
            </a:r>
            <a:r>
              <a:rPr lang="it-IT" b="1" i="1" dirty="0" err="1"/>
              <a:t>thread</a:t>
            </a:r>
            <a:r>
              <a:rPr lang="it-IT" b="1" i="1" dirty="0"/>
              <a:t> </a:t>
            </a:r>
            <a:r>
              <a:rPr lang="it-IT" b="1" i="1" dirty="0" err="1"/>
              <a:t>priority</a:t>
            </a:r>
            <a:r>
              <a:rPr lang="it-IT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avvio di un </a:t>
            </a:r>
            <a:r>
              <a:rPr lang="it-IT" sz="2400" dirty="0" err="1"/>
              <a:t>thread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specificare il </a:t>
            </a:r>
            <a:r>
              <a:rPr lang="it-IT" b="1" i="1" dirty="0"/>
              <a:t>corpo</a:t>
            </a:r>
            <a:r>
              <a:rPr lang="it-IT" dirty="0"/>
              <a:t> di un </a:t>
            </a:r>
            <a:r>
              <a:rPr lang="it-IT" dirty="0" err="1"/>
              <a:t>thread</a:t>
            </a:r>
            <a:r>
              <a:rPr lang="it-IT" dirty="0"/>
              <a:t>, bisogna scrivere l’implementazione del suo metodo </a:t>
            </a:r>
            <a:r>
              <a:rPr lang="it-IT" b="1" i="1" dirty="0" err="1"/>
              <a:t>run</a:t>
            </a:r>
            <a:endParaRPr lang="it-IT" b="1" i="1" dirty="0"/>
          </a:p>
          <a:p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viene </a:t>
            </a:r>
            <a:r>
              <a:rPr lang="it-IT" b="1" i="1" dirty="0"/>
              <a:t>avviato</a:t>
            </a:r>
            <a:r>
              <a:rPr lang="it-IT" dirty="0"/>
              <a:t> invocando il metodo </a:t>
            </a:r>
            <a:r>
              <a:rPr lang="it-IT" b="1" i="1" dirty="0"/>
              <a:t>start</a:t>
            </a:r>
          </a:p>
          <a:p>
            <a:r>
              <a:rPr lang="it-IT" dirty="0"/>
              <a:t>in seguito, la macchina virtuale genera la </a:t>
            </a:r>
            <a:r>
              <a:rPr lang="it-IT" b="1" i="1" dirty="0"/>
              <a:t>biforcazione del flusso</a:t>
            </a:r>
          </a:p>
          <a:p>
            <a:r>
              <a:rPr lang="it-IT" dirty="0"/>
              <a:t>a un certo punto lo </a:t>
            </a:r>
            <a:r>
              <a:rPr lang="it-IT" dirty="0" err="1"/>
              <a:t>scheduler</a:t>
            </a:r>
            <a:r>
              <a:rPr lang="it-IT" dirty="0"/>
              <a:t> eseguirà il metodo </a:t>
            </a:r>
            <a:r>
              <a:rPr lang="it-IT" dirty="0" err="1"/>
              <a:t>run</a:t>
            </a:r>
            <a:endParaRPr lang="it-IT" dirty="0"/>
          </a:p>
          <a:p>
            <a:r>
              <a:rPr lang="it-IT" dirty="0"/>
              <a:t>non bisogna invocare direttamente </a:t>
            </a:r>
            <a:r>
              <a:rPr lang="it-IT" dirty="0" err="1"/>
              <a:t>run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metodo - </a:t>
            </a:r>
            <a:r>
              <a:rPr lang="it-IT" sz="2400" dirty="0" err="1"/>
              <a:t>thread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90" y="2214413"/>
            <a:ext cx="6772850" cy="371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47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1462088"/>
            <a:ext cx="6810375" cy="393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AFD1166E-88E7-493A-8E8D-0C7F44953336}" vid="{0015BA19-E082-483A-96CC-34F6FDD0835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ModelloScuola</Template>
  <TotalTime>2554</TotalTime>
  <Words>1198</Words>
  <Application>Microsoft Office PowerPoint</Application>
  <PresentationFormat>Presentazione su schermo 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Courier New</vt:lpstr>
      <vt:lpstr>Tahoma</vt:lpstr>
      <vt:lpstr>template sisinf</vt:lpstr>
      <vt:lpstr>programmazione concorrente</vt:lpstr>
      <vt:lpstr>sistemi operativi</vt:lpstr>
      <vt:lpstr>parallelismo</vt:lpstr>
      <vt:lpstr>processo - thread</vt:lpstr>
      <vt:lpstr>thread in Java</vt:lpstr>
      <vt:lpstr>Java e i thread</vt:lpstr>
      <vt:lpstr>avvio di un thread</vt:lpstr>
      <vt:lpstr>metodo - thread</vt:lpstr>
      <vt:lpstr>Presentazione standard di PowerPoint</vt:lpstr>
      <vt:lpstr>avviare un thread (primo metodo)</vt:lpstr>
      <vt:lpstr>esempio 1</vt:lpstr>
      <vt:lpstr>secondo metodo</vt:lpstr>
      <vt:lpstr>esempio 2</vt:lpstr>
      <vt:lpstr>quale modo usare?</vt:lpstr>
      <vt:lpstr>alcuni metodi di Thread</vt:lpstr>
      <vt:lpstr>sleep</vt:lpstr>
      <vt:lpstr>join</vt:lpstr>
      <vt:lpstr>esercizi</vt:lpstr>
      <vt:lpstr>problemi di esecuzione concorrente di un metodo </vt:lpstr>
      <vt:lpstr>esecuzione concorrente</vt:lpstr>
      <vt:lpstr>soluzione</vt:lpstr>
      <vt:lpstr>metodi sincronizzati</vt:lpstr>
      <vt:lpstr>monitor</vt:lpstr>
      <vt:lpstr>esercizio</vt:lpstr>
    </vt:vector>
  </TitlesOfParts>
  <Company>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Alberto Ferrari</dc:creator>
  <cp:lastModifiedBy>Alberto Ferrari</cp:lastModifiedBy>
  <cp:revision>273</cp:revision>
  <dcterms:created xsi:type="dcterms:W3CDTF">2011-11-01T17:19:06Z</dcterms:created>
  <dcterms:modified xsi:type="dcterms:W3CDTF">2020-03-01T17:53:49Z</dcterms:modified>
</cp:coreProperties>
</file>