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58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59" r:id="rId10"/>
    <p:sldId id="261" r:id="rId11"/>
    <p:sldId id="260" r:id="rId12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25/02/2018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C++ funzioni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EFDCD-0917-4A5B-B4AA-34A8FC38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call by </a:t>
            </a:r>
            <a:r>
              <a:rPr lang="it-IT" dirty="0" err="1"/>
              <a:t>reference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0D3106-169C-4B2C-9D8C-A154EEC3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scambiaRef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&amp;a,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temp = a;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b;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 = temp;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scambio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" &lt;&lt; x &lt;&lt; " y = " &lt;&lt; y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passaggio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riferimento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";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scambiaRef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 y = " &lt;&lt; y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…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D48873-0DC3-439B-93DA-CFBA1B4F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73690A9-38DA-4EE2-A1C4-425E71F2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067" y="1400221"/>
            <a:ext cx="4248150" cy="49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135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EFDCD-0917-4A5B-B4AA-34A8FC38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call by pointer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0D3106-169C-4B2C-9D8C-A154EEC3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scambiaInd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temp = *a;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*a = *b;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*b = temp;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scambio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" &lt;&lt; x &lt;&lt; " y = " &lt;&lt; y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passaggio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indirizzo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";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scambiaInd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x,&amp;y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 y = " &lt;&lt; y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D48873-0DC3-439B-93DA-CFBA1B4F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E9C308B-2F83-4538-9888-713FD3256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1628800"/>
            <a:ext cx="4048125" cy="49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14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46B7E014-A5CC-4887-B0CE-617C2D31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65CC8B4-7CB9-42F0-A117-E2374335D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http://en.cppreference.com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20E2AF-8DB9-4647-82F0-812345AD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322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6A148784-98F5-4D8F-AC6D-55708595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funzioni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EC85589-84D1-4ACE-9495-6B6CCB22BA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/>
              <a:t>caratterizzate da </a:t>
            </a:r>
            <a:r>
              <a:rPr lang="it-IT" sz="2000" i="1" dirty="0"/>
              <a:t>nome</a:t>
            </a:r>
            <a:r>
              <a:rPr lang="it-IT" sz="2000" dirty="0"/>
              <a:t>, </a:t>
            </a:r>
            <a:r>
              <a:rPr lang="it-IT" sz="2000" i="1" dirty="0"/>
              <a:t>parametri</a:t>
            </a:r>
            <a:r>
              <a:rPr lang="it-IT" sz="2000" dirty="0"/>
              <a:t> (numero, ordine e tipo) e </a:t>
            </a:r>
            <a:r>
              <a:rPr lang="it-IT" sz="2000" i="1" dirty="0"/>
              <a:t>tipo</a:t>
            </a:r>
            <a:r>
              <a:rPr lang="it-IT" sz="2000" dirty="0"/>
              <a:t> di ritorno</a:t>
            </a:r>
          </a:p>
          <a:p>
            <a:r>
              <a:rPr lang="it-IT" sz="2000" dirty="0"/>
              <a:t>le funzioni hanno un prototipo</a:t>
            </a:r>
          </a:p>
          <a:p>
            <a:r>
              <a:rPr lang="it-IT" sz="2000" dirty="0"/>
              <a:t>il prototipo non è necessario se la definizione della funzione appare prima del suo utilizzo</a:t>
            </a:r>
          </a:p>
          <a:p>
            <a:r>
              <a:rPr lang="it-IT" sz="2000" dirty="0"/>
              <a:t>nel prototipo i parametri possono non avere nome, ma per chiarezza in genere lo si mette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A2065D-02F0-4216-97FD-E9F22F0F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584F7991-4A66-4009-BFAE-E55C1E4EF8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1888" y="2345635"/>
            <a:ext cx="5384800" cy="2517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615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0144C-EF78-41C2-A756-9435C65B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alcune funzioni matematiche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4FF045-A42B-4725-B9DF-51A6EB22AC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/>
              <a:t>la direttiva 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it-IT" sz="2000" dirty="0"/>
              <a:t>permette di importare i prototipi di funzioni delle librerie standard</a:t>
            </a:r>
          </a:p>
          <a:p>
            <a:r>
              <a:rPr lang="it-IT" sz="2000" dirty="0"/>
              <a:t>ogni libreria standard ha un file </a:t>
            </a:r>
            <a:r>
              <a:rPr lang="it-IT" sz="2000" b="1" i="1" dirty="0" err="1"/>
              <a:t>header</a:t>
            </a:r>
            <a:r>
              <a:rPr lang="it-IT" sz="2000" dirty="0"/>
              <a:t> contenente la definizione di funzioni, di tipo di dati e di costanti</a:t>
            </a:r>
          </a:p>
          <a:p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/>
            <a:r>
              <a:rPr lang="it-IT" sz="1600" dirty="0"/>
              <a:t>per utilizzare funzioni matematiche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6D28AC-9616-4863-AB47-C6006803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3748D4A2-7E0A-4F8C-90EB-F8FDA2F5DA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1888" y="2238963"/>
            <a:ext cx="5384800" cy="2730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08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2657A7-C30B-4F2E-90B8-96278081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calcolo potenza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3E6E3B-6033-4176-84DD-BA9F99C7C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double y, x = 5.22;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la funzione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ha prototipo double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double, double)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y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3.0); //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no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// for call to '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[2], double)'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y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+ 3.0); //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no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call to '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(double)'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y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3.0); 	// ok!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y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3); 	// ok! Il compilatore converte l'intero 3 in double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 elevato al cubo vale: " &lt;&lt; y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681E2FD-9822-48A4-A65F-1E8C1800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935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2657A7-C30B-4F2E-90B8-96278081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funzione utente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3E6E3B-6033-4176-84DD-BA9F99C7C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media(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v1,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v2);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val1, val2;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"Inserire due valori interi separati da spazio 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cin &gt;&gt; val1 &gt;&gt; val2;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"la media aritmetica fra " &lt;&lt; val1 &lt;&lt; " e " &lt;&lt; val2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&lt;&lt; " = " &lt;&lt; media(val1,val2)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media(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v1,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v2)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(v1 + v2) / 2.0;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681E2FD-9822-48A4-A65F-1E8C1800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694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C660ED-C729-4FBA-B1DC-B3D008B5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passaggio dei parametri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FB5860-8AA7-4726-94DC-44C63B022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call-by-</a:t>
            </a:r>
            <a:r>
              <a:rPr lang="it-IT" dirty="0" err="1"/>
              <a:t>value</a:t>
            </a:r>
            <a:endParaRPr lang="it-IT" dirty="0"/>
          </a:p>
          <a:p>
            <a:pPr lvl="1"/>
            <a:r>
              <a:rPr lang="it-IT" dirty="0"/>
              <a:t>l’argomento può essere una variabile o un’espressione</a:t>
            </a:r>
          </a:p>
          <a:p>
            <a:pPr lvl="1"/>
            <a:r>
              <a:rPr lang="it-IT" dirty="0"/>
              <a:t>il parametro formale viene inizializzato al valore dell’argomento</a:t>
            </a:r>
          </a:p>
          <a:p>
            <a:pPr lvl="1"/>
            <a:r>
              <a:rPr lang="it-IT" dirty="0"/>
              <a:t>la funzione riceve una copia del valore dell’argomento</a:t>
            </a:r>
          </a:p>
          <a:p>
            <a:pPr lvl="1"/>
            <a:r>
              <a:rPr lang="en-US" dirty="0"/>
              <a:t>le </a:t>
            </a:r>
            <a:r>
              <a:rPr lang="en-US" dirty="0" err="1"/>
              <a:t>azioni</a:t>
            </a:r>
            <a:r>
              <a:rPr lang="en-US" dirty="0"/>
              <a:t> sui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formali</a:t>
            </a:r>
            <a:r>
              <a:rPr lang="en-US" dirty="0"/>
              <a:t> 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ripercuotono</a:t>
            </a:r>
            <a:r>
              <a:rPr lang="en-US" dirty="0"/>
              <a:t> sui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attuali</a:t>
            </a:r>
            <a:endParaRPr lang="it-IT" dirty="0"/>
          </a:p>
          <a:p>
            <a:r>
              <a:rPr lang="it-IT" dirty="0"/>
              <a:t>call-by-</a:t>
            </a:r>
            <a:r>
              <a:rPr lang="it-IT" dirty="0" err="1"/>
              <a:t>reference</a:t>
            </a:r>
            <a:r>
              <a:rPr lang="it-IT" dirty="0"/>
              <a:t> </a:t>
            </a:r>
            <a:r>
              <a:rPr lang="it-IT" i="1" dirty="0"/>
              <a:t>(“&amp;” precede il tipo del parametro formale)</a:t>
            </a:r>
          </a:p>
          <a:p>
            <a:pPr lvl="1"/>
            <a:r>
              <a:rPr lang="it-IT" dirty="0"/>
              <a:t>l’argomento deve essere una variabile</a:t>
            </a:r>
          </a:p>
          <a:p>
            <a:pPr lvl="1"/>
            <a:r>
              <a:rPr lang="it-IT" dirty="0"/>
              <a:t>il parametro formale viene sostituito con la variabile argomento</a:t>
            </a:r>
          </a:p>
          <a:p>
            <a:pPr lvl="1"/>
            <a:r>
              <a:rPr lang="en-US" dirty="0"/>
              <a:t>le </a:t>
            </a:r>
            <a:r>
              <a:rPr lang="en-US" dirty="0" err="1"/>
              <a:t>azioni</a:t>
            </a:r>
            <a:r>
              <a:rPr lang="en-US" dirty="0"/>
              <a:t> sui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formali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ripercuotono</a:t>
            </a:r>
            <a:r>
              <a:rPr lang="en-US" dirty="0"/>
              <a:t> sui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attuali</a:t>
            </a:r>
            <a:endParaRPr lang="en-US" dirty="0"/>
          </a:p>
          <a:p>
            <a:pPr lvl="1"/>
            <a:r>
              <a:rPr lang="it-IT" dirty="0"/>
              <a:t>vantaggio: migliori prestazioni</a:t>
            </a:r>
          </a:p>
          <a:p>
            <a:pPr lvl="1"/>
            <a:r>
              <a:rPr lang="it-IT" dirty="0"/>
              <a:t>svantaggio: minore modularità, la funzione chiamata può corrompere i dati della chiamante (</a:t>
            </a:r>
            <a:r>
              <a:rPr lang="it-IT" i="1" dirty="0"/>
              <a:t>side </a:t>
            </a:r>
            <a:r>
              <a:rPr lang="it-IT" i="1" dirty="0" err="1"/>
              <a:t>effects</a:t>
            </a:r>
            <a:r>
              <a:rPr lang="it-IT" dirty="0"/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F09564-C14F-44A0-B6D6-0AD91D60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558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C660ED-C729-4FBA-B1DC-B3D008B5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passaggio dei parametri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FB5860-8AA7-4726-94DC-44C63B022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call-by-pointer</a:t>
            </a:r>
          </a:p>
          <a:p>
            <a:pPr lvl="1"/>
            <a:r>
              <a:rPr lang="en-US" dirty="0" err="1"/>
              <a:t>l’indirizzo</a:t>
            </a:r>
            <a:r>
              <a:rPr lang="en-US" dirty="0"/>
              <a:t> del </a:t>
            </a:r>
            <a:r>
              <a:rPr lang="en-US" dirty="0" err="1"/>
              <a:t>parametro</a:t>
            </a:r>
            <a:r>
              <a:rPr lang="en-US" dirty="0"/>
              <a:t> </a:t>
            </a:r>
            <a:r>
              <a:rPr lang="en-US" dirty="0" err="1"/>
              <a:t>attuale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copiato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parametron </a:t>
            </a:r>
            <a:r>
              <a:rPr lang="en-US" dirty="0" err="1"/>
              <a:t>formale</a:t>
            </a:r>
            <a:endParaRPr lang="en-US" dirty="0"/>
          </a:p>
          <a:p>
            <a:pPr lvl="1"/>
            <a:r>
              <a:rPr lang="en-US" dirty="0" err="1"/>
              <a:t>all’interno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l’indirizzo</a:t>
            </a:r>
            <a:r>
              <a:rPr lang="en-US" dirty="0"/>
              <a:t> è </a:t>
            </a:r>
            <a:r>
              <a:rPr lang="en-US" dirty="0" err="1"/>
              <a:t>utilizzato</a:t>
            </a:r>
            <a:r>
              <a:rPr lang="en-US" dirty="0"/>
              <a:t> per </a:t>
            </a:r>
            <a:r>
              <a:rPr lang="en-US" dirty="0" err="1"/>
              <a:t>accedere</a:t>
            </a:r>
            <a:r>
              <a:rPr lang="en-US" dirty="0"/>
              <a:t> al </a:t>
            </a:r>
            <a:r>
              <a:rPr lang="en-US" dirty="0" err="1"/>
              <a:t>dato</a:t>
            </a:r>
            <a:r>
              <a:rPr lang="en-US" dirty="0"/>
              <a:t> “</a:t>
            </a:r>
            <a:r>
              <a:rPr lang="en-US" dirty="0" err="1"/>
              <a:t>puntato</a:t>
            </a:r>
            <a:r>
              <a:rPr lang="en-US" dirty="0"/>
              <a:t>” dal parametron </a:t>
            </a:r>
            <a:r>
              <a:rPr lang="en-US" dirty="0" err="1"/>
              <a:t>attuale</a:t>
            </a:r>
            <a:endParaRPr lang="en-US" dirty="0"/>
          </a:p>
          <a:p>
            <a:pPr lvl="1"/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formali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definiti</a:t>
            </a:r>
            <a:r>
              <a:rPr lang="en-US" dirty="0"/>
              <a:t> come </a:t>
            </a:r>
            <a:r>
              <a:rPr lang="en-US" dirty="0" err="1"/>
              <a:t>puntatori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quali</a:t>
            </a:r>
            <a:r>
              <a:rPr lang="en-US" dirty="0"/>
              <a:t> </a:t>
            </a:r>
            <a:r>
              <a:rPr lang="en-US" dirty="0" err="1"/>
              <a:t>assegnare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indirizzi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attuali</a:t>
            </a:r>
            <a:endParaRPr lang="en-US" dirty="0"/>
          </a:p>
          <a:p>
            <a:pPr lvl="1"/>
            <a:r>
              <a:rPr lang="en-US" dirty="0"/>
              <a:t>le </a:t>
            </a:r>
            <a:r>
              <a:rPr lang="en-US" dirty="0" err="1"/>
              <a:t>azioni</a:t>
            </a:r>
            <a:r>
              <a:rPr lang="en-US" dirty="0"/>
              <a:t> sui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formali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ripercuotono</a:t>
            </a:r>
            <a:r>
              <a:rPr lang="en-US" dirty="0"/>
              <a:t> sui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attuali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F09564-C14F-44A0-B6D6-0AD91D60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009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EFDCD-0917-4A5B-B4AA-34A8FC38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call by </a:t>
            </a:r>
            <a:r>
              <a:rPr lang="it-IT" dirty="0" err="1"/>
              <a:t>value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0D3106-169C-4B2C-9D8C-A154EEC3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scambiaVal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temp = a;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b;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b= temp;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x = 7; y = 5;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scambio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" &lt;&lt; x &lt;&lt; " y = " &lt;&lt; y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passaggio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";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scambiaVal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 y = " &lt;&lt; y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D48873-0DC3-439B-93DA-CFBA1B4F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D1CE5FC-9E01-451D-B0EF-63F3039EB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1772816"/>
            <a:ext cx="3724275" cy="50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6847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419</TotalTime>
  <Words>470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Courier New</vt:lpstr>
      <vt:lpstr>Tahoma</vt:lpstr>
      <vt:lpstr>template sisinf</vt:lpstr>
      <vt:lpstr>C++ funzioni  Alberto Ferrari</vt:lpstr>
      <vt:lpstr>Funzioni</vt:lpstr>
      <vt:lpstr>le funzioni</vt:lpstr>
      <vt:lpstr>alcune funzioni matematiche</vt:lpstr>
      <vt:lpstr>esempio: calcolo potenza </vt:lpstr>
      <vt:lpstr>esempio: funzione utente</vt:lpstr>
      <vt:lpstr>passaggio dei parametri</vt:lpstr>
      <vt:lpstr>passaggio dei parametri</vt:lpstr>
      <vt:lpstr>call by value</vt:lpstr>
      <vt:lpstr>call by reference</vt:lpstr>
      <vt:lpstr>call by pointer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39</cp:revision>
  <dcterms:created xsi:type="dcterms:W3CDTF">2018-01-19T17:39:36Z</dcterms:created>
  <dcterms:modified xsi:type="dcterms:W3CDTF">2018-02-25T19:07:45Z</dcterms:modified>
</cp:coreProperties>
</file>