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23/02/2018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dati strutturati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max = v1[0];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=1;i&lt;n1;i++)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max)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max =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 &lt;&lt; max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if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== max)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ha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massimo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0: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v2[0];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} while (v2[0] % 2 == 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=1;i&lt;n2;i++)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Inserisci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l'elemento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 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} while (v2[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% 2 == 0 ||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v2[i-1]);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=0;i&lt;n2;i++)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"v2["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"] = " &lt;&lt; v2[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&lt;&lt;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9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0E415-1059-40D3-8E26-B70C977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multidimensionali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198952-1D15-4912-9FB4-EA2686D8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gli array multidimensionali possono essere considerati array di array di array …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a[100];		/* array monodimensionale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b[2][7];		/* array bidimensionale */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c[5][3][2];	/* array tridimensionale */</a:t>
            </a:r>
          </a:p>
          <a:p>
            <a:r>
              <a:rPr lang="it-IT" sz="2000" dirty="0"/>
              <a:t>gli array multidimensionali sono memorizzati in sequenza lineare ma nel caso di array bidimensionali (matrici) risulta utile pensarli organizzati in righe e colonne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a[3][5];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col.1	col.2	col.3	col.4	col.5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1	a[0][0]	a[0][1]	a[0][2]	a[0][3]	a[0][4]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2	a[1][0]	a[1][1]	a[1][2]	a[1][3]	a[1][4]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riga 3	a[2][0]	a[2][1]	a[2][2]	a[2][3]	a[2][4]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7BD3-E79C-404C-8C0E-B6379F22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97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C0A6E-AB65-46BF-8F81-29631828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9688A-568F-4875-8BCD-4008C8BC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vari modi, tra loro equivalenti: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{1,2,3,4,5,6};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a[2][3] = {{1,2,3},{4,5,6}};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 ][3] = {{1,2,3},{4,5,6}};</a:t>
            </a:r>
            <a:endParaRPr lang="it-IT" sz="2800" b="1" dirty="0"/>
          </a:p>
          <a:p>
            <a:r>
              <a:rPr lang="it-IT" dirty="0"/>
              <a:t>se non vengono inizializzati i valori presenti nell’array sono impredicibili, è possibile ottenere velocemente l’azzeramento in questo modo: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a[2][2][3] = {0};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42349D-6AF2-4F7F-93B7-8EADF9A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9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979DD-D275-48C3-BBA1-163A9029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in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FDB55-CF47-48AE-A7B7-890D0C80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m[5][4];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&amp;m[0][0];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r=0;r&lt;5;r++)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c=0;c&lt;4;c++)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m[r][c] = 10*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r+c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i=0;i&lt;5*4;i++)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F4B4B-0C2B-4D61-8DF4-DE87772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FEBA8-536E-45FD-9A49-CAA59064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330" y="990600"/>
            <a:ext cx="2404873" cy="356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FACF-4A61-4C6B-A6B3-97709DDB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01214E-D694-4CC7-80FE-790B75A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per trattare in modo unitario dati fra loro correlati  </a:t>
            </a:r>
          </a:p>
          <a:p>
            <a:pPr lvl="1"/>
            <a:r>
              <a:rPr lang="it-IT" b="1" i="1" dirty="0"/>
              <a:t>array</a:t>
            </a:r>
            <a:r>
              <a:rPr lang="it-IT" dirty="0"/>
              <a:t> : ripetizione di elementi omogenei</a:t>
            </a:r>
          </a:p>
          <a:p>
            <a:pPr lvl="2"/>
            <a:r>
              <a:rPr lang="it-IT" dirty="0"/>
              <a:t>l’array è il meccanismo utilizzato per definire vettori e matrici  </a:t>
            </a:r>
          </a:p>
          <a:p>
            <a:pPr lvl="1"/>
            <a:r>
              <a:rPr lang="it-IT" b="1" i="1" dirty="0"/>
              <a:t>record</a:t>
            </a:r>
            <a:r>
              <a:rPr lang="it-IT" dirty="0"/>
              <a:t>: giustapposizione di elementi (anche non omogenei)</a:t>
            </a:r>
          </a:p>
          <a:p>
            <a:pPr lvl="2"/>
            <a:r>
              <a:rPr lang="it-IT" dirty="0"/>
              <a:t>il record è il meccanismo di base utilizzato negli archivi di dati (basi di dati): </a:t>
            </a:r>
          </a:p>
          <a:p>
            <a:pPr lvl="3"/>
            <a:r>
              <a:rPr lang="it-IT" dirty="0"/>
              <a:t>ad esempio, per rappresentare le informazioni relative ad uno studente, quali la matricola, il nome, l’anno di corso, si usa una struttura record con i campi  matricola, nome, …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EF65BF-3F50-48DD-93DF-9EFECCB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45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8502F-9111-4DF9-9444-12AA2DA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 e matrici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09FE3-B294-429F-9D29-73B92C5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vettori</a:t>
            </a:r>
            <a:r>
              <a:rPr lang="it-IT" dirty="0"/>
              <a:t> e </a:t>
            </a:r>
            <a:r>
              <a:rPr lang="it-IT" b="1" i="1" dirty="0"/>
              <a:t>matrici</a:t>
            </a:r>
            <a:r>
              <a:rPr lang="it-IT" dirty="0"/>
              <a:t> si dichiarano tramite il costruttore di tipo </a:t>
            </a:r>
            <a:r>
              <a:rPr lang="it-IT" b="1" dirty="0"/>
              <a:t>[ ]</a:t>
            </a:r>
            <a:r>
              <a:rPr lang="it-IT" dirty="0"/>
              <a:t> (costruttore array)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&lt;tipo-elementi&gt;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&lt;array&gt;;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&lt;array&gt; ::=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|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&lt;array&gt;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-array&gt; ::= [&lt;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it-IT" dirty="0"/>
              <a:t>il valore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espres_costante_intera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/>
              <a:t>stabilisce il numero degli elementi del vettore (dimensione del vettore)</a:t>
            </a:r>
          </a:p>
          <a:p>
            <a:r>
              <a:rPr lang="it-IT" dirty="0"/>
              <a:t>esempi</a:t>
            </a:r>
          </a:p>
          <a:p>
            <a:pPr marL="400050" lvl="1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 		/* variabile V come vettore di 10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V1[10],V2[5]; 	/* variabili array V1 e V2 */</a:t>
            </a:r>
            <a:b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M[10][10]; 		/* variabile M, matrice 10X10 float*/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96631-FDBB-4196-93FD-492F191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76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0FC3D-6331-4CE1-B956-B604A8AC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vettore in memoria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545AB54-4E0C-4C19-B921-B3FA2088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45" y="1124744"/>
            <a:ext cx="8807239" cy="388843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84123A-C147-4996-A958-EE12EE1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9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430B7-6A87-45A5-859C-31FBAFFC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indice: accesso agli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C9C69-1BE9-4F50-BD7F-CBE9C4E3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l’indice </a:t>
            </a:r>
            <a:r>
              <a:rPr lang="it-IT" b="1" i="1" dirty="0"/>
              <a:t>I</a:t>
            </a:r>
            <a:r>
              <a:rPr lang="it-IT" dirty="0"/>
              <a:t> è un’espressione con valore intero </a:t>
            </a:r>
          </a:p>
          <a:p>
            <a:r>
              <a:rPr lang="it-IT" dirty="0"/>
              <a:t>l’indice assume valori interi compresi tra 0 e dimensione-1</a:t>
            </a:r>
          </a:p>
          <a:p>
            <a:r>
              <a:rPr lang="it-IT" b="1" i="1" dirty="0"/>
              <a:t>attenzione</a:t>
            </a:r>
            <a:r>
              <a:rPr lang="it-IT" dirty="0"/>
              <a:t> : nell’esempio in figura l’espressione </a:t>
            </a:r>
            <a:r>
              <a:rPr lang="it-IT" b="1" i="1" dirty="0"/>
              <a:t>V[5]</a:t>
            </a:r>
            <a:r>
              <a:rPr lang="it-IT" dirty="0"/>
              <a:t> non comporta errore (né durante la compilazione né durante l’esecuzione) però V[5] utilizza erroneamente la stessa area di memoria riservata ad altre variabili (</a:t>
            </a:r>
            <a:r>
              <a:rPr lang="it-IT" i="1" dirty="0"/>
              <a:t>Ch1 e Ch2 nell’esempio</a:t>
            </a:r>
            <a:r>
              <a:rPr lang="it-IT" dirty="0"/>
              <a:t>)</a:t>
            </a:r>
          </a:p>
          <a:p>
            <a:r>
              <a:rPr lang="it-IT" dirty="0"/>
              <a:t>è buona pratica di programmazione utilizzare una costante simbolica per definire la lunghezza di un array: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100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49FC1-ACF4-4574-95A1-1A7D01F5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53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DDA8D-A10E-46E3-ACD8-46D1372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6F70C-1052-46FC-952E-2C9DFB81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inizializzazione di un array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{1,2,3,4,6};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{1,6}; /* solo i primi due elementi, gli altri hanno valore indefinito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V[5] = {1,2,3,4,6,8}; /* errore 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 = {1,2,121 }; /* array di tre elementi */</a:t>
            </a:r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r>
              <a:rPr lang="it-IT" dirty="0"/>
              <a:t> identifica una «variabile» che denota l’elemento I-esimo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dirty="0"/>
              <a:t>Assegnamento del valore K all’elemento I-esimo di V 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 = K;</a:t>
            </a:r>
          </a:p>
          <a:p>
            <a:r>
              <a:rPr lang="it-IT" dirty="0"/>
              <a:t>Lettura dell’elemento I-esimo di V 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V[I];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68B1D-6136-4574-8923-B64D6676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0F061-A356-46EA-AF50-040CC701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memorizzazione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691503-59F5-4E97-BA68-85F70B109D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 singoli elementi di un array (monodimensionale) sono memorizzati consecutivamente in memoria: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A[100]={3,4,8};</a:t>
            </a:r>
          </a:p>
          <a:p>
            <a:r>
              <a:rPr lang="it-IT" sz="2400" dirty="0"/>
              <a:t>l’accesso ad un elemento avviene specificando l’indice</a:t>
            </a:r>
          </a:p>
          <a:p>
            <a:endParaRPr lang="it-IT" sz="24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5400C77-751E-44AF-926F-0344D624A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9080" y="1397475"/>
            <a:ext cx="3310415" cy="441388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08CBFE-5B41-4672-9AF0-B6985B2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8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134DB3B-9ACE-45B2-A5CA-6E8A3C03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vettori: esercizi di esempio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EF28B4A-A1BC-4832-A6DB-7F116181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acquisire da input  un vettore  </a:t>
            </a:r>
            <a:r>
              <a:rPr lang="it-IT" b="1" i="1" dirty="0"/>
              <a:t>v1</a:t>
            </a:r>
            <a:r>
              <a:rPr lang="it-IT" dirty="0"/>
              <a:t> di </a:t>
            </a:r>
            <a:r>
              <a:rPr lang="it-IT" b="1" i="1" dirty="0"/>
              <a:t>n1</a:t>
            </a:r>
            <a:r>
              <a:rPr lang="it-IT" dirty="0"/>
              <a:t> numeri interi </a:t>
            </a:r>
            <a:r>
              <a:rPr lang="it-IT" b="1" i="1" dirty="0"/>
              <a:t>pari</a:t>
            </a:r>
            <a:r>
              <a:rPr lang="it-IT" dirty="0"/>
              <a:t> compresi  tra </a:t>
            </a:r>
            <a:r>
              <a:rPr lang="it-IT" b="1" i="1" dirty="0"/>
              <a:t>a</a:t>
            </a:r>
            <a:r>
              <a:rPr lang="it-IT" dirty="0"/>
              <a:t> e </a:t>
            </a:r>
            <a:r>
              <a:rPr lang="it-IT" b="1" i="1" dirty="0"/>
              <a:t>b</a:t>
            </a:r>
            <a:r>
              <a:rPr lang="it-IT" dirty="0"/>
              <a:t> (estremi inclusi) [controllare l’input]</a:t>
            </a:r>
          </a:p>
          <a:p>
            <a:r>
              <a:rPr lang="it-IT" dirty="0"/>
              <a:t>determinare  e stampare a video il valore massimo del vettore </a:t>
            </a:r>
            <a:r>
              <a:rPr lang="it-IT" b="1" i="1" dirty="0"/>
              <a:t>v1</a:t>
            </a:r>
            <a:r>
              <a:rPr lang="it-IT" dirty="0"/>
              <a:t>; quindi determinare  e stampare a video le posizioni del vettore </a:t>
            </a:r>
            <a:r>
              <a:rPr lang="it-IT" b="1" i="1" dirty="0"/>
              <a:t>v1</a:t>
            </a:r>
            <a:r>
              <a:rPr lang="it-IT" dirty="0"/>
              <a:t> che contengono tale valore</a:t>
            </a:r>
          </a:p>
          <a:p>
            <a:r>
              <a:rPr lang="it-IT" dirty="0"/>
              <a:t>acquisire da input  un vettore  </a:t>
            </a:r>
            <a:r>
              <a:rPr lang="it-IT" b="1" i="1" dirty="0"/>
              <a:t>v2</a:t>
            </a:r>
            <a:r>
              <a:rPr lang="it-IT" dirty="0"/>
              <a:t> di </a:t>
            </a:r>
            <a:r>
              <a:rPr lang="it-IT" b="1" i="1" dirty="0"/>
              <a:t>n2</a:t>
            </a:r>
            <a:r>
              <a:rPr lang="it-IT" dirty="0"/>
              <a:t> numeri interi </a:t>
            </a:r>
            <a:r>
              <a:rPr lang="it-IT" b="1" i="1" dirty="0"/>
              <a:t>dispari</a:t>
            </a:r>
            <a:r>
              <a:rPr lang="it-IT" dirty="0"/>
              <a:t> </a:t>
            </a:r>
            <a:r>
              <a:rPr lang="it-IT" b="1" i="1" dirty="0"/>
              <a:t>non decrescenti</a:t>
            </a:r>
            <a:r>
              <a:rPr lang="it-IT" dirty="0"/>
              <a:t> [controllare l’input]</a:t>
            </a:r>
          </a:p>
          <a:p>
            <a:r>
              <a:rPr lang="it-IT" dirty="0"/>
              <a:t>stampare a video il contenuto dell’array </a:t>
            </a:r>
            <a:r>
              <a:rPr lang="it-IT" b="1" i="1" dirty="0"/>
              <a:t>v2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2DB1C8-F2B5-4839-B23A-351F3F8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6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67156-CF5B-48AD-BBEA-89C7514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FC121-78D8-404A-BD14-B2AEA81B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n1 = 5;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n2 = 8;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a,b,max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v1[n1], v2[n2];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inferiore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valore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superiore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: ";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b;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for (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=0;i&lt;n1;i++)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do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&lt;&lt; "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elemento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indice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" &lt;&lt; I &lt;&lt; " : ";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&gt;&gt;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		} while 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 (v1[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&lt; a ||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 &gt; b || v1[</a:t>
            </a:r>
            <a:r>
              <a:rPr lang="en-US" sz="1800" b="1" dirty="0" err="1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]%2 != 0);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DejaVu Sans Condensed" panose="020B0606030804020204" pitchFamily="34" charset="0"/>
                <a:cs typeface="Courier New" panose="02070309020205020404" pitchFamily="49" charset="0"/>
              </a:rPr>
              <a:t>…</a:t>
            </a:r>
            <a:endParaRPr lang="it-IT" sz="1800" b="1" dirty="0">
              <a:latin typeface="Courier New" panose="02070309020205020404" pitchFamily="49" charset="0"/>
              <a:ea typeface="DejaVu Sans Condensed" panose="020B0606030804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3FD75-5030-4F66-AE68-639C456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308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966</TotalTime>
  <Words>635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Courier New</vt:lpstr>
      <vt:lpstr>DejaVu Sans Condensed</vt:lpstr>
      <vt:lpstr>Tahoma</vt:lpstr>
      <vt:lpstr>template sisinf</vt:lpstr>
      <vt:lpstr>C++ dati strutturati</vt:lpstr>
      <vt:lpstr>dati strutturati</vt:lpstr>
      <vt:lpstr>vettori e matrici</vt:lpstr>
      <vt:lpstr>vettore in memoria</vt:lpstr>
      <vt:lpstr>indice: accesso agli elementi</vt:lpstr>
      <vt:lpstr>inizializzazione</vt:lpstr>
      <vt:lpstr>vettori: memorizzazione</vt:lpstr>
      <vt:lpstr>vettori: esercizi di esempio</vt:lpstr>
      <vt:lpstr>soluzione (1)</vt:lpstr>
      <vt:lpstr>soluzione (2)</vt:lpstr>
      <vt:lpstr>soluzione (3)</vt:lpstr>
      <vt:lpstr>array multidimensionali</vt:lpstr>
      <vt:lpstr>inizializzazione</vt:lpstr>
      <vt:lpstr>matrice in memoria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72</cp:revision>
  <dcterms:created xsi:type="dcterms:W3CDTF">2018-01-19T17:39:36Z</dcterms:created>
  <dcterms:modified xsi:type="dcterms:W3CDTF">2018-02-23T09:35:45Z</dcterms:modified>
</cp:coreProperties>
</file>