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7" d="100"/>
          <a:sy n="77" d="100"/>
        </p:scale>
        <p:origin x="-21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xmlns="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xmlns="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xmlns="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xmlns="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xmlns="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 smtClean="0"/>
              <a:t>oop</a:t>
            </a:r>
            <a:r>
              <a:rPr lang="it-IT" sz="2800" dirty="0" smtClean="0"/>
              <a:t>: ereditarietà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costruttori </a:t>
            </a:r>
            <a:r>
              <a:rPr lang="it-IT" altLang="it-IT" dirty="0" smtClean="0"/>
              <a:t>nelle </a:t>
            </a:r>
            <a:r>
              <a:rPr lang="it-IT" altLang="it-IT" dirty="0" smtClean="0"/>
              <a:t>classi derivate</a:t>
            </a:r>
            <a:endParaRPr lang="it-IT" altLang="it-IT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un </a:t>
            </a:r>
            <a:r>
              <a:rPr lang="it-IT" altLang="it-IT" dirty="0" smtClean="0"/>
              <a:t>costruttore della classe base </a:t>
            </a:r>
            <a:r>
              <a:rPr lang="it-IT" altLang="it-IT" b="1" i="1" dirty="0" smtClean="0"/>
              <a:t>non viene ereditato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può </a:t>
            </a:r>
            <a:r>
              <a:rPr lang="it-IT" altLang="it-IT" dirty="0" smtClean="0"/>
              <a:t>essere </a:t>
            </a:r>
            <a:r>
              <a:rPr lang="it-IT" altLang="it-IT" b="1" i="1" dirty="0" smtClean="0"/>
              <a:t>invocato</a:t>
            </a:r>
            <a:r>
              <a:rPr lang="it-IT" altLang="it-IT" dirty="0" smtClean="0"/>
              <a:t> nella definizione del costruttore della classe derivata per inizializzare le variabili ereditate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se </a:t>
            </a:r>
            <a:r>
              <a:rPr lang="it-IT" altLang="it-IT" dirty="0" smtClean="0"/>
              <a:t>non è invocato, il costruttore di </a:t>
            </a:r>
            <a:r>
              <a:rPr lang="it-IT" altLang="it-IT" b="1" i="1" dirty="0" smtClean="0"/>
              <a:t>default</a:t>
            </a:r>
            <a:r>
              <a:rPr lang="it-IT" altLang="it-IT" dirty="0" smtClean="0"/>
              <a:t> della classe base viene invocato </a:t>
            </a:r>
            <a:r>
              <a:rPr lang="it-IT" altLang="it-IT" b="1" i="1" dirty="0" smtClean="0"/>
              <a:t>automaticamente</a:t>
            </a:r>
          </a:p>
        </p:txBody>
      </p:sp>
      <p:sp>
        <p:nvSpPr>
          <p:cNvPr id="12292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9746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ordine </a:t>
            </a:r>
            <a:r>
              <a:rPr lang="it-IT" altLang="it-IT" dirty="0" smtClean="0"/>
              <a:t>di </a:t>
            </a:r>
            <a:r>
              <a:rPr lang="it-IT" altLang="it-IT" dirty="0" smtClean="0"/>
              <a:t>chiamata </a:t>
            </a:r>
            <a:r>
              <a:rPr lang="it-IT" altLang="it-IT" dirty="0" smtClean="0"/>
              <a:t>dei </a:t>
            </a:r>
            <a:r>
              <a:rPr lang="it-IT" altLang="it-IT" dirty="0" smtClean="0"/>
              <a:t>costruttori</a:t>
            </a:r>
            <a:endParaRPr lang="it-IT" altLang="it-IT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 smtClean="0"/>
              <a:t>la </a:t>
            </a:r>
            <a:r>
              <a:rPr lang="it-IT" altLang="it-IT" sz="2800" dirty="0" smtClean="0"/>
              <a:t>chiamata del costruttore della classe base è la prima azione del costruttore della classe derivata</a:t>
            </a:r>
          </a:p>
          <a:p>
            <a:r>
              <a:rPr lang="it-IT" altLang="it-IT" sz="2800" dirty="0" smtClean="0"/>
              <a:t>se A</a:t>
            </a:r>
            <a:r>
              <a:rPr lang="it-IT" altLang="it-IT" sz="2800" dirty="0" smtClean="0">
                <a:sym typeface="Symbol"/>
              </a:rPr>
              <a:t></a:t>
            </a:r>
            <a:r>
              <a:rPr lang="it-IT" altLang="it-IT" sz="2800" dirty="0" smtClean="0"/>
              <a:t>B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 smtClean="0"/>
              <a:t>C </a:t>
            </a:r>
            <a:r>
              <a:rPr lang="it-IT" altLang="it-IT" sz="2800" dirty="0" smtClean="0"/>
              <a:t>quando viene creato un oggetto di classe C prima viene chiamato un costruttore della classe A, poi un costruttore della classe B, poi vengono intraprese le rimanenti azioni del costruttore di classe C</a:t>
            </a:r>
          </a:p>
        </p:txBody>
      </p:sp>
      <p:sp>
        <p:nvSpPr>
          <p:cNvPr id="13316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421439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uso </a:t>
            </a:r>
            <a:r>
              <a:rPr lang="it-IT" altLang="it-IT" dirty="0" smtClean="0"/>
              <a:t>dei </a:t>
            </a:r>
            <a:r>
              <a:rPr lang="it-IT" altLang="it-IT" dirty="0" smtClean="0"/>
              <a:t>membri privati </a:t>
            </a:r>
            <a:r>
              <a:rPr lang="it-IT" altLang="it-IT" dirty="0" smtClean="0"/>
              <a:t>della </a:t>
            </a:r>
            <a:r>
              <a:rPr lang="it-IT" altLang="it-IT" dirty="0" smtClean="0"/>
              <a:t>classe base</a:t>
            </a:r>
            <a:endParaRPr lang="it-IT" altLang="it-IT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 smtClean="0"/>
              <a:t>i </a:t>
            </a:r>
            <a:r>
              <a:rPr lang="it-IT" altLang="it-IT" sz="2800" b="1" i="1" dirty="0" smtClean="0"/>
              <a:t>membri privati </a:t>
            </a:r>
            <a:r>
              <a:rPr lang="it-IT" altLang="it-IT" sz="2800" dirty="0" smtClean="0"/>
              <a:t>della classe base </a:t>
            </a:r>
            <a:r>
              <a:rPr lang="it-IT" altLang="it-IT" sz="2800" b="1" i="1" dirty="0" smtClean="0"/>
              <a:t>non sono referenziabili </a:t>
            </a:r>
            <a:r>
              <a:rPr lang="it-IT" altLang="it-IT" sz="2800" dirty="0" smtClean="0"/>
              <a:t>nelle definizioni delle funzioni membro della classe </a:t>
            </a:r>
            <a:r>
              <a:rPr lang="it-IT" altLang="it-IT" sz="2800" dirty="0" smtClean="0"/>
              <a:t>derivata</a:t>
            </a:r>
          </a:p>
          <a:p>
            <a:pPr lvl="1">
              <a:lnSpc>
                <a:spcPct val="80000"/>
              </a:lnSpc>
            </a:pPr>
            <a:r>
              <a:rPr lang="it-IT" altLang="it-IT" dirty="0" smtClean="0"/>
              <a:t>verrebbe </a:t>
            </a:r>
            <a:r>
              <a:rPr lang="it-IT" altLang="it-IT" dirty="0" smtClean="0"/>
              <a:t>violato il principio di </a:t>
            </a:r>
            <a:r>
              <a:rPr lang="it-IT" altLang="it-IT" b="1" i="1" dirty="0" smtClean="0"/>
              <a:t>incapsulamento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 dirty="0" smtClean="0"/>
              <a:t>le </a:t>
            </a:r>
            <a:r>
              <a:rPr lang="it-IT" altLang="it-IT" sz="2800" dirty="0" smtClean="0"/>
              <a:t>funzioni membro della classe derivata possono accedere alle variabili membro private della classe base tramite le funzioni </a:t>
            </a:r>
            <a:r>
              <a:rPr lang="it-IT" altLang="it-IT" sz="2800" b="1" i="1" dirty="0" err="1" smtClean="0"/>
              <a:t>accessor</a:t>
            </a:r>
            <a:r>
              <a:rPr lang="it-IT" altLang="it-IT" sz="2800" dirty="0" smtClean="0"/>
              <a:t> e </a:t>
            </a:r>
            <a:r>
              <a:rPr lang="it-IT" altLang="it-IT" sz="2800" b="1" i="1" dirty="0" smtClean="0"/>
              <a:t>mutator </a:t>
            </a:r>
            <a:r>
              <a:rPr lang="it-IT" altLang="it-IT" sz="2800" i="1" dirty="0" smtClean="0"/>
              <a:t>(se presenti)</a:t>
            </a:r>
            <a:endParaRPr lang="it-IT" altLang="it-IT" sz="2800" i="1" dirty="0" smtClean="0"/>
          </a:p>
          <a:p>
            <a:pPr eaLnBrk="1" hangingPunct="1">
              <a:lnSpc>
                <a:spcPct val="80000"/>
              </a:lnSpc>
            </a:pPr>
            <a:r>
              <a:rPr lang="it-IT" altLang="it-IT" sz="2800" dirty="0" smtClean="0"/>
              <a:t>le </a:t>
            </a:r>
            <a:r>
              <a:rPr lang="it-IT" altLang="it-IT" sz="2800" b="1" i="1" dirty="0" smtClean="0"/>
              <a:t>funzioni membro private </a:t>
            </a:r>
            <a:r>
              <a:rPr lang="it-IT" altLang="it-IT" sz="2800" dirty="0" smtClean="0"/>
              <a:t>della classe base </a:t>
            </a:r>
            <a:r>
              <a:rPr lang="it-IT" altLang="it-IT" sz="2800" b="1" i="1" dirty="0" smtClean="0"/>
              <a:t>non</a:t>
            </a:r>
            <a:r>
              <a:rPr lang="it-IT" altLang="it-IT" sz="2800" dirty="0" smtClean="0"/>
              <a:t> sono </a:t>
            </a:r>
            <a:r>
              <a:rPr lang="it-IT" altLang="it-IT" sz="2800" b="1" i="1" dirty="0" smtClean="0"/>
              <a:t>accessibili</a:t>
            </a:r>
            <a:r>
              <a:rPr lang="it-IT" altLang="it-IT" sz="2800" dirty="0" smtClean="0"/>
              <a:t> </a:t>
            </a:r>
            <a:r>
              <a:rPr lang="it-IT" altLang="it-IT" sz="2800" i="1" dirty="0" smtClean="0"/>
              <a:t>(di fatto non sono ereditate)</a:t>
            </a:r>
          </a:p>
        </p:txBody>
      </p:sp>
      <p:sp>
        <p:nvSpPr>
          <p:cNvPr id="1434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449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Il </a:t>
            </a:r>
            <a:r>
              <a:rPr lang="it-IT" altLang="it-IT" dirty="0" smtClean="0"/>
              <a:t>qualificatore </a:t>
            </a:r>
            <a:r>
              <a:rPr lang="it-IT" altLang="it-IT" dirty="0" err="1" smtClean="0">
                <a:latin typeface="Times New Roman" pitchFamily="18" charset="0"/>
              </a:rPr>
              <a:t>protected</a:t>
            </a:r>
            <a:endParaRPr lang="it-IT" altLang="it-IT" dirty="0" smtClean="0"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 smtClean="0"/>
              <a:t>una </a:t>
            </a:r>
            <a:r>
              <a:rPr lang="it-IT" altLang="it-IT" sz="2800" dirty="0" smtClean="0"/>
              <a:t>variabile o funzione membro qualificata come </a:t>
            </a:r>
            <a:r>
              <a:rPr lang="it-IT" altLang="it-IT" sz="2800" b="1" i="1" dirty="0" err="1" smtClean="0">
                <a:latin typeface="Times New Roman" pitchFamily="18" charset="0"/>
              </a:rPr>
              <a:t>protected</a:t>
            </a:r>
            <a:r>
              <a:rPr lang="it-IT" altLang="it-IT" sz="2800" dirty="0" smtClean="0"/>
              <a:t> può essere referenziata nelle funzioni membro di una classe derivata</a:t>
            </a:r>
          </a:p>
          <a:p>
            <a:pPr eaLnBrk="1" hangingPunct="1"/>
            <a:r>
              <a:rPr lang="it-IT" altLang="it-IT" sz="2800" dirty="0" smtClean="0"/>
              <a:t>le </a:t>
            </a:r>
            <a:r>
              <a:rPr lang="it-IT" altLang="it-IT" sz="2800" dirty="0" smtClean="0"/>
              <a:t>variabili membro </a:t>
            </a:r>
            <a:r>
              <a:rPr lang="it-IT" altLang="it-IT" sz="2800" b="1" i="1" dirty="0" err="1" smtClean="0">
                <a:latin typeface="Times New Roman" pitchFamily="18" charset="0"/>
              </a:rPr>
              <a:t>protected</a:t>
            </a:r>
            <a:r>
              <a:rPr lang="it-IT" altLang="it-IT" sz="2800" dirty="0" smtClean="0"/>
              <a:t> agiscono come se fossero </a:t>
            </a:r>
            <a:r>
              <a:rPr lang="it-IT" altLang="it-IT" sz="2800" b="1" i="1" dirty="0" err="1" smtClean="0">
                <a:latin typeface="Times New Roman" pitchFamily="18" charset="0"/>
              </a:rPr>
              <a:t>protected</a:t>
            </a:r>
            <a:r>
              <a:rPr lang="it-IT" altLang="it-IT" sz="2800" dirty="0" smtClean="0"/>
              <a:t> in ogni classe derivata</a:t>
            </a:r>
          </a:p>
          <a:p>
            <a:pPr eaLnBrk="1" hangingPunct="1"/>
            <a:r>
              <a:rPr lang="it-IT" altLang="it-IT" sz="2800" dirty="0" smtClean="0"/>
              <a:t>molti </a:t>
            </a:r>
            <a:r>
              <a:rPr lang="it-IT" altLang="it-IT" sz="2800" dirty="0" smtClean="0"/>
              <a:t>ritengono che l’uso di variabili membro </a:t>
            </a:r>
            <a:r>
              <a:rPr lang="it-IT" altLang="it-IT" sz="2800" i="1" dirty="0" err="1" smtClean="0">
                <a:latin typeface="Times New Roman" pitchFamily="18" charset="0"/>
              </a:rPr>
              <a:t>protected</a:t>
            </a:r>
            <a:r>
              <a:rPr lang="it-IT" altLang="it-IT" sz="2800" dirty="0" smtClean="0"/>
              <a:t> </a:t>
            </a:r>
            <a:r>
              <a:rPr lang="it-IT" altLang="it-IT" sz="2800" b="1" i="1" dirty="0" smtClean="0"/>
              <a:t>comprometta</a:t>
            </a:r>
            <a:r>
              <a:rPr lang="it-IT" altLang="it-IT" sz="2800" dirty="0" smtClean="0"/>
              <a:t> l’</a:t>
            </a:r>
            <a:r>
              <a:rPr lang="it-IT" altLang="it-IT" sz="2800" b="1" i="1" dirty="0" smtClean="0"/>
              <a:t>incapsulamento</a:t>
            </a:r>
          </a:p>
          <a:p>
            <a:pPr eaLnBrk="1" hangingPunct="1"/>
            <a:r>
              <a:rPr lang="it-IT" altLang="it-IT" sz="2800" dirty="0" smtClean="0"/>
              <a:t>è buona </a:t>
            </a:r>
            <a:r>
              <a:rPr lang="it-IT" altLang="it-IT" sz="2800" dirty="0" smtClean="0"/>
              <a:t>norma utilizzare </a:t>
            </a:r>
            <a:r>
              <a:rPr lang="it-IT" altLang="it-IT" sz="2800" dirty="0" err="1" smtClean="0">
                <a:latin typeface="Times New Roman" pitchFamily="18" charset="0"/>
              </a:rPr>
              <a:t>protected</a:t>
            </a:r>
            <a:r>
              <a:rPr lang="it-IT" altLang="it-IT" sz="2800" dirty="0" smtClean="0"/>
              <a:t> </a:t>
            </a:r>
            <a:r>
              <a:rPr lang="it-IT" altLang="it-IT" sz="2800" b="1" i="1" dirty="0" smtClean="0"/>
              <a:t>solo</a:t>
            </a:r>
            <a:r>
              <a:rPr lang="it-IT" altLang="it-IT" sz="2800" dirty="0" smtClean="0"/>
              <a:t> quando assolutamente </a:t>
            </a:r>
            <a:r>
              <a:rPr lang="it-IT" altLang="it-IT" sz="2800" b="1" i="1" dirty="0" smtClean="0"/>
              <a:t>necessario</a:t>
            </a:r>
          </a:p>
        </p:txBody>
      </p:sp>
      <p:sp>
        <p:nvSpPr>
          <p:cNvPr id="1536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1604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ridefinizione (</a:t>
            </a:r>
            <a:r>
              <a:rPr lang="it-IT" altLang="it-IT" dirty="0" err="1" smtClean="0"/>
              <a:t>overriding</a:t>
            </a:r>
            <a:r>
              <a:rPr lang="it-IT" altLang="it-IT" dirty="0" smtClean="0"/>
              <a:t>) e </a:t>
            </a:r>
            <a:r>
              <a:rPr lang="it-IT" altLang="it-IT" dirty="0" smtClean="0"/>
              <a:t>sovraccarico (</a:t>
            </a:r>
            <a:r>
              <a:rPr lang="it-IT" altLang="it-IT" dirty="0" err="1" smtClean="0"/>
              <a:t>overloading</a:t>
            </a:r>
            <a:r>
              <a:rPr lang="it-IT" altLang="it-IT" dirty="0" smtClean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una </a:t>
            </a:r>
            <a:r>
              <a:rPr lang="it-IT" altLang="it-IT" dirty="0" smtClean="0"/>
              <a:t>funzione </a:t>
            </a:r>
            <a:r>
              <a:rPr lang="it-IT" altLang="it-IT" b="1" i="1" dirty="0" smtClean="0"/>
              <a:t>ridefinita</a:t>
            </a:r>
            <a:r>
              <a:rPr lang="it-IT" altLang="it-IT" dirty="0" smtClean="0"/>
              <a:t> in una classe derivata ha lo </a:t>
            </a:r>
            <a:r>
              <a:rPr lang="it-IT" altLang="it-IT" b="1" i="1" dirty="0" smtClean="0"/>
              <a:t>stesso numero e tipo di parametri</a:t>
            </a:r>
            <a:r>
              <a:rPr lang="it-IT" altLang="it-IT" dirty="0" smtClean="0"/>
              <a:t> della funzione della classe </a:t>
            </a:r>
            <a:r>
              <a:rPr lang="it-IT" altLang="it-IT" dirty="0" smtClean="0"/>
              <a:t>base (</a:t>
            </a:r>
            <a:r>
              <a:rPr lang="it-IT" altLang="it-IT" b="1" i="1" dirty="0" err="1" smtClean="0"/>
              <a:t>overriding</a:t>
            </a:r>
            <a:r>
              <a:rPr lang="it-IT" altLang="it-IT" dirty="0" smtClean="0"/>
              <a:t>)</a:t>
            </a:r>
            <a:endParaRPr lang="it-IT" altLang="it-IT" dirty="0" smtClean="0"/>
          </a:p>
          <a:p>
            <a:pPr eaLnBrk="1" hangingPunct="1"/>
            <a:r>
              <a:rPr lang="it-IT" altLang="it-IT" dirty="0" smtClean="0"/>
              <a:t>una </a:t>
            </a:r>
            <a:r>
              <a:rPr lang="it-IT" altLang="it-IT" dirty="0" smtClean="0"/>
              <a:t>funzione </a:t>
            </a:r>
            <a:r>
              <a:rPr lang="it-IT" altLang="it-IT" b="1" i="1" dirty="0" smtClean="0"/>
              <a:t>sovraccaricata</a:t>
            </a:r>
            <a:r>
              <a:rPr lang="it-IT" altLang="it-IT" dirty="0" smtClean="0"/>
              <a:t> in una classe derivata ha un </a:t>
            </a:r>
            <a:r>
              <a:rPr lang="it-IT" altLang="it-IT" b="1" i="1" dirty="0" smtClean="0"/>
              <a:t>diverso numero e/o tipo di parametri </a:t>
            </a:r>
            <a:r>
              <a:rPr lang="it-IT" altLang="it-IT" dirty="0" smtClean="0"/>
              <a:t>rispetto alla funzione della classe base e la classe derivata ha entrambe le </a:t>
            </a:r>
            <a:r>
              <a:rPr lang="it-IT" altLang="it-IT" dirty="0" smtClean="0"/>
              <a:t>funzioni (</a:t>
            </a:r>
            <a:r>
              <a:rPr lang="it-IT" altLang="it-IT" b="1" i="1" dirty="0" err="1" smtClean="0"/>
              <a:t>overloading</a:t>
            </a:r>
            <a:r>
              <a:rPr lang="it-IT" altLang="it-IT" dirty="0" smtClean="0"/>
              <a:t>)</a:t>
            </a:r>
            <a:endParaRPr lang="it-IT" altLang="it-IT" dirty="0" smtClean="0"/>
          </a:p>
        </p:txBody>
      </p:sp>
      <p:sp>
        <p:nvSpPr>
          <p:cNvPr id="1638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84161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accesso </a:t>
            </a:r>
            <a:r>
              <a:rPr lang="it-IT" altLang="it-IT" dirty="0" smtClean="0"/>
              <a:t>a una </a:t>
            </a:r>
            <a:r>
              <a:rPr lang="it-IT" altLang="it-IT" dirty="0" smtClean="0"/>
              <a:t>funzione </a:t>
            </a:r>
            <a:r>
              <a:rPr lang="it-IT" altLang="it-IT" dirty="0" smtClean="0"/>
              <a:t>della </a:t>
            </a:r>
            <a:r>
              <a:rPr lang="it-IT" altLang="it-IT" dirty="0" smtClean="0"/>
              <a:t>classe base ridefinita</a:t>
            </a:r>
            <a:endParaRPr lang="it-IT" altLang="it-IT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43113"/>
            <a:ext cx="10972800" cy="3886200"/>
          </a:xfrm>
        </p:spPr>
        <p:txBody>
          <a:bodyPr/>
          <a:lstStyle/>
          <a:p>
            <a:pPr eaLnBrk="1" hangingPunct="1"/>
            <a:r>
              <a:rPr lang="it-IT" altLang="it-IT" sz="2800" dirty="0" smtClean="0"/>
              <a:t>una </a:t>
            </a:r>
            <a:r>
              <a:rPr lang="it-IT" altLang="it-IT" sz="2800" dirty="0" smtClean="0"/>
              <a:t>classe derivata può ridefinire una funzione della classe base</a:t>
            </a:r>
          </a:p>
          <a:p>
            <a:pPr eaLnBrk="1" hangingPunct="1"/>
            <a:r>
              <a:rPr lang="it-IT" altLang="it-IT" sz="2800" dirty="0" smtClean="0"/>
              <a:t>è possibile </a:t>
            </a:r>
            <a:r>
              <a:rPr lang="it-IT" altLang="it-IT" sz="2800" dirty="0" smtClean="0"/>
              <a:t>invocare su un oggetto della classe derivata la </a:t>
            </a:r>
            <a:r>
              <a:rPr lang="it-IT" altLang="it-IT" sz="2800" b="1" i="1" dirty="0" smtClean="0"/>
              <a:t>versione</a:t>
            </a:r>
            <a:r>
              <a:rPr lang="it-IT" altLang="it-IT" sz="2800" dirty="0" smtClean="0"/>
              <a:t> della funzione data nella </a:t>
            </a:r>
            <a:r>
              <a:rPr lang="it-IT" altLang="it-IT" sz="2800" b="1" i="1" dirty="0" smtClean="0"/>
              <a:t>classe base</a:t>
            </a:r>
          </a:p>
          <a:p>
            <a:pPr eaLnBrk="1" hangingPunct="1"/>
            <a:r>
              <a:rPr lang="it-IT" altLang="it-IT" sz="2800" dirty="0" smtClean="0"/>
              <a:t>si </a:t>
            </a:r>
            <a:r>
              <a:rPr lang="it-IT" altLang="it-IT" sz="2800" dirty="0" smtClean="0"/>
              <a:t>utilizza l’operatore ::, che in questo caso è </a:t>
            </a:r>
            <a:r>
              <a:rPr lang="it-IT" altLang="it-IT" sz="2800" b="1" i="1" dirty="0" smtClean="0"/>
              <a:t>obbligatorio</a:t>
            </a:r>
            <a:r>
              <a:rPr lang="it-IT" altLang="it-IT" sz="2800" dirty="0" smtClean="0"/>
              <a:t>, altrimenti la funzione chiamante continuerebbe in realtà a chiamare se stessa generando un </a:t>
            </a:r>
            <a:r>
              <a:rPr lang="it-IT" altLang="it-IT" sz="2800" dirty="0" err="1" smtClean="0"/>
              <a:t>loop</a:t>
            </a:r>
            <a:endParaRPr lang="it-IT" altLang="it-IT" sz="2800" dirty="0" smtClean="0"/>
          </a:p>
          <a:p>
            <a:pPr eaLnBrk="1" hangingPunct="1"/>
            <a:endParaRPr lang="it-IT" altLang="it-IT" sz="2800" dirty="0" smtClean="0"/>
          </a:p>
        </p:txBody>
      </p:sp>
      <p:sp>
        <p:nvSpPr>
          <p:cNvPr id="17412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29782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relazione </a:t>
            </a:r>
            <a:r>
              <a:rPr lang="it-IT" altLang="it-IT" dirty="0" smtClean="0"/>
              <a:t>“</a:t>
            </a:r>
            <a:r>
              <a:rPr lang="it-IT" altLang="it-IT" dirty="0" err="1" smtClean="0"/>
              <a:t>is</a:t>
            </a:r>
            <a:r>
              <a:rPr lang="it-IT" altLang="it-IT" dirty="0" smtClean="0"/>
              <a:t> a”</a:t>
            </a:r>
            <a:r>
              <a:rPr lang="en-US" altLang="it-IT" dirty="0" smtClean="0"/>
              <a:t> </a:t>
            </a:r>
            <a:endParaRPr lang="it-IT" altLang="it-IT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 </a:t>
            </a:r>
            <a:r>
              <a:rPr lang="it-IT" altLang="it-IT" b="1" i="1" dirty="0" smtClean="0"/>
              <a:t>oggetto</a:t>
            </a:r>
            <a:r>
              <a:rPr lang="it-IT" altLang="it-IT" dirty="0" smtClean="0"/>
              <a:t> di una classe </a:t>
            </a:r>
            <a:r>
              <a:rPr lang="it-IT" altLang="it-IT" b="1" i="1" dirty="0" smtClean="0"/>
              <a:t>derivata</a:t>
            </a:r>
            <a:r>
              <a:rPr lang="it-IT" altLang="it-IT" dirty="0" smtClean="0"/>
              <a:t> può essere usato </a:t>
            </a:r>
            <a:r>
              <a:rPr lang="it-IT" altLang="it-IT" b="1" i="1" dirty="0" smtClean="0"/>
              <a:t>ovunque</a:t>
            </a:r>
            <a:r>
              <a:rPr lang="it-IT" altLang="it-IT" dirty="0" smtClean="0"/>
              <a:t> può essere usato un </a:t>
            </a:r>
            <a:r>
              <a:rPr lang="it-IT" altLang="it-IT" b="1" i="1" dirty="0" smtClean="0"/>
              <a:t>oggetto</a:t>
            </a:r>
            <a:r>
              <a:rPr lang="it-IT" altLang="it-IT" dirty="0" smtClean="0"/>
              <a:t> della classe </a:t>
            </a:r>
            <a:r>
              <a:rPr lang="it-IT" altLang="it-IT" b="1" i="1" dirty="0" smtClean="0"/>
              <a:t>base</a:t>
            </a:r>
          </a:p>
          <a:p>
            <a:pPr eaLnBrk="1" hangingPunct="1"/>
            <a:r>
              <a:rPr lang="it-IT" altLang="it-IT" dirty="0" smtClean="0"/>
              <a:t>un </a:t>
            </a:r>
            <a:r>
              <a:rPr lang="it-IT" altLang="it-IT" dirty="0" smtClean="0"/>
              <a:t>oggetto di una classe derivata ha </a:t>
            </a:r>
            <a:r>
              <a:rPr lang="it-IT" altLang="it-IT" b="1" i="1" dirty="0" smtClean="0"/>
              <a:t>più di un tipo</a:t>
            </a:r>
          </a:p>
          <a:p>
            <a:pPr eaLnBrk="1" hangingPunct="1"/>
            <a:r>
              <a:rPr lang="it-IT" altLang="it-IT" b="1" i="1" dirty="0" smtClean="0"/>
              <a:t>Cane </a:t>
            </a:r>
            <a:r>
              <a:rPr lang="it-IT" altLang="it-IT" b="1" i="1" dirty="0" err="1" smtClean="0"/>
              <a:t>is</a:t>
            </a:r>
            <a:r>
              <a:rPr lang="it-IT" altLang="it-IT" b="1" i="1" dirty="0" smtClean="0"/>
              <a:t> a Animale</a:t>
            </a:r>
          </a:p>
        </p:txBody>
      </p:sp>
      <p:sp>
        <p:nvSpPr>
          <p:cNvPr id="18436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0729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funzioni </a:t>
            </a:r>
            <a:r>
              <a:rPr lang="it-IT" altLang="it-IT" dirty="0" smtClean="0"/>
              <a:t>che non </a:t>
            </a:r>
            <a:r>
              <a:rPr lang="it-IT" altLang="it-IT" dirty="0" smtClean="0"/>
              <a:t>vengono ereditate</a:t>
            </a:r>
            <a:endParaRPr lang="it-IT" altLang="it-IT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oltre </a:t>
            </a:r>
            <a:r>
              <a:rPr lang="it-IT" altLang="it-IT" dirty="0" smtClean="0"/>
              <a:t>alle funzioni membro private </a:t>
            </a:r>
            <a:r>
              <a:rPr lang="it-IT" altLang="it-IT" b="1" i="1" dirty="0" smtClean="0"/>
              <a:t>non vengono ereditati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 smtClean="0"/>
              <a:t>costruttori</a:t>
            </a:r>
            <a:endParaRPr lang="it-IT" altLang="it-IT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 smtClean="0"/>
              <a:t>distruttori</a:t>
            </a:r>
            <a:endParaRPr lang="it-IT" altLang="it-IT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 smtClean="0"/>
              <a:t>costruttori </a:t>
            </a:r>
            <a:r>
              <a:rPr lang="it-IT" altLang="it-IT" b="1" i="1" dirty="0" smtClean="0"/>
              <a:t>di copia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b="1" i="1" dirty="0" smtClean="0"/>
              <a:t>operatori </a:t>
            </a:r>
            <a:r>
              <a:rPr lang="it-IT" altLang="it-IT" b="1" i="1" dirty="0" smtClean="0"/>
              <a:t>di assegnamento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se </a:t>
            </a:r>
            <a:r>
              <a:rPr lang="it-IT" altLang="it-IT" dirty="0" smtClean="0"/>
              <a:t>non vengono definiti vengono creati quelli di </a:t>
            </a:r>
            <a:r>
              <a:rPr lang="it-IT" altLang="it-IT" b="1" i="1" dirty="0" smtClean="0"/>
              <a:t>default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dirty="0" smtClean="0"/>
          </a:p>
        </p:txBody>
      </p:sp>
      <p:sp>
        <p:nvSpPr>
          <p:cNvPr id="1946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04223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distruttori </a:t>
            </a:r>
            <a:r>
              <a:rPr lang="it-IT" altLang="it-IT" dirty="0" smtClean="0"/>
              <a:t>in </a:t>
            </a:r>
            <a:r>
              <a:rPr lang="it-IT" altLang="it-IT" dirty="0" smtClean="0"/>
              <a:t>classi derivate</a:t>
            </a:r>
            <a:endParaRPr lang="it-IT" altLang="it-IT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 smtClean="0"/>
              <a:t>quando </a:t>
            </a:r>
            <a:r>
              <a:rPr lang="it-IT" altLang="it-IT" sz="2800" dirty="0" smtClean="0"/>
              <a:t>il </a:t>
            </a:r>
            <a:r>
              <a:rPr lang="it-IT" altLang="it-IT" sz="2800" b="1" i="1" dirty="0" smtClean="0"/>
              <a:t>distruttore</a:t>
            </a:r>
            <a:r>
              <a:rPr lang="it-IT" altLang="it-IT" sz="2800" dirty="0" smtClean="0"/>
              <a:t> di una </a:t>
            </a:r>
            <a:r>
              <a:rPr lang="it-IT" altLang="it-IT" sz="2800" b="1" i="1" dirty="0" smtClean="0"/>
              <a:t>classe derivata </a:t>
            </a:r>
            <a:r>
              <a:rPr lang="it-IT" altLang="it-IT" sz="2800" dirty="0" smtClean="0"/>
              <a:t>è invocato, viene invocato </a:t>
            </a:r>
            <a:r>
              <a:rPr lang="it-IT" altLang="it-IT" sz="2800" b="1" i="1" dirty="0" smtClean="0"/>
              <a:t>automaticamente</a:t>
            </a:r>
            <a:r>
              <a:rPr lang="it-IT" altLang="it-IT" sz="2800" dirty="0" smtClean="0"/>
              <a:t> il distruttore della </a:t>
            </a:r>
            <a:r>
              <a:rPr lang="it-IT" altLang="it-IT" sz="2800" b="1" i="1" dirty="0" smtClean="0"/>
              <a:t>classe base </a:t>
            </a:r>
          </a:p>
          <a:p>
            <a:r>
              <a:rPr lang="it-IT" altLang="it-IT" sz="2800" dirty="0" smtClean="0"/>
              <a:t>se A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 smtClean="0"/>
              <a:t>B</a:t>
            </a:r>
            <a:r>
              <a:rPr lang="it-IT" altLang="it-IT" sz="2800" dirty="0">
                <a:sym typeface="Symbol"/>
              </a:rPr>
              <a:t></a:t>
            </a:r>
            <a:r>
              <a:rPr lang="it-IT" altLang="it-IT" sz="2800" dirty="0" smtClean="0"/>
              <a:t>C</a:t>
            </a:r>
            <a:r>
              <a:rPr lang="it-IT" altLang="it-IT" sz="2800" dirty="0" smtClean="0"/>
              <a:t>, quando termina lo scope di un oggetto di classe C viene chiamato prima il distruttore della classe C, poi quello della classe B, infine quello della classe A</a:t>
            </a:r>
          </a:p>
          <a:p>
            <a:pPr eaLnBrk="1" hangingPunct="1"/>
            <a:r>
              <a:rPr lang="it-IT" altLang="it-IT" sz="2800" dirty="0" smtClean="0"/>
              <a:t>i </a:t>
            </a:r>
            <a:r>
              <a:rPr lang="it-IT" altLang="it-IT" sz="2800" dirty="0" smtClean="0"/>
              <a:t>distruttori sono chiamati in ordine inverso rispetto ai costruttori</a:t>
            </a:r>
          </a:p>
        </p:txBody>
      </p:sp>
      <p:sp>
        <p:nvSpPr>
          <p:cNvPr id="22532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50286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relazioni </a:t>
            </a:r>
            <a:r>
              <a:rPr lang="it-IT" altLang="it-IT" dirty="0" smtClean="0"/>
              <a:t>tra </a:t>
            </a:r>
            <a:r>
              <a:rPr lang="it-IT" altLang="it-IT" dirty="0" smtClean="0"/>
              <a:t>oggetti</a:t>
            </a:r>
            <a:endParaRPr lang="it-IT" altLang="it-IT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relazione </a:t>
            </a:r>
            <a:r>
              <a:rPr lang="it-IT" altLang="it-IT" dirty="0" smtClean="0"/>
              <a:t>“</a:t>
            </a:r>
            <a:r>
              <a:rPr lang="it-IT" altLang="it-IT" b="1" i="1" dirty="0" err="1" smtClean="0"/>
              <a:t>is</a:t>
            </a:r>
            <a:r>
              <a:rPr lang="it-IT" altLang="it-IT" b="1" i="1" dirty="0" smtClean="0"/>
              <a:t> a</a:t>
            </a:r>
            <a:r>
              <a:rPr lang="it-IT" altLang="it-IT" dirty="0" smtClean="0"/>
              <a:t>”</a:t>
            </a:r>
          </a:p>
          <a:p>
            <a:pPr lvl="1" eaLnBrk="1" hangingPunct="1"/>
            <a:r>
              <a:rPr lang="it-IT" altLang="it-IT" dirty="0" smtClean="0"/>
              <a:t>esempio</a:t>
            </a:r>
            <a:r>
              <a:rPr lang="it-IT" altLang="it-IT" dirty="0" smtClean="0"/>
              <a:t>: un Gatto </a:t>
            </a:r>
            <a:r>
              <a:rPr lang="it-IT" altLang="it-IT" b="1" i="1" dirty="0" err="1" smtClean="0"/>
              <a:t>is</a:t>
            </a:r>
            <a:r>
              <a:rPr lang="it-IT" altLang="it-IT" b="1" i="1" dirty="0" smtClean="0"/>
              <a:t> a</a:t>
            </a:r>
            <a:r>
              <a:rPr lang="it-IT" altLang="it-IT" dirty="0" smtClean="0"/>
              <a:t> Animale</a:t>
            </a:r>
          </a:p>
          <a:p>
            <a:pPr eaLnBrk="1" hangingPunct="1"/>
            <a:r>
              <a:rPr lang="it-IT" altLang="it-IT" dirty="0" smtClean="0"/>
              <a:t>relazione </a:t>
            </a:r>
            <a:r>
              <a:rPr lang="it-IT" altLang="it-IT" dirty="0" smtClean="0"/>
              <a:t>“</a:t>
            </a:r>
            <a:r>
              <a:rPr lang="it-IT" altLang="it-IT" b="1" i="1" dirty="0" err="1" smtClean="0"/>
              <a:t>has</a:t>
            </a:r>
            <a:r>
              <a:rPr lang="it-IT" altLang="it-IT" b="1" i="1" dirty="0" smtClean="0"/>
              <a:t> a</a:t>
            </a:r>
            <a:r>
              <a:rPr lang="it-IT" altLang="it-IT" dirty="0" smtClean="0"/>
              <a:t>”</a:t>
            </a:r>
          </a:p>
          <a:p>
            <a:pPr lvl="1" eaLnBrk="1" hangingPunct="1"/>
            <a:r>
              <a:rPr lang="it-IT" altLang="it-IT" dirty="0" smtClean="0"/>
              <a:t>esempio</a:t>
            </a:r>
            <a:r>
              <a:rPr lang="it-IT" altLang="it-IT" dirty="0" smtClean="0"/>
              <a:t>: an Computer </a:t>
            </a:r>
            <a:r>
              <a:rPr lang="it-IT" altLang="it-IT" b="1" i="1" dirty="0" err="1" smtClean="0"/>
              <a:t>has</a:t>
            </a:r>
            <a:r>
              <a:rPr lang="it-IT" altLang="it-IT" b="1" i="1" dirty="0" smtClean="0"/>
              <a:t> a</a:t>
            </a:r>
            <a:r>
              <a:rPr lang="it-IT" altLang="it-IT" dirty="0" smtClean="0"/>
              <a:t> Processore</a:t>
            </a:r>
          </a:p>
        </p:txBody>
      </p:sp>
      <p:sp>
        <p:nvSpPr>
          <p:cNvPr id="23556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3279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ereditarietà</a:t>
            </a:r>
            <a:endParaRPr lang="it-IT" altLang="it-IT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una </a:t>
            </a:r>
            <a:r>
              <a:rPr lang="it-IT" altLang="it-IT" dirty="0" smtClean="0"/>
              <a:t>nuova classe (</a:t>
            </a:r>
            <a:r>
              <a:rPr lang="it-IT" altLang="it-IT" b="1" dirty="0" smtClean="0"/>
              <a:t>classe derivata</a:t>
            </a:r>
            <a:r>
              <a:rPr lang="it-IT" altLang="it-IT" dirty="0" smtClean="0"/>
              <a:t>) viene creata a partire da una classe esistente (</a:t>
            </a:r>
            <a:r>
              <a:rPr lang="it-IT" altLang="it-IT" b="1" dirty="0" smtClean="0"/>
              <a:t>classe base</a:t>
            </a:r>
            <a:r>
              <a:rPr lang="it-IT" altLang="it-IT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la </a:t>
            </a:r>
            <a:r>
              <a:rPr lang="it-IT" altLang="it-IT" dirty="0" smtClean="0"/>
              <a:t>classe derivata </a:t>
            </a:r>
            <a:r>
              <a:rPr lang="it-IT" altLang="it-IT" b="1" dirty="0" smtClean="0"/>
              <a:t>eredita</a:t>
            </a:r>
            <a:r>
              <a:rPr lang="it-IT" altLang="it-IT" dirty="0" smtClean="0"/>
              <a:t> le variabili membro e le funzioni membro della classe base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la </a:t>
            </a:r>
            <a:r>
              <a:rPr lang="it-IT" altLang="it-IT" dirty="0" smtClean="0"/>
              <a:t>classe derivata può </a:t>
            </a:r>
            <a:r>
              <a:rPr lang="it-IT" altLang="it-IT" b="1" dirty="0" smtClean="0"/>
              <a:t>aggiungere</a:t>
            </a:r>
            <a:r>
              <a:rPr lang="it-IT" altLang="it-IT" dirty="0" smtClean="0"/>
              <a:t> variabili membro e funzioni </a:t>
            </a:r>
            <a:r>
              <a:rPr lang="it-IT" altLang="it-IT" dirty="0" smtClean="0"/>
              <a:t>membro</a:t>
            </a:r>
            <a:endParaRPr lang="it-IT" altLang="it-IT" dirty="0" smtClean="0"/>
          </a:p>
          <a:p>
            <a:pPr eaLnBrk="1" hangingPunct="1">
              <a:lnSpc>
                <a:spcPct val="90000"/>
              </a:lnSpc>
            </a:pPr>
            <a:endParaRPr lang="it-IT" altLang="it-IT" dirty="0" smtClean="0"/>
          </a:p>
        </p:txBody>
      </p:sp>
      <p:sp>
        <p:nvSpPr>
          <p:cNvPr id="410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09541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ereditarietà protetta </a:t>
            </a:r>
            <a:r>
              <a:rPr lang="it-IT" altLang="it-IT" dirty="0" smtClean="0"/>
              <a:t>e </a:t>
            </a:r>
            <a:r>
              <a:rPr lang="it-IT" altLang="it-IT" dirty="0" smtClean="0"/>
              <a:t>privata </a:t>
            </a:r>
            <a:endParaRPr lang="it-IT" altLang="it-IT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i="1" dirty="0" smtClean="0"/>
              <a:t>ereditarietà </a:t>
            </a:r>
            <a:r>
              <a:rPr lang="it-IT" altLang="it-IT" b="1" i="1" dirty="0" smtClean="0"/>
              <a:t>protetta</a:t>
            </a:r>
            <a:r>
              <a:rPr lang="it-IT" altLang="it-IT" dirty="0" smtClean="0"/>
              <a:t>: i membri pubblici della classe base sono protetti nella classe derivata quando sono ereditati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 smtClean="0"/>
              <a:t>ereditarietà </a:t>
            </a:r>
            <a:r>
              <a:rPr lang="it-IT" altLang="it-IT" dirty="0" smtClean="0"/>
              <a:t>privata: nessun membro della classe base può essere referenziato nella classe derivata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 smtClean="0"/>
              <a:t>la </a:t>
            </a:r>
            <a:r>
              <a:rPr lang="it-IT" altLang="it-IT" dirty="0" smtClean="0"/>
              <a:t>relazione “</a:t>
            </a:r>
            <a:r>
              <a:rPr lang="it-IT" altLang="it-IT" dirty="0" err="1" smtClean="0"/>
              <a:t>is</a:t>
            </a:r>
            <a:r>
              <a:rPr lang="it-IT" altLang="it-IT" dirty="0" smtClean="0"/>
              <a:t> a” non è valida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 smtClean="0"/>
              <a:t>sono </a:t>
            </a:r>
            <a:r>
              <a:rPr lang="it-IT" altLang="it-IT" dirty="0" smtClean="0"/>
              <a:t>raramente usate</a:t>
            </a:r>
          </a:p>
        </p:txBody>
      </p:sp>
      <p:sp>
        <p:nvSpPr>
          <p:cNvPr id="2458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69584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gerarchia </a:t>
            </a:r>
            <a:r>
              <a:rPr lang="it-IT" altLang="it-IT" dirty="0" smtClean="0"/>
              <a:t>di classi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altLang="it-IT" sz="1800" dirty="0" smtClean="0"/>
              <a:t>l’ereditarietà </a:t>
            </a:r>
            <a:r>
              <a:rPr lang="it-IT" altLang="it-IT" sz="1800" dirty="0" smtClean="0"/>
              <a:t>può estendersi a più livelli generando quindi una </a:t>
            </a:r>
            <a:r>
              <a:rPr lang="it-IT" altLang="it-IT" sz="1800" b="1" i="1" dirty="0" smtClean="0"/>
              <a:t>gerarchia di </a:t>
            </a:r>
            <a:r>
              <a:rPr lang="it-IT" altLang="it-IT" sz="1800" b="1" i="1" dirty="0" smtClean="0"/>
              <a:t>classi</a:t>
            </a:r>
            <a:endParaRPr lang="it-IT" altLang="it-IT" sz="1800" i="1" dirty="0" smtClean="0"/>
          </a:p>
          <a:p>
            <a:r>
              <a:rPr lang="it-IT" altLang="it-IT" sz="1800" dirty="0" smtClean="0"/>
              <a:t>una </a:t>
            </a:r>
            <a:r>
              <a:rPr lang="it-IT" altLang="it-IT" sz="1800" dirty="0" smtClean="0"/>
              <a:t>classe derivata può, a sua volta, essere base di nuove </a:t>
            </a:r>
            <a:r>
              <a:rPr lang="it-IT" altLang="it-IT" sz="1800" dirty="0" smtClean="0"/>
              <a:t>sottoclassi</a:t>
            </a:r>
            <a:endParaRPr lang="it-IT" altLang="it-IT" sz="1800" dirty="0" smtClean="0"/>
          </a:p>
          <a:p>
            <a:r>
              <a:rPr lang="it-IT" altLang="it-IT" sz="1800" b="1" i="1" dirty="0" smtClean="0"/>
              <a:t>Sportivo</a:t>
            </a:r>
            <a:r>
              <a:rPr lang="it-IT" altLang="it-IT" sz="1800" dirty="0" smtClean="0"/>
              <a:t> è </a:t>
            </a:r>
            <a:r>
              <a:rPr lang="it-IT" altLang="it-IT" sz="1800" i="1" dirty="0" smtClean="0"/>
              <a:t>sottoclasse</a:t>
            </a:r>
            <a:r>
              <a:rPr lang="it-IT" altLang="it-IT" sz="1800" dirty="0" smtClean="0"/>
              <a:t> di </a:t>
            </a:r>
            <a:r>
              <a:rPr lang="it-IT" altLang="it-IT" sz="1800" b="1" i="1" dirty="0" smtClean="0"/>
              <a:t>Persona</a:t>
            </a:r>
            <a:r>
              <a:rPr lang="it-IT" altLang="it-IT" sz="1800" dirty="0" smtClean="0"/>
              <a:t> ed è </a:t>
            </a:r>
            <a:r>
              <a:rPr lang="it-IT" altLang="it-IT" sz="1800" i="1" dirty="0" smtClean="0"/>
              <a:t>superclasse</a:t>
            </a:r>
            <a:r>
              <a:rPr lang="it-IT" altLang="it-IT" sz="1800" dirty="0" smtClean="0"/>
              <a:t> di </a:t>
            </a:r>
            <a:r>
              <a:rPr lang="it-IT" altLang="it-IT" sz="1800" b="1" i="1" dirty="0" smtClean="0"/>
              <a:t>Nuotatore</a:t>
            </a:r>
            <a:r>
              <a:rPr lang="it-IT" altLang="it-IT" sz="1800" dirty="0" smtClean="0"/>
              <a:t>, </a:t>
            </a:r>
            <a:r>
              <a:rPr lang="it-IT" altLang="it-IT" sz="1800" b="1" i="1" dirty="0" smtClean="0"/>
              <a:t>Motociclista</a:t>
            </a:r>
            <a:r>
              <a:rPr lang="it-IT" altLang="it-IT" sz="1800" dirty="0" smtClean="0"/>
              <a:t> e </a:t>
            </a:r>
            <a:r>
              <a:rPr lang="it-IT" altLang="it-IT" sz="1800" b="1" i="1" dirty="0" smtClean="0"/>
              <a:t>Calciatore</a:t>
            </a:r>
            <a:endParaRPr lang="it-IT" altLang="it-IT" sz="1800" b="1" i="1" dirty="0" smtClean="0"/>
          </a:p>
          <a:p>
            <a:r>
              <a:rPr lang="it-IT" altLang="it-IT" sz="1800" dirty="0" smtClean="0"/>
              <a:t>nella </a:t>
            </a:r>
            <a:r>
              <a:rPr lang="it-IT" altLang="it-IT" sz="1800" dirty="0" smtClean="0"/>
              <a:t>parte alta della gerarchia troviamo le </a:t>
            </a:r>
            <a:r>
              <a:rPr lang="it-IT" altLang="it-IT" sz="1800" b="1" i="1" dirty="0" smtClean="0"/>
              <a:t>classi generiche</a:t>
            </a:r>
            <a:r>
              <a:rPr lang="it-IT" altLang="it-IT" sz="1800" dirty="0" smtClean="0"/>
              <a:t>, scendendo aumenta il </a:t>
            </a:r>
            <a:r>
              <a:rPr lang="it-IT" altLang="it-IT" sz="1800" b="1" i="1" dirty="0" smtClean="0"/>
              <a:t>livello di </a:t>
            </a:r>
            <a:r>
              <a:rPr lang="it-IT" altLang="it-IT" sz="1800" b="1" i="1" dirty="0" smtClean="0"/>
              <a:t>specializzazione</a:t>
            </a:r>
            <a:endParaRPr lang="it-IT" altLang="it-IT" sz="1800" dirty="0" smtClean="0"/>
          </a:p>
          <a:p>
            <a:endParaRPr lang="it-IT" altLang="it-IT" sz="1800" dirty="0" smtClean="0"/>
          </a:p>
        </p:txBody>
      </p:sp>
      <p:sp>
        <p:nvSpPr>
          <p:cNvPr id="2560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  <p:pic>
        <p:nvPicPr>
          <p:cNvPr id="2560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2449513"/>
            <a:ext cx="5384800" cy="2949575"/>
          </a:xfrm>
          <a:noFill/>
        </p:spPr>
      </p:pic>
    </p:spTree>
    <p:extLst>
      <p:ext uri="{BB962C8B-B14F-4D97-AF65-F5344CB8AC3E}">
        <p14:creationId xmlns:p14="http://schemas.microsoft.com/office/powerpoint/2010/main" val="134026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ereditarietà multipla</a:t>
            </a:r>
            <a:endParaRPr lang="it-IT" altLang="it-IT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it-IT" altLang="it-IT" sz="2400" dirty="0" smtClean="0"/>
              <a:t>una </a:t>
            </a:r>
            <a:r>
              <a:rPr lang="it-IT" altLang="it-IT" sz="2400" dirty="0" smtClean="0"/>
              <a:t>classe derivata può avere </a:t>
            </a:r>
            <a:r>
              <a:rPr lang="it-IT" altLang="it-IT" sz="2400" b="1" i="1" dirty="0" smtClean="0"/>
              <a:t>più di una classe base</a:t>
            </a:r>
          </a:p>
          <a:p>
            <a:pPr eaLnBrk="1" hangingPunct="1"/>
            <a:r>
              <a:rPr lang="it-IT" altLang="it-IT" sz="2400" dirty="0" smtClean="0"/>
              <a:t>possono </a:t>
            </a:r>
            <a:r>
              <a:rPr lang="it-IT" altLang="it-IT" sz="2400" dirty="0" smtClean="0"/>
              <a:t>esserci situazioni </a:t>
            </a:r>
            <a:r>
              <a:rPr lang="it-IT" altLang="it-IT" sz="2400" b="1" i="1" dirty="0" smtClean="0"/>
              <a:t>ambigue</a:t>
            </a:r>
          </a:p>
          <a:p>
            <a:pPr eaLnBrk="1" hangingPunct="1"/>
            <a:r>
              <a:rPr lang="it-IT" altLang="it-IT" sz="2400" dirty="0" smtClean="0"/>
              <a:t>richiede </a:t>
            </a:r>
            <a:r>
              <a:rPr lang="it-IT" altLang="it-IT" sz="2400" dirty="0" smtClean="0"/>
              <a:t>una </a:t>
            </a:r>
            <a:r>
              <a:rPr lang="it-IT" altLang="it-IT" sz="2400" b="1" i="1" dirty="0" smtClean="0"/>
              <a:t>conoscenza</a:t>
            </a:r>
            <a:r>
              <a:rPr lang="it-IT" altLang="it-IT" sz="2400" dirty="0" smtClean="0"/>
              <a:t> </a:t>
            </a:r>
            <a:r>
              <a:rPr lang="it-IT" altLang="it-IT" sz="2400" b="1" i="1" dirty="0" smtClean="0"/>
              <a:t>approfondita</a:t>
            </a:r>
            <a:r>
              <a:rPr lang="it-IT" altLang="it-IT" sz="2400" dirty="0" smtClean="0"/>
              <a:t> del linguaggio</a:t>
            </a:r>
          </a:p>
          <a:p>
            <a:pPr eaLnBrk="1" hangingPunct="1"/>
            <a:r>
              <a:rPr lang="it-IT" altLang="it-IT" sz="2400" dirty="0" smtClean="0"/>
              <a:t>in </a:t>
            </a:r>
            <a:r>
              <a:rPr lang="it-IT" altLang="it-IT" sz="2400" b="1" i="1" dirty="0" smtClean="0"/>
              <a:t>alcuni linguaggi </a:t>
            </a:r>
            <a:r>
              <a:rPr lang="it-IT" altLang="it-IT" sz="2400" dirty="0" smtClean="0"/>
              <a:t>(es Java) </a:t>
            </a:r>
            <a:r>
              <a:rPr lang="it-IT" altLang="it-IT" sz="2400" b="1" i="1" dirty="0" smtClean="0"/>
              <a:t>non è ammessa</a:t>
            </a:r>
            <a:r>
              <a:rPr lang="it-IT" altLang="it-IT" sz="2400" dirty="0" smtClean="0"/>
              <a:t> l’ereditarietà multipla</a:t>
            </a:r>
          </a:p>
        </p:txBody>
      </p:sp>
      <p:sp>
        <p:nvSpPr>
          <p:cNvPr id="2662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7600" y="3019425"/>
            <a:ext cx="5384800" cy="1809750"/>
          </a:xfrm>
          <a:noFill/>
        </p:spPr>
      </p:pic>
    </p:spTree>
    <p:extLst>
      <p:ext uri="{BB962C8B-B14F-4D97-AF65-F5344CB8AC3E}">
        <p14:creationId xmlns:p14="http://schemas.microsoft.com/office/powerpoint/2010/main" val="28853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ridefinizione </a:t>
            </a:r>
            <a:r>
              <a:rPr lang="it-IT" altLang="it-IT" dirty="0" smtClean="0"/>
              <a:t>delle </a:t>
            </a:r>
            <a:r>
              <a:rPr lang="it-IT" altLang="it-IT" dirty="0" smtClean="0"/>
              <a:t>funzioni membro ereditate</a:t>
            </a:r>
            <a:endParaRPr lang="it-IT" altLang="it-IT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 dirty="0" smtClean="0"/>
              <a:t>una </a:t>
            </a:r>
            <a:r>
              <a:rPr lang="it-IT" altLang="it-IT" sz="2400" dirty="0" smtClean="0"/>
              <a:t>classe derivata può </a:t>
            </a:r>
            <a:r>
              <a:rPr lang="it-IT" altLang="it-IT" sz="2400" b="1" i="1" dirty="0" smtClean="0"/>
              <a:t>cambiare la definizione </a:t>
            </a:r>
            <a:r>
              <a:rPr lang="it-IT" altLang="it-IT" sz="2400" dirty="0" smtClean="0"/>
              <a:t>di una funzione membro ereditata</a:t>
            </a:r>
          </a:p>
          <a:p>
            <a:pPr eaLnBrk="1" hangingPunct="1"/>
            <a:r>
              <a:rPr lang="it-IT" altLang="it-IT" sz="2400" dirty="0" smtClean="0"/>
              <a:t>in </a:t>
            </a:r>
            <a:r>
              <a:rPr lang="it-IT" altLang="it-IT" sz="2400" dirty="0" smtClean="0"/>
              <a:t>questo caso la definizione della classe derivata deve contenere la dichiarazione della funzione membro ereditata</a:t>
            </a:r>
          </a:p>
          <a:p>
            <a:pPr eaLnBrk="1" hangingPunct="1"/>
            <a:r>
              <a:rPr lang="it-IT" altLang="it-IT" sz="2400" dirty="0" smtClean="0"/>
              <a:t>possiamo </a:t>
            </a:r>
            <a:r>
              <a:rPr lang="it-IT" altLang="it-IT" sz="2400" dirty="0" smtClean="0"/>
              <a:t>avere ereditarietà per</a:t>
            </a:r>
          </a:p>
          <a:p>
            <a:pPr lvl="1" eaLnBrk="1" hangingPunct="1"/>
            <a:r>
              <a:rPr lang="it-IT" altLang="it-IT" sz="2000" b="1" i="1" dirty="0" smtClean="0"/>
              <a:t>estensione</a:t>
            </a:r>
            <a:r>
              <a:rPr lang="it-IT" altLang="it-IT" sz="2000" dirty="0" smtClean="0"/>
              <a:t> </a:t>
            </a:r>
            <a:br>
              <a:rPr lang="it-IT" altLang="it-IT" sz="2000" dirty="0" smtClean="0"/>
            </a:br>
            <a:r>
              <a:rPr lang="it-IT" altLang="it-IT" sz="2000" dirty="0" smtClean="0"/>
              <a:t>(</a:t>
            </a:r>
            <a:r>
              <a:rPr lang="it-IT" altLang="it-IT" sz="2000" b="1" i="1" dirty="0" smtClean="0"/>
              <a:t>aggiunta</a:t>
            </a:r>
            <a:r>
              <a:rPr lang="it-IT" altLang="it-IT" sz="2000" dirty="0" smtClean="0"/>
              <a:t> di nuove variabili e/o funzioni)</a:t>
            </a:r>
          </a:p>
          <a:p>
            <a:pPr lvl="1" eaLnBrk="1" hangingPunct="1"/>
            <a:r>
              <a:rPr lang="it-IT" altLang="it-IT" sz="2000" b="1" i="1" dirty="0" smtClean="0"/>
              <a:t>ridefinizione</a:t>
            </a:r>
            <a:r>
              <a:rPr lang="it-IT" altLang="it-IT" sz="2000" dirty="0" smtClean="0"/>
              <a:t/>
            </a:r>
            <a:br>
              <a:rPr lang="it-IT" altLang="it-IT" sz="2000" dirty="0" smtClean="0"/>
            </a:br>
            <a:r>
              <a:rPr lang="it-IT" altLang="it-IT" sz="2000" dirty="0" smtClean="0"/>
              <a:t>(</a:t>
            </a:r>
            <a:r>
              <a:rPr lang="it-IT" altLang="it-IT" sz="2000" b="1" i="1" dirty="0" err="1" smtClean="0"/>
              <a:t>overriding</a:t>
            </a:r>
            <a:r>
              <a:rPr lang="it-IT" altLang="it-IT" sz="2000" b="1" i="1" dirty="0" smtClean="0"/>
              <a:t> </a:t>
            </a:r>
            <a:r>
              <a:rPr lang="it-IT" altLang="it-IT" sz="2000" dirty="0" smtClean="0"/>
              <a:t>di </a:t>
            </a:r>
            <a:r>
              <a:rPr lang="it-IT" altLang="it-IT" sz="2000" dirty="0" smtClean="0"/>
              <a:t>funzioni)</a:t>
            </a:r>
          </a:p>
        </p:txBody>
      </p:sp>
      <p:sp>
        <p:nvSpPr>
          <p:cNvPr id="512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1515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ereditarietà </a:t>
            </a:r>
            <a:r>
              <a:rPr lang="it-IT" altLang="it-IT" dirty="0" smtClean="0"/>
              <a:t>e </a:t>
            </a:r>
            <a:r>
              <a:rPr lang="it-IT" altLang="it-IT" dirty="0" smtClean="0"/>
              <a:t>riuso</a:t>
            </a:r>
            <a:endParaRPr lang="it-IT" altLang="it-IT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la </a:t>
            </a:r>
            <a:r>
              <a:rPr lang="it-IT" altLang="it-IT" dirty="0" smtClean="0"/>
              <a:t>classe base contiene il </a:t>
            </a:r>
            <a:r>
              <a:rPr lang="it-IT" altLang="it-IT" b="1" i="1" dirty="0" smtClean="0"/>
              <a:t>codice comune </a:t>
            </a:r>
            <a:r>
              <a:rPr lang="it-IT" altLang="it-IT" dirty="0" smtClean="0"/>
              <a:t>alle classi derivate</a:t>
            </a:r>
          </a:p>
          <a:p>
            <a:pPr eaLnBrk="1" hangingPunct="1"/>
            <a:r>
              <a:rPr lang="it-IT" altLang="it-IT" dirty="0" smtClean="0"/>
              <a:t>l’ereditarietà </a:t>
            </a:r>
            <a:r>
              <a:rPr lang="it-IT" altLang="it-IT" dirty="0" smtClean="0"/>
              <a:t>consente di </a:t>
            </a:r>
            <a:r>
              <a:rPr lang="it-IT" altLang="it-IT" b="1" i="1" dirty="0" smtClean="0"/>
              <a:t>riusare</a:t>
            </a:r>
            <a:r>
              <a:rPr lang="it-IT" altLang="it-IT" dirty="0" smtClean="0"/>
              <a:t> il codice della classe base</a:t>
            </a:r>
          </a:p>
        </p:txBody>
      </p:sp>
      <p:sp>
        <p:nvSpPr>
          <p:cNvPr id="614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40169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Un esempio senza ereditarietà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</p:nvPr>
        </p:nvGraphicFramePr>
        <p:xfrm>
          <a:off x="609600" y="1981201"/>
          <a:ext cx="4438651" cy="2473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/>
              </a:tblGrid>
              <a:tr h="370745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Animale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</a:tr>
              <a:tr h="63991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800" dirty="0" smtClean="0"/>
                        <a:t>altezza: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800" dirty="0" smtClean="0"/>
                        <a:t>peso: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</a:tr>
              <a:tr h="1462664"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+setAltezza</a:t>
                      </a:r>
                      <a:r>
                        <a:rPr lang="it-IT" sz="1800" dirty="0" smtClean="0"/>
                        <a:t>(</a:t>
                      </a:r>
                      <a:r>
                        <a:rPr lang="it-IT" sz="1800" dirty="0" err="1" smtClean="0"/>
                        <a:t>int</a:t>
                      </a:r>
                      <a:r>
                        <a:rPr lang="it-IT" sz="1800" dirty="0" smtClean="0"/>
                        <a:t>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+setPeso</a:t>
                      </a:r>
                      <a:r>
                        <a:rPr lang="it-IT" sz="1800" dirty="0" smtClean="0"/>
                        <a:t>(</a:t>
                      </a:r>
                      <a:r>
                        <a:rPr lang="it-IT" sz="1800" dirty="0" err="1" smtClean="0"/>
                        <a:t>int</a:t>
                      </a:r>
                      <a:r>
                        <a:rPr lang="it-IT" sz="1800" dirty="0" smtClean="0"/>
                        <a:t>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+getAltezza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+getPeso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+visualizza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</a:tr>
            </a:tbl>
          </a:graphicData>
        </a:graphic>
      </p:graphicFrame>
      <p:sp>
        <p:nvSpPr>
          <p:cNvPr id="7181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  <p:graphicFrame>
        <p:nvGraphicFramePr>
          <p:cNvPr id="6" name="Segnaposto contenuto 4"/>
          <p:cNvGraphicFramePr>
            <a:graphicFrameLocks/>
          </p:cNvGraphicFramePr>
          <p:nvPr/>
        </p:nvGraphicFramePr>
        <p:xfrm>
          <a:off x="6286500" y="1928813"/>
          <a:ext cx="4438651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Cane</a:t>
                      </a:r>
                      <a:endParaRPr lang="it-IT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dirty="0" smtClean="0"/>
                        <a:t>altezza:</a:t>
                      </a:r>
                      <a:r>
                        <a:rPr lang="it-IT" dirty="0" err="1" smtClean="0"/>
                        <a:t>int</a:t>
                      </a:r>
                      <a:endParaRPr lang="it-IT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dirty="0" smtClean="0"/>
                        <a:t>peso:</a:t>
                      </a:r>
                      <a:r>
                        <a:rPr lang="it-IT" dirty="0" err="1" smtClean="0"/>
                        <a:t>int</a:t>
                      </a:r>
                      <a:endParaRPr lang="it-IT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dirty="0" smtClean="0"/>
                        <a:t>nome: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+setAltezza</a:t>
                      </a:r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int</a:t>
                      </a:r>
                      <a:r>
                        <a:rPr lang="it-IT" dirty="0" smtClean="0"/>
                        <a:t>):</a:t>
                      </a:r>
                      <a:r>
                        <a:rPr lang="it-IT" dirty="0" err="1" smtClean="0"/>
                        <a:t>void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+setPeso</a:t>
                      </a:r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int</a:t>
                      </a:r>
                      <a:r>
                        <a:rPr lang="it-IT" dirty="0" smtClean="0"/>
                        <a:t>):</a:t>
                      </a:r>
                      <a:r>
                        <a:rPr lang="it-IT" dirty="0" err="1" smtClean="0"/>
                        <a:t>void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+getAltezza</a:t>
                      </a:r>
                      <a:r>
                        <a:rPr lang="it-IT" dirty="0" smtClean="0"/>
                        <a:t>():</a:t>
                      </a:r>
                      <a:r>
                        <a:rPr lang="it-IT" dirty="0" err="1" smtClean="0"/>
                        <a:t>int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+getPeso</a:t>
                      </a:r>
                      <a:r>
                        <a:rPr lang="it-IT" dirty="0" smtClean="0"/>
                        <a:t>():</a:t>
                      </a:r>
                      <a:r>
                        <a:rPr lang="it-IT" dirty="0" err="1" smtClean="0"/>
                        <a:t>int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+getNome</a:t>
                      </a:r>
                      <a:r>
                        <a:rPr lang="it-IT" dirty="0" smtClean="0"/>
                        <a:t>():</a:t>
                      </a:r>
                      <a:r>
                        <a:rPr lang="it-IT" dirty="0" err="1" smtClean="0"/>
                        <a:t>string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+visualizza</a:t>
                      </a:r>
                      <a:r>
                        <a:rPr lang="it-IT" dirty="0" smtClean="0"/>
                        <a:t>():</a:t>
                      </a:r>
                      <a:r>
                        <a:rPr lang="it-IT" dirty="0" err="1" smtClean="0"/>
                        <a:t>void</a:t>
                      </a:r>
                      <a:endParaRPr lang="it-IT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Un esempio con ereditarietà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</p:nvPr>
        </p:nvGraphicFramePr>
        <p:xfrm>
          <a:off x="609600" y="1981201"/>
          <a:ext cx="4438651" cy="2473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/>
              </a:tblGrid>
              <a:tr h="370745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Animale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</a:tr>
              <a:tr h="63991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800" dirty="0" smtClean="0"/>
                        <a:t>altezza: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800" dirty="0" smtClean="0"/>
                        <a:t>peso: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</a:tr>
              <a:tr h="1462664"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+setAltezza</a:t>
                      </a:r>
                      <a:r>
                        <a:rPr lang="it-IT" sz="1800" dirty="0" smtClean="0"/>
                        <a:t>(</a:t>
                      </a:r>
                      <a:r>
                        <a:rPr lang="it-IT" sz="1800" dirty="0" err="1" smtClean="0"/>
                        <a:t>int</a:t>
                      </a:r>
                      <a:r>
                        <a:rPr lang="it-IT" sz="1800" dirty="0" smtClean="0"/>
                        <a:t>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+setPeso</a:t>
                      </a:r>
                      <a:r>
                        <a:rPr lang="it-IT" sz="1800" dirty="0" smtClean="0"/>
                        <a:t>(</a:t>
                      </a:r>
                      <a:r>
                        <a:rPr lang="it-IT" sz="1800" dirty="0" err="1" smtClean="0"/>
                        <a:t>int</a:t>
                      </a:r>
                      <a:r>
                        <a:rPr lang="it-IT" sz="1800" dirty="0" smtClean="0"/>
                        <a:t>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+getAltezza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+getPeso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int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+visualizza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/>
                    </a:p>
                  </a:txBody>
                  <a:tcPr marL="121920" marR="121920" marT="45708" marB="45708"/>
                </a:tc>
              </a:tr>
            </a:tbl>
          </a:graphicData>
        </a:graphic>
      </p:graphicFrame>
      <p:sp>
        <p:nvSpPr>
          <p:cNvPr id="8205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  <p:graphicFrame>
        <p:nvGraphicFramePr>
          <p:cNvPr id="6" name="Segnaposto contenuto 4"/>
          <p:cNvGraphicFramePr>
            <a:graphicFrameLocks/>
          </p:cNvGraphicFramePr>
          <p:nvPr/>
        </p:nvGraphicFramePr>
        <p:xfrm>
          <a:off x="6286500" y="1928813"/>
          <a:ext cx="4438651" cy="1381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/>
              </a:tblGrid>
              <a:tr h="37067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Cane</a:t>
                      </a:r>
                      <a:endParaRPr lang="it-IT" sz="1800" dirty="0"/>
                    </a:p>
                  </a:txBody>
                  <a:tcPr marL="121920" marR="121920" marT="45699" marB="45699"/>
                </a:tc>
              </a:tr>
              <a:tr h="37067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800" dirty="0" smtClean="0"/>
                        <a:t>nome:</a:t>
                      </a:r>
                      <a:r>
                        <a:rPr lang="it-IT" sz="1800" dirty="0" err="1" smtClean="0"/>
                        <a:t>string</a:t>
                      </a:r>
                      <a:endParaRPr lang="it-IT" sz="1800" dirty="0"/>
                    </a:p>
                  </a:txBody>
                  <a:tcPr marL="121920" marR="121920" marT="45699" marB="45699"/>
                </a:tc>
              </a:tr>
              <a:tr h="639786"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+getNome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string</a:t>
                      </a:r>
                      <a:endParaRPr lang="it-IT" sz="1800" dirty="0" smtClean="0"/>
                    </a:p>
                    <a:p>
                      <a:r>
                        <a:rPr lang="it-IT" sz="1800" dirty="0" err="1" smtClean="0"/>
                        <a:t>+visualizza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/>
                    </a:p>
                  </a:txBody>
                  <a:tcPr marL="121920" marR="121920" marT="45699" marB="45699"/>
                </a:tc>
              </a:tr>
            </a:tbl>
          </a:graphicData>
        </a:graphic>
      </p:graphicFrame>
      <p:graphicFrame>
        <p:nvGraphicFramePr>
          <p:cNvPr id="10" name="Segnaposto contenuto 4"/>
          <p:cNvGraphicFramePr>
            <a:graphicFrameLocks/>
          </p:cNvGraphicFramePr>
          <p:nvPr/>
        </p:nvGraphicFramePr>
        <p:xfrm>
          <a:off x="6286500" y="3857625"/>
          <a:ext cx="4438651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651"/>
              </a:tblGrid>
              <a:tr h="370946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Gatto</a:t>
                      </a:r>
                      <a:endParaRPr lang="it-IT" sz="1800" dirty="0"/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it-IT" sz="1800" dirty="0"/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it-IT" sz="1800" dirty="0" err="1" smtClean="0"/>
                        <a:t>+visualizza</a:t>
                      </a:r>
                      <a:r>
                        <a:rPr lang="it-IT" sz="1800" dirty="0" smtClean="0"/>
                        <a:t>():</a:t>
                      </a:r>
                      <a:r>
                        <a:rPr lang="it-IT" sz="1800" dirty="0" err="1" smtClean="0"/>
                        <a:t>void</a:t>
                      </a:r>
                      <a:endParaRPr lang="it-IT" sz="1800" dirty="0"/>
                    </a:p>
                  </a:txBody>
                  <a:tcPr marL="121920" marR="121920" marT="45733" marB="45733"/>
                </a:tc>
              </a:tr>
            </a:tbl>
          </a:graphicData>
        </a:graphic>
      </p:graphicFrame>
      <p:cxnSp>
        <p:nvCxnSpPr>
          <p:cNvPr id="3" name="Connettore 2 2"/>
          <p:cNvCxnSpPr/>
          <p:nvPr/>
        </p:nvCxnSpPr>
        <p:spPr>
          <a:xfrm flipH="1">
            <a:off x="5087888" y="2564904"/>
            <a:ext cx="1081160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 flipV="1">
            <a:off x="5087888" y="3501008"/>
            <a:ext cx="1081160" cy="86409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Le classi della gerarchia in C++</a:t>
            </a:r>
            <a:br>
              <a:rPr lang="it-IT" altLang="it-IT" smtClean="0"/>
            </a:br>
            <a:r>
              <a:rPr lang="it-IT" altLang="it-IT" smtClean="0"/>
              <a:t>Animale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class Animale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public:  Animale( const int = 0, const int = 0 );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void setAltezza( int 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int getAltezza();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void setPeso( int 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int getPeso();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void visualizza();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int altezza;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int peso;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};</a:t>
            </a:r>
            <a:endParaRPr lang="it-IT" altLang="it-IT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0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18061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Le classi della gerarchia in C++</a:t>
            </a:r>
            <a:br>
              <a:rPr lang="it-IT" altLang="it-IT" smtClean="0"/>
            </a:br>
            <a:r>
              <a:rPr lang="it-IT" altLang="it-IT" smtClean="0"/>
              <a:t>Cane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class Cane: public Animale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public: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Cane( const int = 0 , const int = 0, string = "Bill");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void visualizza();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void setNome( string ); 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string nome;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it-IT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Cane::Cane( const int a, const int p, string n ): Animale( a, p)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	setNome( n );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} …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void Cane::visualizza()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{  cout &lt;&lt; "Sono un cane di nome: " &lt;&lt; nome &lt;&lt; endl;  Animale::visualizza();</a:t>
            </a:r>
          </a:p>
          <a:p>
            <a:pPr>
              <a:buFont typeface="Wingdings" pitchFamily="2" charset="2"/>
              <a:buNone/>
            </a:pPr>
            <a:r>
              <a:rPr lang="it-IT" altLang="it-IT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244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207776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Le classi della gerarchia in C++</a:t>
            </a:r>
            <a:br>
              <a:rPr lang="it-IT" altLang="it-IT" smtClean="0"/>
            </a:br>
            <a:r>
              <a:rPr lang="it-IT" altLang="it-IT" smtClean="0"/>
              <a:t>Gatto</a:t>
            </a:r>
          </a:p>
        </p:txBody>
      </p:sp>
      <p:sp>
        <p:nvSpPr>
          <p:cNvPr id="1126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class Gatto: public Animale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public: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Gatto ( const int = 0, const int = 0);  </a:t>
            </a:r>
          </a:p>
          <a:p>
            <a:pPr lvl="1"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void visualizza();</a:t>
            </a:r>
          </a:p>
          <a:p>
            <a:pPr>
              <a:buFont typeface="Wingdings" pitchFamily="2" charset="2"/>
              <a:buNone/>
            </a:pPr>
            <a:r>
              <a:rPr lang="en-US" altLang="it-IT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it-IT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Gatto::Gatto( const int a, const int p)  : Animale(a, p)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void Gatto::visualizza() 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	cout &lt;&lt; "Sono un gatto";  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	Animale::visualizza();</a:t>
            </a:r>
          </a:p>
          <a:p>
            <a:pPr>
              <a:buFont typeface="Wingdings" pitchFamily="2" charset="2"/>
              <a:buNone/>
            </a:pPr>
            <a:r>
              <a:rPr lang="it-IT" altLang="it-IT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8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altLang="it-IT" smtClean="0"/>
              <a:t>Alberto Ferrari</a:t>
            </a:r>
          </a:p>
        </p:txBody>
      </p:sp>
    </p:spTree>
    <p:extLst>
      <p:ext uri="{BB962C8B-B14F-4D97-AF65-F5344CB8AC3E}">
        <p14:creationId xmlns:p14="http://schemas.microsoft.com/office/powerpoint/2010/main" val="326976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1485</TotalTime>
  <Words>1086</Words>
  <Application>Microsoft Office PowerPoint</Application>
  <PresentationFormat>Personalizzato</PresentationFormat>
  <Paragraphs>175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template sisinf</vt:lpstr>
      <vt:lpstr>oop: ereditarietà  Alberto Ferrari</vt:lpstr>
      <vt:lpstr>ereditarietà</vt:lpstr>
      <vt:lpstr>ridefinizione delle funzioni membro ereditate</vt:lpstr>
      <vt:lpstr>ereditarietà e riuso</vt:lpstr>
      <vt:lpstr>Un esempio senza ereditarietà</vt:lpstr>
      <vt:lpstr>Un esempio con ereditarietà</vt:lpstr>
      <vt:lpstr>Le classi della gerarchia in C++ Animale</vt:lpstr>
      <vt:lpstr>Le classi della gerarchia in C++ Cane</vt:lpstr>
      <vt:lpstr>Le classi della gerarchia in C++ Gatto</vt:lpstr>
      <vt:lpstr>costruttori nelle classi derivate</vt:lpstr>
      <vt:lpstr>ordine di chiamata dei costruttori</vt:lpstr>
      <vt:lpstr>uso dei membri privati della classe base</vt:lpstr>
      <vt:lpstr>Il qualificatore protected</vt:lpstr>
      <vt:lpstr>ridefinizione (overriding) e sovraccarico (overloading)</vt:lpstr>
      <vt:lpstr>accesso a una funzione della classe base ridefinita</vt:lpstr>
      <vt:lpstr>relazione “is a” </vt:lpstr>
      <vt:lpstr>funzioni che non vengono ereditate</vt:lpstr>
      <vt:lpstr>distruttori in classi derivate</vt:lpstr>
      <vt:lpstr>relazioni tra oggetti</vt:lpstr>
      <vt:lpstr>ereditarietà protetta e privata </vt:lpstr>
      <vt:lpstr>gerarchia di classi</vt:lpstr>
      <vt:lpstr>ereditarietà multipla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Ferrari Alberto</cp:lastModifiedBy>
  <cp:revision>71</cp:revision>
  <dcterms:created xsi:type="dcterms:W3CDTF">2018-01-19T17:39:36Z</dcterms:created>
  <dcterms:modified xsi:type="dcterms:W3CDTF">2018-03-16T13:00:56Z</dcterms:modified>
</cp:coreProperties>
</file>