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8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3" r:id="rId32"/>
    <p:sldId id="272" r:id="rId33"/>
    <p:sldId id="274" r:id="rId34"/>
    <p:sldId id="275" r:id="rId3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algoritmi su array</a:t>
            </a:r>
            <a:br>
              <a:rPr lang="it-IT" sz="2800" dirty="0"/>
            </a:br>
            <a:r>
              <a:rPr lang="it-IT" sz="2800" dirty="0"/>
              <a:t>ricerca e ordinamento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2EF3E-E72C-419B-85EB-C672012B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complessità temporale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AB690-E65C-479C-98CF-595311B2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O(1)</a:t>
            </a:r>
            <a:r>
              <a:rPr lang="it-IT" dirty="0"/>
              <a:t>		Complessità </a:t>
            </a:r>
            <a:r>
              <a:rPr lang="it-IT" b="1" i="1" dirty="0"/>
              <a:t>costante</a:t>
            </a:r>
          </a:p>
          <a:p>
            <a:r>
              <a:rPr lang="it-IT" b="1" i="1" dirty="0"/>
              <a:t>O(log n)</a:t>
            </a:r>
            <a:r>
              <a:rPr lang="it-IT" dirty="0"/>
              <a:t>		Complessità </a:t>
            </a:r>
            <a:r>
              <a:rPr lang="it-IT" b="1" i="1" dirty="0"/>
              <a:t>logaritmica</a:t>
            </a:r>
          </a:p>
          <a:p>
            <a:r>
              <a:rPr lang="it-IT" b="1" i="1" dirty="0"/>
              <a:t>O(n)</a:t>
            </a:r>
            <a:r>
              <a:rPr lang="it-IT" dirty="0"/>
              <a:t>		Complessità </a:t>
            </a:r>
            <a:r>
              <a:rPr lang="it-IT" b="1" i="1" dirty="0"/>
              <a:t>lineare</a:t>
            </a:r>
          </a:p>
          <a:p>
            <a:r>
              <a:rPr lang="it-IT" b="1" i="1" dirty="0"/>
              <a:t>O(n*log n)</a:t>
            </a:r>
            <a:r>
              <a:rPr lang="it-IT" dirty="0"/>
              <a:t>	Complessità </a:t>
            </a:r>
            <a:r>
              <a:rPr lang="it-IT" b="1" i="1" dirty="0" err="1"/>
              <a:t>pseudolineare</a:t>
            </a:r>
            <a:endParaRPr lang="it-IT" b="1" i="1" dirty="0"/>
          </a:p>
          <a:p>
            <a:r>
              <a:rPr lang="it-IT" b="1" i="1" dirty="0"/>
              <a:t>O(n</a:t>
            </a:r>
            <a:r>
              <a:rPr lang="it-IT" b="1" i="1" baseline="30000" dirty="0"/>
              <a:t>2</a:t>
            </a:r>
            <a:r>
              <a:rPr lang="it-IT" b="1" i="1" dirty="0"/>
              <a:t>)</a:t>
            </a:r>
            <a:r>
              <a:rPr lang="it-IT" dirty="0"/>
              <a:t>		Complessità </a:t>
            </a:r>
            <a:r>
              <a:rPr lang="it-IT" b="1" i="1" dirty="0"/>
              <a:t>quadratica</a:t>
            </a:r>
          </a:p>
          <a:p>
            <a:r>
              <a:rPr lang="it-IT" b="1" i="1" dirty="0"/>
              <a:t>O(</a:t>
            </a:r>
            <a:r>
              <a:rPr lang="it-IT" b="1" i="1" dirty="0" err="1"/>
              <a:t>n</a:t>
            </a:r>
            <a:r>
              <a:rPr lang="it-IT" b="1" i="1" baseline="30000" dirty="0" err="1"/>
              <a:t>k</a:t>
            </a:r>
            <a:r>
              <a:rPr lang="it-IT" b="1" i="1" dirty="0"/>
              <a:t>)</a:t>
            </a:r>
            <a:r>
              <a:rPr lang="it-IT" dirty="0"/>
              <a:t>		Complessità </a:t>
            </a:r>
            <a:r>
              <a:rPr lang="it-IT" b="1" i="1" dirty="0"/>
              <a:t>polinomiale</a:t>
            </a:r>
          </a:p>
          <a:p>
            <a:r>
              <a:rPr lang="it-IT" b="1" i="1" dirty="0"/>
              <a:t>O(a</a:t>
            </a:r>
            <a:r>
              <a:rPr lang="it-IT" b="1" i="1" baseline="30000" dirty="0"/>
              <a:t>n</a:t>
            </a:r>
            <a:r>
              <a:rPr lang="it-IT" b="1" i="1" dirty="0"/>
              <a:t>)</a:t>
            </a:r>
            <a:r>
              <a:rPr lang="it-IT" dirty="0"/>
              <a:t>		Complessità </a:t>
            </a:r>
            <a:r>
              <a:rPr lang="it-IT" b="1" i="1" dirty="0"/>
              <a:t>esponenziale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A783601-D725-4886-B183-FD37159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270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F613D-B648-46C5-9B1B-5AD23B96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algoritmi non ricorsivi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17D506-5018-41E1-B2B2-8AEDCC92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calcolo</a:t>
            </a:r>
            <a:r>
              <a:rPr lang="it-IT" dirty="0"/>
              <a:t> della complessità di algoritmi </a:t>
            </a:r>
            <a:r>
              <a:rPr lang="it-IT" b="1" i="1" dirty="0"/>
              <a:t>non ricorsivi</a:t>
            </a:r>
          </a:p>
          <a:p>
            <a:pPr lvl="1"/>
            <a:r>
              <a:rPr lang="it-IT" dirty="0"/>
              <a:t>vengono in pratica “</a:t>
            </a:r>
            <a:r>
              <a:rPr lang="it-IT" b="1" i="1" dirty="0"/>
              <a:t>contate</a:t>
            </a:r>
            <a:r>
              <a:rPr lang="it-IT" dirty="0"/>
              <a:t>” le operazioni eseguite</a:t>
            </a:r>
          </a:p>
          <a:p>
            <a:pPr lvl="1"/>
            <a:r>
              <a:rPr lang="it-IT" dirty="0"/>
              <a:t>il tempo di esecuzione di un’istruzione di assegnamento che non contenga chiamate a funzioni è 1</a:t>
            </a:r>
          </a:p>
          <a:p>
            <a:pPr lvl="1"/>
            <a:r>
              <a:rPr lang="it-IT" dirty="0"/>
              <a:t>il tempo di esecuzione di una chiamata ad una funzione è 1 + il tempo di esecuzione della funzione</a:t>
            </a:r>
          </a:p>
          <a:p>
            <a:pPr lvl="1"/>
            <a:r>
              <a:rPr lang="it-IT" dirty="0"/>
              <a:t>il tempo di esecuzione di un’istruzione di selezione è il tempo di valutazione dell’espressione + il tempo massimo fra il tempo di esecuzione del ramo </a:t>
            </a:r>
            <a:r>
              <a:rPr lang="it-IT" dirty="0" err="1"/>
              <a:t>then</a:t>
            </a:r>
            <a:r>
              <a:rPr lang="it-IT" dirty="0"/>
              <a:t> e del ramo else</a:t>
            </a:r>
          </a:p>
          <a:p>
            <a:pPr lvl="1"/>
            <a:r>
              <a:rPr lang="it-IT" dirty="0"/>
              <a:t>il tempo di esecuzione di un’istruzione di ciclo è dato dal tempo di valutazione della condizione + il tempo di esecuzione del corpo del ciclo moltiplicato per il numero di volte in cui questo viene eseguito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8E589A-9E5A-4A96-8B69-D271699B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1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6B6F2-9D26-4206-B0CA-AB95B7D2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esempio: fattoriale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8DC26E-9B2E-4897-AE29-345252BD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fattoriale(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 = 2; i &lt;= n; i++)</a:t>
            </a:r>
            <a:endParaRPr lang="nn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pt-BR" b="1" i="1" dirty="0"/>
              <a:t>T(n)</a:t>
            </a:r>
            <a:r>
              <a:rPr lang="pt-BR" dirty="0"/>
              <a:t> = 1 + (n-1)(1+1+1)+1 = 3n – 1 = </a:t>
            </a:r>
            <a:r>
              <a:rPr lang="pt-BR" b="1" i="1" dirty="0"/>
              <a:t>O(n)</a:t>
            </a:r>
            <a:endParaRPr lang="pt-BR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FC3265-9A97-4498-AD3D-C3905940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148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4F2749-1B39-4802-A2BC-8CEC805F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complessità computazionale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FE9CC-553F-4F47-8D58-A945D146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confrontare</a:t>
            </a:r>
            <a:r>
              <a:rPr lang="it-IT" dirty="0"/>
              <a:t> </a:t>
            </a:r>
            <a:r>
              <a:rPr lang="it-IT" b="1" i="1" dirty="0"/>
              <a:t>algoritmi corretti </a:t>
            </a:r>
            <a:r>
              <a:rPr lang="it-IT" dirty="0"/>
              <a:t>che risolvono lo </a:t>
            </a:r>
            <a:r>
              <a:rPr lang="it-IT" b="1" i="1" dirty="0"/>
              <a:t>stesso problema</a:t>
            </a:r>
            <a:r>
              <a:rPr lang="it-IT" dirty="0"/>
              <a:t>, allo scopo di scegliere quello </a:t>
            </a:r>
            <a:r>
              <a:rPr lang="it-IT" b="1" i="1" dirty="0"/>
              <a:t>migliore</a:t>
            </a:r>
            <a:r>
              <a:rPr lang="it-IT" dirty="0"/>
              <a:t> in relazione a uno o più parametri di valutazione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8DFE30-4ED3-40F2-A2BA-F8531933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541CE3-1635-4061-BB9A-0B1DA263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20" y="2464996"/>
            <a:ext cx="5369378" cy="302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98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2B55-5CFD-45C6-BC6F-B92F240D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valutazione con un parametro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E19E89-1134-402B-A868-BA93DE82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si ha a disposizione un solo parametro per valutare un algoritmo, per esempio il tempo d’esecuzione, è semplice la scelta: il più veloce.</a:t>
            </a:r>
          </a:p>
          <a:p>
            <a:r>
              <a:rPr lang="it-IT" dirty="0"/>
              <a:t>ogni altra caratteristica non viene considerata.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B7831C-BA70-461C-A928-CECE9FE6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3DC127-0BF8-41C6-B24A-A29ED643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77" y="2798250"/>
            <a:ext cx="4599463" cy="2759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92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701F4-6782-4BC6-8FF5-04D8A136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valutazione con più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ECCDD-9765-46A7-8BFC-B40DF388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caso di due parametri normalmente si considera</a:t>
            </a:r>
          </a:p>
          <a:p>
            <a:pPr lvl="1"/>
            <a:r>
              <a:rPr lang="it-IT" sz="2400" dirty="0"/>
              <a:t>il </a:t>
            </a:r>
            <a:r>
              <a:rPr lang="it-IT" sz="2400" b="1" i="1" dirty="0"/>
              <a:t>tempo</a:t>
            </a:r>
          </a:p>
          <a:p>
            <a:pPr lvl="2"/>
            <a:r>
              <a:rPr lang="it-IT" sz="2000" dirty="0"/>
              <a:t>numero di </a:t>
            </a:r>
            <a:r>
              <a:rPr lang="it-IT" sz="2000" b="1" i="1" dirty="0"/>
              <a:t>passi</a:t>
            </a:r>
            <a:r>
              <a:rPr lang="it-IT" sz="2000" dirty="0"/>
              <a:t> (istruzioni) che occorrono per produrre il risultato finale.</a:t>
            </a:r>
          </a:p>
          <a:p>
            <a:pPr lvl="2"/>
            <a:r>
              <a:rPr lang="it-IT" sz="2000" dirty="0"/>
              <a:t>passi e non secondi o millisecondi perché il tempo varia al variare delle potenzialità del calcolatore.</a:t>
            </a:r>
          </a:p>
          <a:p>
            <a:pPr lvl="1"/>
            <a:r>
              <a:rPr lang="it-IT" sz="2400" dirty="0"/>
              <a:t>lo </a:t>
            </a:r>
            <a:r>
              <a:rPr lang="it-IT" sz="2400" b="1" i="1" dirty="0"/>
              <a:t>spazio</a:t>
            </a:r>
          </a:p>
          <a:p>
            <a:pPr lvl="2"/>
            <a:r>
              <a:rPr lang="it-IT" sz="2000" dirty="0"/>
              <a:t>occupazione di </a:t>
            </a:r>
            <a:r>
              <a:rPr lang="it-IT" sz="2000" b="1" i="1" dirty="0"/>
              <a:t>memoria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D31DF3-D43B-4E1C-A07F-12215480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06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B7CA7-096B-4977-8A40-03E20CFB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confronto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C373991-AC93-4626-8125-8218D5BCB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368" y="1921742"/>
            <a:ext cx="4871087" cy="3014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3321103-6E28-441D-9433-76D1E546D3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09297" y="1921743"/>
            <a:ext cx="6239933" cy="3105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C30137-05B1-49FB-B3AF-BB649392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5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3CC2FDC-3301-4CF0-9ADF-E2A41F26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array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F7823C-BC28-46D7-987A-06E2783C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array">
            <a:extLst>
              <a:ext uri="{FF2B5EF4-FFF2-40B4-BE49-F238E27FC236}">
                <a16:creationId xmlns:a16="http://schemas.microsoft.com/office/drawing/2014/main" id="{D3D73375-BDBF-4813-887A-C2ADA56C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844824"/>
            <a:ext cx="5715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8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123FB-C746-4C8C-BE97-BC685F7C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9CB3DE-E8BF-4C68-B8D7-46BDC721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struttura </a:t>
            </a:r>
            <a:r>
              <a:rPr lang="it-IT" b="1" i="1" dirty="0"/>
              <a:t>statica</a:t>
            </a:r>
            <a:r>
              <a:rPr lang="it-IT" dirty="0"/>
              <a:t> </a:t>
            </a:r>
            <a:r>
              <a:rPr lang="it-IT" b="1" i="1" dirty="0"/>
              <a:t>omogenea</a:t>
            </a:r>
          </a:p>
          <a:p>
            <a:pPr lvl="1"/>
            <a:r>
              <a:rPr lang="it-IT" dirty="0"/>
              <a:t>non in tutti i linguaggi … </a:t>
            </a:r>
            <a:r>
              <a:rPr lang="it-IT" i="1" dirty="0"/>
              <a:t>array dinamici</a:t>
            </a:r>
          </a:p>
          <a:p>
            <a:r>
              <a:rPr lang="it-IT" b="1" i="1" dirty="0"/>
              <a:t>accesso diretto </a:t>
            </a:r>
            <a:r>
              <a:rPr lang="it-IT" dirty="0"/>
              <a:t>a ogni elemento attraverso l’</a:t>
            </a:r>
            <a:r>
              <a:rPr lang="it-IT" b="1" i="1" dirty="0"/>
              <a:t>indice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complessità dell’accesso </a:t>
            </a:r>
            <a:r>
              <a:rPr lang="it-IT" b="1" i="1" dirty="0"/>
              <a:t>O(1)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A79489-8AFD-4660-9CB5-64D7033F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Definizione di Array e Matrici in informatica con implementazione in C - Array">
            <a:extLst>
              <a:ext uri="{FF2B5EF4-FFF2-40B4-BE49-F238E27FC236}">
                <a16:creationId xmlns:a16="http://schemas.microsoft.com/office/drawing/2014/main" id="{BD94008E-CDB0-48D0-B436-EF10CC38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3574426"/>
            <a:ext cx="3810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17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82CFE-9D8F-4F95-A670-522F731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algoritmo di visita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AFEC26-94E9-4492-89E7-28C970CD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percorrere </a:t>
            </a:r>
            <a:r>
              <a:rPr lang="it-IT" b="1" i="1" dirty="0"/>
              <a:t>una e una sola volta </a:t>
            </a:r>
            <a:r>
              <a:rPr lang="it-IT" dirty="0"/>
              <a:t>tutti gli </a:t>
            </a:r>
            <a:r>
              <a:rPr lang="it-IT" b="1" i="1" dirty="0"/>
              <a:t>elementi</a:t>
            </a:r>
          </a:p>
          <a:p>
            <a:pPr marL="400050" lvl="1" indent="0">
              <a:buNone/>
            </a:pP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visita_array(int a[], int n) {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n; i++)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elabora(a[i]);</a:t>
            </a:r>
          </a:p>
          <a:p>
            <a:pPr marL="400050" lvl="1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se </a:t>
            </a:r>
            <a:r>
              <a:rPr lang="it-IT" i="1" dirty="0"/>
              <a:t>elabora</a:t>
            </a:r>
            <a:r>
              <a:rPr lang="it-IT" dirty="0"/>
              <a:t> ha complessità </a:t>
            </a:r>
            <a:r>
              <a:rPr lang="it-IT" b="1" i="1" dirty="0"/>
              <a:t>x</a:t>
            </a:r>
            <a:r>
              <a:rPr lang="it-IT" dirty="0"/>
              <a:t> passi la complessità dell’algoritmo risulta: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1+n(1+x+1)+1 = (x+2)n+2 = </a:t>
            </a: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O(n)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81CCF4-D3BE-43D7-BCA1-C1BFCC99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83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C06D7-0D15-48BB-838B-FCF2584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classificazione degli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077B8-F77B-43B9-B0F9-D38691D8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algoritmi </a:t>
            </a:r>
            <a:r>
              <a:rPr lang="it-IT" b="1" i="1" dirty="0"/>
              <a:t>sequenziali</a:t>
            </a:r>
            <a:r>
              <a:rPr lang="it-IT" dirty="0"/>
              <a:t>: eseguono </a:t>
            </a:r>
            <a:r>
              <a:rPr lang="it-IT" b="1" i="1" dirty="0"/>
              <a:t>un</a:t>
            </a:r>
            <a:r>
              <a:rPr lang="it-IT" dirty="0"/>
              <a:t> solo </a:t>
            </a:r>
            <a:r>
              <a:rPr lang="it-IT" b="1" i="1" dirty="0"/>
              <a:t>passo</a:t>
            </a:r>
            <a:r>
              <a:rPr lang="it-IT" dirty="0"/>
              <a:t> alla volta</a:t>
            </a:r>
          </a:p>
          <a:p>
            <a:r>
              <a:rPr lang="it-IT" dirty="0"/>
              <a:t>algoritmi </a:t>
            </a:r>
            <a:r>
              <a:rPr lang="it-IT" b="1" i="1" dirty="0"/>
              <a:t>paralleli</a:t>
            </a:r>
            <a:r>
              <a:rPr lang="it-IT" dirty="0"/>
              <a:t>: possono eseguire </a:t>
            </a:r>
            <a:r>
              <a:rPr lang="it-IT" b="1" i="1" dirty="0"/>
              <a:t>più passi </a:t>
            </a:r>
            <a:r>
              <a:rPr lang="it-IT" dirty="0"/>
              <a:t>per volta</a:t>
            </a:r>
          </a:p>
          <a:p>
            <a:r>
              <a:rPr lang="it-IT" dirty="0"/>
              <a:t>algoritmi </a:t>
            </a:r>
            <a:r>
              <a:rPr lang="it-IT" b="1" i="1" dirty="0"/>
              <a:t>deterministici</a:t>
            </a:r>
            <a:r>
              <a:rPr lang="it-IT" dirty="0"/>
              <a:t>: ad ogni punto di scelta, intraprendono </a:t>
            </a:r>
            <a:r>
              <a:rPr lang="it-IT" b="1" i="1" dirty="0"/>
              <a:t>una sola via</a:t>
            </a:r>
            <a:r>
              <a:rPr lang="it-IT" dirty="0"/>
              <a:t> determinata dalla valutazione di un’espressione</a:t>
            </a:r>
          </a:p>
          <a:p>
            <a:r>
              <a:rPr lang="it-IT" dirty="0"/>
              <a:t>algoritmi </a:t>
            </a:r>
            <a:r>
              <a:rPr lang="it-IT" b="1" i="1" dirty="0"/>
              <a:t>probabilistici</a:t>
            </a:r>
            <a:r>
              <a:rPr lang="it-IT" dirty="0"/>
              <a:t>: ad ogni punto di scelta, intraprendono </a:t>
            </a:r>
            <a:r>
              <a:rPr lang="it-IT" b="1" i="1" dirty="0"/>
              <a:t>una</a:t>
            </a:r>
            <a:r>
              <a:rPr lang="it-IT" dirty="0"/>
              <a:t> sola </a:t>
            </a:r>
            <a:r>
              <a:rPr lang="it-IT" b="1" i="1" dirty="0"/>
              <a:t>via</a:t>
            </a:r>
            <a:r>
              <a:rPr lang="it-IT" dirty="0"/>
              <a:t> determinata</a:t>
            </a:r>
            <a:r>
              <a:rPr lang="it-IT" b="1" i="1" dirty="0"/>
              <a:t> a caso</a:t>
            </a:r>
          </a:p>
          <a:p>
            <a:r>
              <a:rPr lang="it-IT" dirty="0"/>
              <a:t>algoritmi </a:t>
            </a:r>
            <a:r>
              <a:rPr lang="it-IT" b="1" i="1" dirty="0"/>
              <a:t>non deterministici</a:t>
            </a:r>
            <a:r>
              <a:rPr lang="it-IT" dirty="0"/>
              <a:t>: ad ogni punto di scelta, esplorano </a:t>
            </a:r>
            <a:r>
              <a:rPr lang="it-IT" b="1" i="1" dirty="0"/>
              <a:t>tutte le vie</a:t>
            </a:r>
            <a:r>
              <a:rPr lang="it-IT" dirty="0"/>
              <a:t> contemporaneamente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218655-A1DF-4DAE-9F17-EDA00B9B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442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215FB-B4C1-4477-99E2-9E5BD430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77EB42-8420-4F12-9919-3D9CF8B2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stabilire se un </a:t>
            </a:r>
            <a:r>
              <a:rPr lang="it-IT" b="1" i="1" dirty="0"/>
              <a:t>valore</a:t>
            </a:r>
            <a:r>
              <a:rPr lang="it-IT" dirty="0"/>
              <a:t> è </a:t>
            </a:r>
            <a:r>
              <a:rPr lang="it-IT" b="1" i="1" dirty="0"/>
              <a:t>presente</a:t>
            </a:r>
            <a:r>
              <a:rPr lang="it-IT" dirty="0"/>
              <a:t> all’interno dell’array restituendo l’</a:t>
            </a:r>
            <a:r>
              <a:rPr lang="it-IT" b="1" i="1" dirty="0"/>
              <a:t>indice</a:t>
            </a:r>
            <a:r>
              <a:rPr lang="it-IT" dirty="0"/>
              <a:t> dell’elemento o </a:t>
            </a:r>
            <a:r>
              <a:rPr lang="it-IT" b="1" i="1" dirty="0"/>
              <a:t>-1 </a:t>
            </a:r>
            <a:r>
              <a:rPr lang="it-IT" dirty="0"/>
              <a:t>se non presente</a:t>
            </a:r>
          </a:p>
          <a:p>
            <a:r>
              <a:rPr lang="it-IT" dirty="0"/>
              <a:t>ricerca </a:t>
            </a:r>
            <a:r>
              <a:rPr lang="it-IT" b="1" i="1" dirty="0"/>
              <a:t>sequenziale</a:t>
            </a:r>
            <a:r>
              <a:rPr lang="it-IT" dirty="0"/>
              <a:t> (</a:t>
            </a:r>
            <a:r>
              <a:rPr lang="it-IT" i="1" dirty="0"/>
              <a:t>lineare</a:t>
            </a:r>
            <a:r>
              <a:rPr lang="it-IT" dirty="0"/>
              <a:t>): algoritmo per trovare un elemento in un insieme </a:t>
            </a:r>
            <a:r>
              <a:rPr lang="it-IT" b="1" i="1" dirty="0"/>
              <a:t>non ordinato</a:t>
            </a:r>
          </a:p>
          <a:p>
            <a:pPr lvl="1"/>
            <a:r>
              <a:rPr lang="it-IT" dirty="0"/>
              <a:t>si effettua la scansione dell'array </a:t>
            </a:r>
            <a:r>
              <a:rPr lang="it-IT" b="1" i="1" dirty="0"/>
              <a:t>sequenzialmente</a:t>
            </a:r>
          </a:p>
          <a:p>
            <a:r>
              <a:rPr lang="it-IT" dirty="0"/>
              <a:t>ricerca </a:t>
            </a:r>
            <a:r>
              <a:rPr lang="it-IT" b="1" i="1" dirty="0"/>
              <a:t>binaria</a:t>
            </a:r>
            <a:r>
              <a:rPr lang="it-IT" dirty="0"/>
              <a:t> (</a:t>
            </a:r>
            <a:r>
              <a:rPr lang="it-IT" i="1" dirty="0"/>
              <a:t>dicotomica</a:t>
            </a:r>
            <a:r>
              <a:rPr lang="it-IT" dirty="0"/>
              <a:t>): algoritmo per trovare un elemento in un insieme </a:t>
            </a:r>
            <a:r>
              <a:rPr lang="it-IT" b="1" i="1" dirty="0"/>
              <a:t>ordinato</a:t>
            </a:r>
          </a:p>
          <a:p>
            <a:pPr lvl="1"/>
            <a:r>
              <a:rPr lang="it-IT" dirty="0"/>
              <a:t>si inizia la ricerca dall'</a:t>
            </a:r>
            <a:r>
              <a:rPr lang="it-IT" b="1" i="1" dirty="0"/>
              <a:t>elemento</a:t>
            </a:r>
            <a:r>
              <a:rPr lang="it-IT" dirty="0"/>
              <a:t> </a:t>
            </a:r>
            <a:r>
              <a:rPr lang="it-IT" b="1" i="1" dirty="0"/>
              <a:t>centrale</a:t>
            </a:r>
            <a:r>
              <a:rPr lang="it-IT" dirty="0"/>
              <a:t>, si confronta questo elemento con quello cercato:</a:t>
            </a:r>
          </a:p>
          <a:p>
            <a:pPr lvl="2"/>
            <a:r>
              <a:rPr lang="it-IT" dirty="0"/>
              <a:t>se </a:t>
            </a:r>
            <a:r>
              <a:rPr lang="it-IT" b="1" i="1" dirty="0"/>
              <a:t>corrisponde</a:t>
            </a:r>
            <a:r>
              <a:rPr lang="it-IT" dirty="0"/>
              <a:t>, la ricerca termina con successo</a:t>
            </a:r>
          </a:p>
          <a:p>
            <a:pPr lvl="2"/>
            <a:r>
              <a:rPr lang="it-IT" dirty="0"/>
              <a:t>se è </a:t>
            </a:r>
            <a:r>
              <a:rPr lang="it-IT" b="1" i="1" dirty="0"/>
              <a:t>superiore</a:t>
            </a:r>
            <a:r>
              <a:rPr lang="it-IT" dirty="0"/>
              <a:t>, la ricerca viene ripetuta sugli elementi </a:t>
            </a:r>
            <a:r>
              <a:rPr lang="it-IT" b="1" i="1" dirty="0"/>
              <a:t>precedenti</a:t>
            </a:r>
          </a:p>
          <a:p>
            <a:pPr lvl="2"/>
            <a:r>
              <a:rPr lang="it-IT" dirty="0"/>
              <a:t>se è </a:t>
            </a:r>
            <a:r>
              <a:rPr lang="it-IT" b="1" i="1" dirty="0"/>
              <a:t>inferiore</a:t>
            </a:r>
            <a:r>
              <a:rPr lang="it-IT" dirty="0"/>
              <a:t>, la ricerca viene ripetuta sugli elementi </a:t>
            </a:r>
            <a:r>
              <a:rPr lang="it-IT" b="1" i="1" dirty="0"/>
              <a:t>successivi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15F228-BC92-43B4-9D8B-891D9FFD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34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ricerca sequenziale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=0;i&lt;size;++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(array[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b="1" i="1" dirty="0"/>
              <a:t>complessità</a:t>
            </a:r>
            <a:r>
              <a:rPr lang="it-IT" sz="2400" dirty="0"/>
              <a:t> computazionale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pessimo</a:t>
            </a:r>
            <a:r>
              <a:rPr lang="it-IT" sz="2000" dirty="0"/>
              <a:t> </a:t>
            </a:r>
            <a:r>
              <a:rPr lang="az-Cyrl-AZ" sz="2000" b="1" i="1" dirty="0"/>
              <a:t>О(</a:t>
            </a:r>
            <a:r>
              <a:rPr lang="it-IT" sz="2000" b="1" i="1" dirty="0"/>
              <a:t>n)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ottimo O(1)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medio O(n/2)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4810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ricerca binaria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first =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last = size - 1;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while(first &lt;= last)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medium = (first + last) / 2;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if(array[medium] ==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medium; // value found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if(array[medium]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medium + 1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medium - 1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 // not found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b="1" i="1" dirty="0"/>
              <a:t>complessità</a:t>
            </a:r>
            <a:r>
              <a:rPr lang="it-IT" sz="2400" dirty="0"/>
              <a:t> computazionale</a:t>
            </a:r>
          </a:p>
          <a:p>
            <a:pPr lvl="1"/>
            <a:r>
              <a:rPr lang="it-IT" sz="2000" dirty="0"/>
              <a:t>caso </a:t>
            </a:r>
            <a:r>
              <a:rPr lang="it-IT" sz="2000" b="1" i="1" dirty="0"/>
              <a:t>pessimo</a:t>
            </a:r>
            <a:r>
              <a:rPr lang="it-IT" sz="2000" dirty="0"/>
              <a:t> </a:t>
            </a:r>
            <a:r>
              <a:rPr lang="az-Cyrl-AZ" sz="2000" b="1" i="1" dirty="0"/>
              <a:t>О(</a:t>
            </a:r>
            <a:r>
              <a:rPr lang="it-IT" sz="2000" b="1" i="1" dirty="0"/>
              <a:t>log2n) </a:t>
            </a:r>
          </a:p>
          <a:p>
            <a:pPr lvl="1"/>
            <a:r>
              <a:rPr lang="it-IT" sz="2000" dirty="0"/>
              <a:t>caso</a:t>
            </a:r>
            <a:r>
              <a:rPr lang="it-IT" sz="2000" b="1" i="1" dirty="0"/>
              <a:t> ottimo O(1) </a:t>
            </a:r>
          </a:p>
          <a:p>
            <a:pPr lvl="1"/>
            <a:r>
              <a:rPr lang="it-IT" sz="2000" dirty="0"/>
              <a:t>caso</a:t>
            </a:r>
            <a:r>
              <a:rPr lang="it-IT" sz="2000" b="1" i="1" dirty="0"/>
              <a:t> medio O(log2n)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00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6EC67D4-91FF-45EB-8DE2-528E95C5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ordinamento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7EA9FA7-F371-4287-B050-5D9514D11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array – algoritmi di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F2CA67-3B67-4279-9765-571689FF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250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E4AE4DA-4F91-4192-AB57-B36E3DB9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sort</a:t>
            </a:r>
            <a:endParaRPr lang="it-IT" sz="28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E2343D-6129-451A-8EFB-E4ACBFFB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</a:t>
            </a:r>
            <a:r>
              <a:rPr lang="it-IT" b="1" i="1" dirty="0"/>
              <a:t>ordinamento</a:t>
            </a:r>
            <a:r>
              <a:rPr lang="it-IT" dirty="0"/>
              <a:t> degli elementi di un array avviene considerando il valore della </a:t>
            </a:r>
            <a:r>
              <a:rPr lang="it-IT" b="1" i="1" dirty="0"/>
              <a:t>chiave primaria</a:t>
            </a:r>
          </a:p>
          <a:p>
            <a:r>
              <a:rPr lang="it-IT" dirty="0"/>
              <a:t>negli esempi le chiavi sono interi e la </a:t>
            </a:r>
            <a:r>
              <a:rPr lang="it-IT" b="1" i="1" dirty="0"/>
              <a:t>relazione d'ordine totale è &lt;=</a:t>
            </a:r>
          </a:p>
          <a:p>
            <a:r>
              <a:rPr lang="it-IT" dirty="0"/>
              <a:t>caratteristiche degli algoritmi di ordinamento:</a:t>
            </a:r>
          </a:p>
          <a:p>
            <a:pPr lvl="1"/>
            <a:r>
              <a:rPr lang="it-IT" b="1" i="1" dirty="0"/>
              <a:t>efficienza</a:t>
            </a:r>
            <a:r>
              <a:rPr lang="it-IT" dirty="0"/>
              <a:t> (complessità computazionale)</a:t>
            </a:r>
          </a:p>
          <a:p>
            <a:pPr lvl="1"/>
            <a:r>
              <a:rPr lang="it-IT" b="1" i="1" dirty="0"/>
              <a:t>stabilità</a:t>
            </a:r>
            <a:r>
              <a:rPr lang="it-IT" dirty="0"/>
              <a:t>: l’algoritmo è stabile se </a:t>
            </a:r>
            <a:r>
              <a:rPr lang="it-IT" b="1" i="1" dirty="0"/>
              <a:t>non altera l'ordine </a:t>
            </a:r>
            <a:r>
              <a:rPr lang="it-IT" dirty="0"/>
              <a:t>relativo di elementi dell'array aventi la stessa chiave primaria</a:t>
            </a:r>
          </a:p>
          <a:p>
            <a:pPr lvl="1"/>
            <a:r>
              <a:rPr lang="it-IT" b="1" i="1" dirty="0"/>
              <a:t>sul posto</a:t>
            </a:r>
            <a:r>
              <a:rPr lang="it-IT" dirty="0"/>
              <a:t>: l’algoritmo opera sul posto se la </a:t>
            </a:r>
            <a:r>
              <a:rPr lang="it-IT" b="1" i="1" dirty="0"/>
              <a:t>dimensione</a:t>
            </a:r>
            <a:r>
              <a:rPr lang="it-IT" dirty="0"/>
              <a:t> delle </a:t>
            </a:r>
            <a:r>
              <a:rPr lang="it-IT" b="1" i="1" dirty="0"/>
              <a:t>strutture ausiliarie </a:t>
            </a:r>
            <a:r>
              <a:rPr lang="it-IT" dirty="0"/>
              <a:t>di cui necessita è </a:t>
            </a:r>
            <a:r>
              <a:rPr lang="it-IT" b="1" i="1" dirty="0"/>
              <a:t>indipendente dal numero di elementi </a:t>
            </a:r>
            <a:r>
              <a:rPr lang="it-IT" dirty="0"/>
              <a:t>dell'array da ordinare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E0E5EA-A839-43D5-90EB-04BEC56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120F52F-93A3-41C2-8D9D-FC983E9FD55C}"/>
              </a:ext>
            </a:extLst>
          </p:cNvPr>
          <p:cNvSpPr/>
          <p:nvPr/>
        </p:nvSpPr>
        <p:spPr>
          <a:xfrm>
            <a:off x="6312024" y="5584310"/>
            <a:ext cx="5614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i="1" dirty="0">
                <a:latin typeface="Century Schoolbook" panose="02040604050505020304" pitchFamily="18" charset="0"/>
              </a:rPr>
              <a:t>https://www.toptal.com/developers/sorting-algorithms/</a:t>
            </a:r>
          </a:p>
        </p:txBody>
      </p:sp>
    </p:spTree>
    <p:extLst>
      <p:ext uri="{BB962C8B-B14F-4D97-AF65-F5344CB8AC3E}">
        <p14:creationId xmlns:p14="http://schemas.microsoft.com/office/powerpoint/2010/main" val="251638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98010-7F7C-4442-80C7-0EC930A4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insertion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18EB6-F65F-4E05-8866-B6B350706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al generico passo </a:t>
            </a:r>
            <a:r>
              <a:rPr lang="it-IT" sz="2400" b="1" i="1" dirty="0"/>
              <a:t>i</a:t>
            </a:r>
            <a:r>
              <a:rPr lang="it-IT" sz="2400" dirty="0"/>
              <a:t> l’array è considerato </a:t>
            </a:r>
            <a:r>
              <a:rPr lang="it-IT" sz="2400" b="1" i="1" dirty="0"/>
              <a:t>diviso</a:t>
            </a:r>
            <a:r>
              <a:rPr lang="it-IT" sz="2400" dirty="0"/>
              <a:t> in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destinazione </a:t>
            </a:r>
            <a:br>
              <a:rPr lang="it-IT" sz="2000" b="1" i="1" dirty="0"/>
            </a:br>
            <a:r>
              <a:rPr lang="it-IT" sz="2000" b="1" i="1" dirty="0"/>
              <a:t>a[0] ... a[i - 1] già ordinata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origine </a:t>
            </a:r>
            <a:br>
              <a:rPr lang="it-IT" sz="2000" b="1" i="1" dirty="0"/>
            </a:br>
            <a:r>
              <a:rPr lang="it-IT" sz="2000" b="1" i="1" dirty="0"/>
              <a:t>a[i] ... a[n - 1] ancora da ordinare</a:t>
            </a:r>
          </a:p>
          <a:p>
            <a:r>
              <a:rPr lang="it-IT" sz="2400" dirty="0"/>
              <a:t>l'obiettivo è di </a:t>
            </a:r>
            <a:r>
              <a:rPr lang="it-IT" sz="2400" b="1" i="1" dirty="0"/>
              <a:t>inserire</a:t>
            </a:r>
            <a:r>
              <a:rPr lang="it-IT" sz="2400" dirty="0"/>
              <a:t> il valore contenuto in </a:t>
            </a:r>
            <a:r>
              <a:rPr lang="it-IT" sz="2400" b="1" i="1" dirty="0"/>
              <a:t>a[i]</a:t>
            </a:r>
            <a:r>
              <a:rPr lang="it-IT" sz="2400" dirty="0"/>
              <a:t> al </a:t>
            </a:r>
            <a:r>
              <a:rPr lang="it-IT" sz="2400" b="1" i="1" dirty="0"/>
              <a:t>posto giusto </a:t>
            </a:r>
            <a:r>
              <a:rPr lang="it-IT" sz="2400" dirty="0"/>
              <a:t>nella sequenza di destinazione facendolo scivolare a ritroso, in modo da </a:t>
            </a:r>
            <a:r>
              <a:rPr lang="it-IT" sz="2400" b="1" i="1" dirty="0"/>
              <a:t>ridurre</a:t>
            </a:r>
            <a:r>
              <a:rPr lang="it-IT" sz="2400" dirty="0"/>
              <a:t> la sequenza di origine di un elemento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C791489-E945-4B7F-8C67-BBFAA976B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016" y="1679564"/>
            <a:ext cx="5137907" cy="349887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61F8E7-A048-4813-B9A4-9C7C4F8F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21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insertion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endParaRPr lang="it-IT" sz="28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app;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array[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j = i-1;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j&gt;=0 &amp;&amp; array[j]&gt;app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array[j+1] = array[j];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j--;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array[j+1] = app;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sul posto</a:t>
            </a:r>
          </a:p>
          <a:p>
            <a:r>
              <a:rPr lang="it-IT" sz="2000" b="1" i="1" dirty="0"/>
              <a:t>stabile</a:t>
            </a:r>
          </a:p>
          <a:p>
            <a:r>
              <a:rPr lang="en-US" sz="2000" b="1" i="1" dirty="0" err="1"/>
              <a:t>complessità</a:t>
            </a:r>
            <a:r>
              <a:rPr lang="en-US" sz="2000" b="1" i="1" dirty="0"/>
              <a:t> O(n</a:t>
            </a:r>
            <a:r>
              <a:rPr lang="en-US" sz="2000" b="1" i="1" baseline="30000" dirty="0"/>
              <a:t>2</a:t>
            </a:r>
            <a:r>
              <a:rPr lang="en-US" sz="2000" b="1" i="1" dirty="0"/>
              <a:t>)</a:t>
            </a:r>
          </a:p>
          <a:p>
            <a:r>
              <a:rPr lang="en-US" sz="2000" dirty="0" err="1"/>
              <a:t>efficiente</a:t>
            </a:r>
            <a:r>
              <a:rPr lang="en-US" sz="2000" b="1" i="1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array </a:t>
            </a:r>
            <a:r>
              <a:rPr lang="en-US" sz="2000" dirty="0" err="1"/>
              <a:t>già</a:t>
            </a:r>
            <a:r>
              <a:rPr lang="en-US" sz="2000" dirty="0"/>
              <a:t> </a:t>
            </a:r>
            <a:r>
              <a:rPr lang="en-US" sz="2000" b="1" i="1" dirty="0" err="1"/>
              <a:t>parzialmente</a:t>
            </a:r>
            <a:r>
              <a:rPr lang="en-US" sz="2000" dirty="0"/>
              <a:t> </a:t>
            </a:r>
            <a:r>
              <a:rPr lang="en-US" sz="2000" b="1" i="1" dirty="0" err="1"/>
              <a:t>ordinati</a:t>
            </a:r>
            <a:endParaRPr lang="it-IT" sz="2000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424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CCF7D-3F1F-4EF2-9564-372838A0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1EB5C-27D9-432D-93F7-5718C9CBD5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al generico passo </a:t>
            </a:r>
            <a:r>
              <a:rPr lang="it-IT" sz="2400" b="1" i="1" dirty="0"/>
              <a:t>i</a:t>
            </a:r>
            <a:r>
              <a:rPr lang="it-IT" sz="2400" dirty="0"/>
              <a:t> vede l'array diviso in: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destinazione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b="1" i="1" dirty="0"/>
              <a:t>a[0] ... a[i - 1]</a:t>
            </a:r>
            <a:r>
              <a:rPr lang="it-IT" sz="2000" dirty="0"/>
              <a:t> già </a:t>
            </a:r>
            <a:r>
              <a:rPr lang="it-IT" sz="2000" b="1" i="1" dirty="0"/>
              <a:t>ordinata</a:t>
            </a:r>
          </a:p>
          <a:p>
            <a:pPr lvl="1"/>
            <a:r>
              <a:rPr lang="it-IT" sz="2000" dirty="0"/>
              <a:t>una sequenza di </a:t>
            </a:r>
            <a:r>
              <a:rPr lang="it-IT" sz="2000" b="1" i="1" dirty="0"/>
              <a:t>origine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b="1" i="1" dirty="0"/>
              <a:t>a[i] ... a[n - 1] </a:t>
            </a:r>
            <a:r>
              <a:rPr lang="it-IT" sz="2000" dirty="0"/>
              <a:t>da ordinare</a:t>
            </a:r>
          </a:p>
          <a:p>
            <a:r>
              <a:rPr lang="it-IT" sz="2400" dirty="0"/>
              <a:t>l’</a:t>
            </a:r>
            <a:r>
              <a:rPr lang="it-IT" sz="2400" b="1" i="1" dirty="0"/>
              <a:t>obiettivo</a:t>
            </a:r>
            <a:r>
              <a:rPr lang="it-IT" sz="2400" dirty="0"/>
              <a:t> è </a:t>
            </a:r>
            <a:r>
              <a:rPr lang="it-IT" sz="2400" b="1" i="1" dirty="0"/>
              <a:t>scambiare</a:t>
            </a:r>
            <a:r>
              <a:rPr lang="it-IT" sz="2400" dirty="0"/>
              <a:t> il valore </a:t>
            </a:r>
            <a:r>
              <a:rPr lang="it-IT" sz="2400" b="1" i="1" dirty="0"/>
              <a:t>minimo</a:t>
            </a:r>
            <a:r>
              <a:rPr lang="it-IT" sz="2400" dirty="0"/>
              <a:t> della seconda sequenza </a:t>
            </a:r>
            <a:r>
              <a:rPr lang="it-IT" sz="2400" b="1" i="1" dirty="0"/>
              <a:t>con</a:t>
            </a:r>
            <a:r>
              <a:rPr lang="it-IT" sz="2400" dirty="0"/>
              <a:t> il valore contenuto in </a:t>
            </a:r>
            <a:r>
              <a:rPr lang="it-IT" sz="2400" b="1" i="1" dirty="0"/>
              <a:t>a[i]</a:t>
            </a:r>
            <a:r>
              <a:rPr lang="it-IT" sz="2400" dirty="0"/>
              <a:t> in modo da ridurre la sequenza di origine di un elemento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7B479D-6277-4791-AE0E-0B5820A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E745874-298C-4B59-B47F-A5C944FACE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014040"/>
            <a:ext cx="5384800" cy="31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3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(j=i+1; j&lt;size;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(array[min]&gt; array[j])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min = j;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(min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swap(array[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],array[min]);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sul posto</a:t>
            </a:r>
          </a:p>
          <a:p>
            <a:r>
              <a:rPr lang="it-IT" sz="2000" b="1" i="1" dirty="0"/>
              <a:t>non stabile</a:t>
            </a:r>
          </a:p>
          <a:p>
            <a:r>
              <a:rPr lang="en-US" sz="2000" b="1" i="1" dirty="0" err="1"/>
              <a:t>complessità</a:t>
            </a:r>
            <a:r>
              <a:rPr lang="en-US" sz="2000" b="1" i="1" dirty="0"/>
              <a:t> O(n</a:t>
            </a:r>
            <a:r>
              <a:rPr lang="en-US" sz="2000" b="1" i="1" baseline="30000" dirty="0"/>
              <a:t>2</a:t>
            </a:r>
            <a:r>
              <a:rPr lang="en-US" sz="2000" b="1" i="1" dirty="0"/>
              <a:t>)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&amp;x,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&amp;y)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y;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86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56768-78DF-40D6-BC8C-A1A36B03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bubblesort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D5EFEB-C0BC-43DC-928E-94531E8672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/>
              <a:t>al generico passo i vede l'array diviso in:</a:t>
            </a:r>
          </a:p>
          <a:p>
            <a:pPr lvl="1"/>
            <a:r>
              <a:rPr lang="it-IT" sz="1600" dirty="0"/>
              <a:t>una sequenza di </a:t>
            </a:r>
            <a:r>
              <a:rPr lang="it-IT" sz="1600" b="1" i="1" dirty="0"/>
              <a:t>destinazione</a:t>
            </a:r>
            <a:r>
              <a:rPr lang="it-IT" sz="1600" dirty="0"/>
              <a:t> </a:t>
            </a:r>
            <a:br>
              <a:rPr lang="it-IT" sz="1600" dirty="0"/>
            </a:br>
            <a:r>
              <a:rPr lang="it-IT" sz="1600" b="1" i="1" dirty="0"/>
              <a:t>a[0] ... a[i - 1] </a:t>
            </a:r>
            <a:r>
              <a:rPr lang="it-IT" sz="1600" dirty="0"/>
              <a:t>già </a:t>
            </a:r>
            <a:r>
              <a:rPr lang="it-IT" sz="1600" b="1" i="1" dirty="0"/>
              <a:t>ordinata</a:t>
            </a:r>
          </a:p>
          <a:p>
            <a:pPr lvl="1"/>
            <a:r>
              <a:rPr lang="it-IT" sz="1600" dirty="0"/>
              <a:t>una sequenza di </a:t>
            </a:r>
            <a:r>
              <a:rPr lang="it-IT" sz="1600" b="1" i="1" dirty="0"/>
              <a:t>origine</a:t>
            </a:r>
            <a:r>
              <a:rPr lang="it-IT" sz="1600" dirty="0"/>
              <a:t> </a:t>
            </a:r>
            <a:br>
              <a:rPr lang="it-IT" sz="1600" dirty="0"/>
            </a:br>
            <a:r>
              <a:rPr lang="it-IT" sz="1600" b="1" i="1" dirty="0"/>
              <a:t>a[i] ... a[n - 1] da ordinare</a:t>
            </a:r>
          </a:p>
          <a:p>
            <a:r>
              <a:rPr lang="it-IT" sz="1800" dirty="0"/>
              <a:t>l’obiettivo è di far emergere il valore </a:t>
            </a:r>
            <a:r>
              <a:rPr lang="it-IT" sz="1800" b="1" i="1" dirty="0"/>
              <a:t>minimo</a:t>
            </a:r>
            <a:r>
              <a:rPr lang="it-IT" sz="1800" dirty="0"/>
              <a:t> della sequenza di origine confrontando e </a:t>
            </a:r>
            <a:r>
              <a:rPr lang="it-IT" sz="1800" b="1" i="1" dirty="0"/>
              <a:t>scambiando sistematicamente </a:t>
            </a:r>
            <a:r>
              <a:rPr lang="it-IT" sz="1800" dirty="0"/>
              <a:t>i valori di elementi adiacenti a partire dalla fine dell’array, in modo da ridurre la sequenza di origine di un elemento</a:t>
            </a:r>
          </a:p>
          <a:p>
            <a:pPr lvl="1"/>
            <a:r>
              <a:rPr lang="it-IT" sz="1400" dirty="0"/>
              <a:t>sul posto</a:t>
            </a:r>
          </a:p>
          <a:p>
            <a:pPr lvl="1"/>
            <a:r>
              <a:rPr lang="it-IT" sz="1400" dirty="0"/>
              <a:t>stabile</a:t>
            </a:r>
          </a:p>
          <a:p>
            <a:pPr lvl="1"/>
            <a:r>
              <a:rPr lang="it-IT" sz="1400" dirty="0"/>
              <a:t>complessità O(n</a:t>
            </a:r>
            <a:r>
              <a:rPr lang="it-IT" sz="1400" baseline="30000" dirty="0"/>
              <a:t>2</a:t>
            </a:r>
            <a:r>
              <a:rPr lang="it-IT" sz="1400" dirty="0"/>
              <a:t>)</a:t>
            </a:r>
          </a:p>
          <a:p>
            <a:pPr lvl="1"/>
            <a:r>
              <a:rPr lang="it-IT" sz="1400" dirty="0"/>
              <a:t>efficiente per array parzialmente ordinati (</a:t>
            </a:r>
            <a:r>
              <a:rPr lang="it-IT" sz="1400" i="1" dirty="0"/>
              <a:t>versione ottimizzata</a:t>
            </a:r>
            <a:r>
              <a:rPr lang="it-IT" sz="1400" dirty="0"/>
              <a:t>)</a:t>
            </a:r>
          </a:p>
          <a:p>
            <a:endParaRPr lang="it-IT" sz="1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E0DB070-EC8D-4BCD-81B8-0993A60D5B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1365" y="1341438"/>
            <a:ext cx="4925846" cy="4525962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EA814-2471-4E77-8966-6D3F0211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137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A9B24B-F156-4202-9C05-A82B4078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problemi e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463BA8-8815-4B1B-A48F-474351DE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dato </a:t>
            </a:r>
            <a:r>
              <a:rPr lang="it-IT" b="1" i="1" dirty="0"/>
              <a:t>un problema</a:t>
            </a:r>
            <a:r>
              <a:rPr lang="it-IT" dirty="0"/>
              <a:t>, possono esistere </a:t>
            </a:r>
            <a:r>
              <a:rPr lang="it-IT" b="1" i="1" dirty="0"/>
              <a:t>più algoritmi </a:t>
            </a:r>
            <a:r>
              <a:rPr lang="it-IT" dirty="0"/>
              <a:t>che sono </a:t>
            </a:r>
            <a:r>
              <a:rPr lang="it-IT" b="1" i="1" dirty="0"/>
              <a:t>corretti</a:t>
            </a:r>
            <a:r>
              <a:rPr lang="it-IT" dirty="0"/>
              <a:t> rispetto ad esso</a:t>
            </a:r>
          </a:p>
          <a:p>
            <a:r>
              <a:rPr lang="it-IT" dirty="0"/>
              <a:t>… e un numero illimitato di algoritmi </a:t>
            </a:r>
            <a:r>
              <a:rPr lang="it-IT" b="1" i="1" dirty="0"/>
              <a:t>errati :(</a:t>
            </a:r>
          </a:p>
          <a:p>
            <a:r>
              <a:rPr lang="it-IT" dirty="0"/>
              <a:t>gli algoritmi corretti possono essere confrontati rispetto alla loro </a:t>
            </a:r>
            <a:r>
              <a:rPr lang="it-IT" b="1" i="1" dirty="0"/>
              <a:t>complessità</a:t>
            </a:r>
            <a:r>
              <a:rPr lang="it-IT" dirty="0"/>
              <a:t> o efficienza </a:t>
            </a:r>
            <a:r>
              <a:rPr lang="it-IT" b="1" i="1" dirty="0"/>
              <a:t>computazionale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BCCA80-C5C5-4A52-8BCB-FC511E01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8475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A4176-B7EF-49EB-A159-8D05ED7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bubble</a:t>
            </a:r>
            <a:r>
              <a:rPr lang="it-IT" sz="2800" dirty="0"/>
              <a:t> </a:t>
            </a:r>
            <a:r>
              <a:rPr lang="it-IT" sz="2800" dirty="0" err="1"/>
              <a:t>sort</a:t>
            </a:r>
            <a:endParaRPr lang="it-IT" sz="28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CAF70DA-D659-477D-84C0-DD6EAD1BE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1800" dirty="0"/>
              <a:t>versione semplificata</a:t>
            </a:r>
            <a:br>
              <a:rPr lang="it-IT" sz="1600" b="1" i="1" dirty="0"/>
            </a:b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(last = size - 1; last &gt; 0; last--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&lt;last;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]&gt;array[i+1]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swap(array[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array[i+1]);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897CB3-32B9-4733-8EC6-A4E9ECA3D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dirty="0"/>
              <a:t>se </a:t>
            </a:r>
            <a:r>
              <a:rPr lang="it-IT" sz="1800" b="1" i="1" dirty="0"/>
              <a:t>non</a:t>
            </a:r>
            <a:r>
              <a:rPr lang="it-IT" sz="1800" dirty="0"/>
              <a:t> avvengono </a:t>
            </a:r>
            <a:r>
              <a:rPr lang="it-IT" sz="1800" b="1" i="1" dirty="0"/>
              <a:t>scambi</a:t>
            </a:r>
            <a:r>
              <a:rPr lang="it-IT" sz="1800" dirty="0"/>
              <a:t> </a:t>
            </a:r>
            <a:br>
              <a:rPr lang="it-IT" sz="1800" dirty="0"/>
            </a:br>
            <a:r>
              <a:rPr lang="it-IT" sz="1800" dirty="0"/>
              <a:t>l’array risulta </a:t>
            </a:r>
            <a:r>
              <a:rPr lang="it-IT" sz="1800" b="1" i="1" dirty="0"/>
              <a:t>ordinato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i,last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swapped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(last = size - 1; last &gt; 0; last--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swapped = false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&lt;last;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]&gt;array[i+1]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 = true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swap(array[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array[i+1]);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(!swapped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return;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E00B96-0D34-4559-939D-18660F1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2284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F835902-8473-40B5-8018-C3E4037B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merge </a:t>
            </a:r>
            <a:r>
              <a:rPr lang="it-IT" sz="2800" dirty="0" err="1"/>
              <a:t>sort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9408D19B-5E89-43D8-ACC8-CDD81EE17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algoritmo </a:t>
                </a:r>
                <a:r>
                  <a:rPr lang="it-IT" b="1" i="1" dirty="0"/>
                  <a:t>ricorsivo</a:t>
                </a:r>
              </a:p>
              <a:p>
                <a:r>
                  <a:rPr lang="it-IT" dirty="0"/>
                  <a:t>sfrutta la tecnica del </a:t>
                </a:r>
                <a:r>
                  <a:rPr lang="it-IT" b="1" i="1" dirty="0"/>
                  <a:t>divide et impera</a:t>
                </a:r>
              </a:p>
              <a:p>
                <a:pPr lvl="1"/>
                <a:r>
                  <a:rPr lang="it-IT" dirty="0"/>
                  <a:t>suddivisione del problema in </a:t>
                </a:r>
                <a:r>
                  <a:rPr lang="it-IT" b="1" i="1" dirty="0" err="1"/>
                  <a:t>sottoproblemi</a:t>
                </a:r>
                <a:r>
                  <a:rPr lang="it-IT" dirty="0"/>
                  <a:t> della stessa natura di </a:t>
                </a:r>
                <a:r>
                  <a:rPr lang="it-IT" b="1" i="1" dirty="0"/>
                  <a:t>dimensione</a:t>
                </a:r>
                <a:r>
                  <a:rPr lang="it-IT" dirty="0"/>
                  <a:t> via via </a:t>
                </a:r>
                <a:r>
                  <a:rPr lang="it-IT" b="1" i="1" dirty="0"/>
                  <a:t>più piccola</a:t>
                </a:r>
              </a:p>
              <a:p>
                <a:r>
                  <a:rPr lang="it-IT" b="1" i="1" dirty="0"/>
                  <a:t>non</a:t>
                </a:r>
                <a:r>
                  <a:rPr lang="it-IT" dirty="0"/>
                  <a:t> opera </a:t>
                </a:r>
                <a:r>
                  <a:rPr lang="it-IT" b="1" i="1" dirty="0"/>
                  <a:t>sul posto</a:t>
                </a:r>
                <a:r>
                  <a:rPr lang="it-IT" dirty="0"/>
                  <a:t>: </a:t>
                </a:r>
                <a:r>
                  <a:rPr lang="it-IT" i="1" dirty="0"/>
                  <a:t>nella fusione usa un array di appoggio il cui numero di elementi è proporzionale al numero di elementi dell’array da ordinare</a:t>
                </a:r>
                <a:endParaRPr lang="en-US" i="1" dirty="0"/>
              </a:p>
              <a:p>
                <a:r>
                  <a:rPr lang="en-US" b="1" i="1" dirty="0"/>
                  <a:t>stabile</a:t>
                </a:r>
              </a:p>
              <a:p>
                <a:r>
                  <a:rPr lang="en-US" dirty="0" err="1"/>
                  <a:t>complessità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t-IT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9408D19B-5E89-43D8-ACC8-CDD81EE17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1077" r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2CC6D4-879A-4E87-800E-0EAFAF26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9435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9D701-A772-4EED-A2A1-D315779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merge </a:t>
            </a:r>
            <a:r>
              <a:rPr lang="it-IT" sz="2800" dirty="0" err="1"/>
              <a:t>sort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FAE00F-7EA4-4A5A-9AAB-B43AE79D4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se la sequenza da ordinare ha </a:t>
            </a:r>
            <a:r>
              <a:rPr lang="it-IT" sz="2400" b="1" i="1" dirty="0"/>
              <a:t>lunghezza</a:t>
            </a:r>
            <a:r>
              <a:rPr lang="it-IT" sz="2400" dirty="0"/>
              <a:t> </a:t>
            </a:r>
            <a:r>
              <a:rPr lang="it-IT" sz="2400" b="1" i="1" dirty="0"/>
              <a:t>0</a:t>
            </a:r>
            <a:r>
              <a:rPr lang="it-IT" sz="2400" dirty="0"/>
              <a:t> o </a:t>
            </a:r>
            <a:r>
              <a:rPr lang="it-IT" sz="2400" b="1" i="1" dirty="0"/>
              <a:t>1</a:t>
            </a:r>
            <a:r>
              <a:rPr lang="it-IT" sz="2400" dirty="0"/>
              <a:t>, è </a:t>
            </a:r>
            <a:r>
              <a:rPr lang="it-IT" sz="2400" b="1" i="1" dirty="0"/>
              <a:t>ordinata</a:t>
            </a:r>
          </a:p>
          <a:p>
            <a:r>
              <a:rPr lang="it-IT" sz="2400" dirty="0"/>
              <a:t>altrimenti la sequenza viene divisa (</a:t>
            </a:r>
            <a:r>
              <a:rPr lang="it-IT" sz="2400" b="1" i="1" dirty="0"/>
              <a:t>divide</a:t>
            </a:r>
            <a:r>
              <a:rPr lang="it-IT" sz="2400" dirty="0"/>
              <a:t>) in due </a:t>
            </a:r>
            <a:r>
              <a:rPr lang="it-IT" sz="2400" b="1" i="1" dirty="0"/>
              <a:t>metà</a:t>
            </a:r>
            <a:r>
              <a:rPr lang="it-IT" sz="2400" dirty="0"/>
              <a:t> </a:t>
            </a:r>
            <a:r>
              <a:rPr lang="it-IT" sz="2400" i="1" dirty="0"/>
              <a:t>(se numero dispari di elementi la prima ha un elemento in più della seconda)</a:t>
            </a:r>
          </a:p>
          <a:p>
            <a:r>
              <a:rPr lang="it-IT" sz="2400" dirty="0"/>
              <a:t>ogni </a:t>
            </a:r>
            <a:r>
              <a:rPr lang="it-IT" sz="2400" b="1" i="1" dirty="0" err="1"/>
              <a:t>sottosequenza</a:t>
            </a:r>
            <a:r>
              <a:rPr lang="it-IT" sz="2400" dirty="0"/>
              <a:t> viene </a:t>
            </a:r>
            <a:r>
              <a:rPr lang="it-IT" sz="2400" b="1" i="1" dirty="0"/>
              <a:t>ordinata</a:t>
            </a:r>
            <a:r>
              <a:rPr lang="it-IT" sz="2400" dirty="0"/>
              <a:t>, applicando </a:t>
            </a:r>
            <a:r>
              <a:rPr lang="it-IT" sz="2400" b="1" i="1" dirty="0"/>
              <a:t>ricorsivamente</a:t>
            </a:r>
            <a:r>
              <a:rPr lang="it-IT" sz="2400" dirty="0"/>
              <a:t> l'algoritmo (</a:t>
            </a:r>
            <a:r>
              <a:rPr lang="it-IT" sz="2400" b="1" i="1" dirty="0"/>
              <a:t>impera</a:t>
            </a:r>
            <a:r>
              <a:rPr lang="it-IT" sz="2400" dirty="0"/>
              <a:t>)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6D274-8F1D-49CF-B899-C59A484C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9FE7038-74A6-4A79-B1BC-0FAE0EF71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le due </a:t>
            </a:r>
            <a:r>
              <a:rPr lang="it-IT" sz="2400" b="1" i="1" dirty="0" err="1"/>
              <a:t>sottosequenze</a:t>
            </a:r>
            <a:r>
              <a:rPr lang="it-IT" sz="2400" dirty="0"/>
              <a:t> </a:t>
            </a:r>
            <a:r>
              <a:rPr lang="it-IT" sz="2400" b="1" i="1" dirty="0"/>
              <a:t>ordinate</a:t>
            </a:r>
            <a:r>
              <a:rPr lang="it-IT" sz="2400" dirty="0"/>
              <a:t> vengono </a:t>
            </a:r>
            <a:r>
              <a:rPr lang="it-IT" sz="2400" b="1" i="1" dirty="0"/>
              <a:t>fuse</a:t>
            </a:r>
            <a:r>
              <a:rPr lang="it-IT" sz="2400" dirty="0"/>
              <a:t> (</a:t>
            </a:r>
            <a:r>
              <a:rPr lang="it-IT" sz="2400" b="1" i="1" dirty="0"/>
              <a:t>combina</a:t>
            </a:r>
            <a:r>
              <a:rPr lang="it-IT" sz="2400" dirty="0"/>
              <a:t>)</a:t>
            </a:r>
          </a:p>
          <a:p>
            <a:r>
              <a:rPr lang="it-IT" sz="2200" dirty="0"/>
              <a:t>si estrae ripetutamente il </a:t>
            </a:r>
            <a:r>
              <a:rPr lang="it-IT" sz="2200" b="1" i="1" dirty="0"/>
              <a:t>minimo</a:t>
            </a:r>
            <a:r>
              <a:rPr lang="it-IT" sz="2200" dirty="0"/>
              <a:t> delle due </a:t>
            </a:r>
            <a:r>
              <a:rPr lang="it-IT" sz="2200" dirty="0" err="1"/>
              <a:t>sottosequenze</a:t>
            </a:r>
            <a:r>
              <a:rPr lang="it-IT" sz="2200" dirty="0"/>
              <a:t> e lo si pone nella </a:t>
            </a:r>
            <a:r>
              <a:rPr lang="it-IT" sz="2200" b="1" i="1" dirty="0"/>
              <a:t>sequenza in uscita</a:t>
            </a:r>
            <a:r>
              <a:rPr lang="it-IT" sz="2200" dirty="0"/>
              <a:t>, che risulterà </a:t>
            </a:r>
            <a:r>
              <a:rPr lang="it-IT" sz="2200" b="1" dirty="0"/>
              <a:t>ordinata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59260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ADF1FF-2F54-4184-B86A-67FE8D30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merge </a:t>
            </a:r>
            <a:r>
              <a:rPr lang="it-IT" sz="2800" dirty="0" err="1"/>
              <a:t>sort</a:t>
            </a:r>
            <a:endParaRPr lang="it-IT" sz="28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F4DE2D4-3A16-441D-82E2-16DBE6D65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1470" y="1955308"/>
            <a:ext cx="5029636" cy="3298222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C65046A-C74D-4AE2-B20C-F8DB50963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3063" y="1680369"/>
            <a:ext cx="4362450" cy="38481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20DB-02AA-449C-9D91-818E5678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6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C5626-C818-4995-A949-23E1930E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merge </a:t>
            </a:r>
            <a:r>
              <a:rPr lang="it-IT" sz="2800" dirty="0" err="1"/>
              <a:t>sort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1F63A-B1CD-4B3F-BED9-303253BA5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center; // middle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&lt;right)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 = 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first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center);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(array, center+1, right);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//merge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</a:t>
            </a:r>
            <a:endParaRPr lang="it-IT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merge(array,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center, right)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71320C-241B-4DC4-91EB-2DCC4AA9F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array[],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center,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right){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first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center+1;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second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= 0;  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[DIM_ARRAY];  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((i&lt;=center) &amp;&amp; (j&lt;=right))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(array[i] &lt;= array[j]) 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array[i]; i++;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array[j];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k++;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(i&lt;=center) 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array[i]; i++; k++;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(j&lt;=right) 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= array[j];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(k=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k&lt;=right; k++){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array[k]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[k-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8DE92-0E03-4C9F-9D4A-BFC91E17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95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BEA7B-A8E4-46F2-8459-84193E84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complessità di un algoritmo </a:t>
            </a:r>
            <a:br>
              <a:rPr lang="it-IT" sz="2800" dirty="0"/>
            </a:br>
            <a:r>
              <a:rPr lang="it-IT" sz="2800" dirty="0"/>
              <a:t>rispetto all'uso di risorse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9C2A3E-B64E-48F5-BFB2-727BC240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l’algoritmo viene </a:t>
            </a:r>
            <a:r>
              <a:rPr lang="it-IT" b="1" i="1" dirty="0"/>
              <a:t>valutato</a:t>
            </a:r>
            <a:r>
              <a:rPr lang="it-IT" dirty="0"/>
              <a:t> in base alle risorse utilizzate durante la sua esecuzione:</a:t>
            </a:r>
          </a:p>
          <a:p>
            <a:pPr lvl="1"/>
            <a:r>
              <a:rPr lang="it-IT" b="1" i="1" dirty="0"/>
              <a:t>tempo</a:t>
            </a:r>
            <a:r>
              <a:rPr lang="it-IT" dirty="0"/>
              <a:t> di calcolo</a:t>
            </a:r>
          </a:p>
          <a:p>
            <a:pPr lvl="1"/>
            <a:r>
              <a:rPr lang="it-IT" b="1" i="1" dirty="0"/>
              <a:t>spazio</a:t>
            </a:r>
            <a:r>
              <a:rPr lang="it-IT" dirty="0"/>
              <a:t> di memoria (</a:t>
            </a:r>
            <a:r>
              <a:rPr lang="it-IT" i="1" dirty="0"/>
              <a:t>risorsa riusabile</a:t>
            </a:r>
            <a:r>
              <a:rPr lang="it-IT" dirty="0"/>
              <a:t>)</a:t>
            </a:r>
          </a:p>
          <a:p>
            <a:pPr lvl="1"/>
            <a:r>
              <a:rPr lang="it-IT" b="1" i="1" dirty="0"/>
              <a:t>banda</a:t>
            </a:r>
            <a:r>
              <a:rPr lang="it-IT" dirty="0"/>
              <a:t> trasmissiva (</a:t>
            </a:r>
            <a:r>
              <a:rPr lang="it-IT" i="1" dirty="0"/>
              <a:t>risorsa riusabile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835AFB-BF55-4FB3-9496-AD92F0E7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49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2E797-883F-4141-9C22-55558AB7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domanda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D04889-3F23-4BFB-9C24-7CA35A02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esiste</a:t>
            </a:r>
            <a:r>
              <a:rPr lang="it-IT" dirty="0"/>
              <a:t> </a:t>
            </a:r>
            <a:r>
              <a:rPr lang="it-IT" b="1" i="1" dirty="0"/>
              <a:t>sempre</a:t>
            </a:r>
            <a:r>
              <a:rPr lang="it-IT" dirty="0"/>
              <a:t> un algoritmo risolutivo per un problema?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0E95ED-5F47-4B61-BFB2-C8889BD0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78B8B9-0277-44FA-AB9B-A2919568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068177"/>
            <a:ext cx="3467655" cy="34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9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1A4DC4-1B61-416A-8AEA-0F98679A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problemi decidibili </a:t>
            </a:r>
            <a:br>
              <a:rPr lang="it-IT" sz="2800" dirty="0"/>
            </a:br>
            <a:r>
              <a:rPr lang="it-IT" sz="2800" dirty="0"/>
              <a:t>e indecidibili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CAB6E-A55D-489F-A4BD-11706279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problema </a:t>
            </a:r>
            <a:r>
              <a:rPr lang="it-IT" b="1" i="1" dirty="0"/>
              <a:t>decidibile</a:t>
            </a:r>
          </a:p>
          <a:p>
            <a:pPr lvl="1"/>
            <a:r>
              <a:rPr lang="it-IT" dirty="0"/>
              <a:t>se esiste un algoritmo che produce la soluzione in tempo finito per ogni istanza dei dati di ingresso del problema</a:t>
            </a:r>
          </a:p>
          <a:p>
            <a:r>
              <a:rPr lang="it-IT" dirty="0"/>
              <a:t>problema </a:t>
            </a:r>
            <a:r>
              <a:rPr lang="it-IT" b="1" i="1" dirty="0"/>
              <a:t>indecidibile</a:t>
            </a:r>
          </a:p>
          <a:p>
            <a:pPr lvl="1"/>
            <a:r>
              <a:rPr lang="it-IT" dirty="0"/>
              <a:t>se non esiste nessun algoritmo che produce la soluzione in tempo finito per ogni istanza dei dati di ingresso del problema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DC3233-6B2A-4463-9905-3F6B7F0D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029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D65AE-E3AE-49C1-9144-190BEC1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complessità temporale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64D5F-F07B-4BB1-BB20-4B96A249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confronto</a:t>
            </a:r>
            <a:r>
              <a:rPr lang="it-IT" dirty="0"/>
              <a:t> fra algoritmi che risolvono lo </a:t>
            </a:r>
            <a:r>
              <a:rPr lang="it-IT" b="1" i="1" dirty="0"/>
              <a:t>stesso problema</a:t>
            </a:r>
          </a:p>
          <a:p>
            <a:r>
              <a:rPr lang="it-IT" dirty="0"/>
              <a:t>si valuta il </a:t>
            </a:r>
            <a:r>
              <a:rPr lang="it-IT" b="1" i="1" dirty="0"/>
              <a:t>tempo di esecuzione </a:t>
            </a:r>
            <a:r>
              <a:rPr lang="it-IT" dirty="0"/>
              <a:t>(in numero di passi) in modo indipendente dalla tecnologia dell’esecutore</a:t>
            </a:r>
          </a:p>
          <a:p>
            <a:r>
              <a:rPr lang="it-IT" dirty="0"/>
              <a:t>in molti casi la complessità è legata al tipo o al </a:t>
            </a:r>
            <a:r>
              <a:rPr lang="it-IT" b="1" i="1" dirty="0"/>
              <a:t>numero</a:t>
            </a:r>
            <a:r>
              <a:rPr lang="it-IT" dirty="0"/>
              <a:t> dei </a:t>
            </a:r>
            <a:r>
              <a:rPr lang="it-IT" b="1" i="1" dirty="0"/>
              <a:t>dati</a:t>
            </a:r>
            <a:r>
              <a:rPr lang="it-IT" dirty="0"/>
              <a:t> di </a:t>
            </a:r>
            <a:r>
              <a:rPr lang="it-IT" b="1" i="1" dirty="0"/>
              <a:t>input</a:t>
            </a:r>
          </a:p>
          <a:p>
            <a:pPr lvl="1"/>
            <a:r>
              <a:rPr lang="it-IT" dirty="0"/>
              <a:t>ad esempio la ricerca di un valore in un vettore ordinato dipende dalla dimensione del vettore</a:t>
            </a:r>
          </a:p>
          <a:p>
            <a:r>
              <a:rPr lang="it-IT" dirty="0"/>
              <a:t>il </a:t>
            </a:r>
            <a:r>
              <a:rPr lang="it-IT" b="1" i="1" dirty="0"/>
              <a:t>tempo</a:t>
            </a:r>
            <a:r>
              <a:rPr lang="it-IT" dirty="0"/>
              <a:t> è espresso in </a:t>
            </a:r>
            <a:r>
              <a:rPr lang="it-IT" b="1" i="1" dirty="0"/>
              <a:t>funzione</a:t>
            </a:r>
            <a:r>
              <a:rPr lang="it-IT" dirty="0"/>
              <a:t> della dimensione dei </a:t>
            </a:r>
            <a:r>
              <a:rPr lang="it-IT" b="1" i="1" dirty="0"/>
              <a:t>dati</a:t>
            </a:r>
            <a:r>
              <a:rPr lang="it-IT" dirty="0"/>
              <a:t> in ingresso </a:t>
            </a:r>
            <a:r>
              <a:rPr lang="it-IT" b="1" i="1" dirty="0"/>
              <a:t>T(n)</a:t>
            </a:r>
          </a:p>
          <a:p>
            <a:r>
              <a:rPr lang="it-IT" dirty="0"/>
              <a:t>per confrontare le funzioni tempo ottenute per i vari algoritmi si considerano le </a:t>
            </a:r>
            <a:r>
              <a:rPr lang="it-IT" b="1" i="1" dirty="0"/>
              <a:t>funzioni asintotiche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F53E2F-68C7-49BF-A59D-7BED67D3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625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42E7C-44AB-483D-8CB9-A03F9771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asintotica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14BE4-0615-4FD1-B3A3-E19F14A8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la funzione </a:t>
            </a:r>
            <a:r>
              <a:rPr lang="it-IT" b="1" i="1" dirty="0"/>
              <a:t>polinomiale</a:t>
            </a:r>
            <a:r>
              <a:rPr lang="it-IT" dirty="0"/>
              <a:t> </a:t>
            </a:r>
            <a:r>
              <a:rPr lang="it-IT" b="1" i="1" dirty="0"/>
              <a:t>f(n)</a:t>
            </a:r>
            <a:r>
              <a:rPr lang="it-IT" dirty="0"/>
              <a:t> che rappresenta il tempo di esecuzione dell’algoritmo al variare della dimensione n dei dati di input</a:t>
            </a:r>
          </a:p>
          <a:p>
            <a:r>
              <a:rPr lang="it-IT" dirty="0"/>
              <a:t>la funzione asintotica </a:t>
            </a:r>
            <a:r>
              <a:rPr lang="it-IT" b="1" i="1" dirty="0"/>
              <a:t>ignora</a:t>
            </a:r>
            <a:r>
              <a:rPr lang="it-IT" dirty="0"/>
              <a:t> le costanti moltiplicative e i termini non dominanti al crescere di n</a:t>
            </a:r>
          </a:p>
          <a:p>
            <a:pPr lvl="1"/>
            <a:r>
              <a:rPr lang="it-IT" dirty="0"/>
              <a:t>es.</a:t>
            </a:r>
          </a:p>
          <a:p>
            <a:pPr lvl="1"/>
            <a:r>
              <a:rPr lang="it-IT" dirty="0"/>
              <a:t>f(x) = 3x</a:t>
            </a:r>
            <a:r>
              <a:rPr lang="it-IT" baseline="30000" dirty="0"/>
              <a:t>4</a:t>
            </a:r>
            <a:r>
              <a:rPr lang="it-IT" dirty="0"/>
              <a:t> +6x</a:t>
            </a:r>
            <a:r>
              <a:rPr lang="it-IT" baseline="30000" dirty="0"/>
              <a:t>2</a:t>
            </a:r>
            <a:r>
              <a:rPr lang="it-IT" dirty="0"/>
              <a:t> + 10</a:t>
            </a:r>
          </a:p>
          <a:p>
            <a:pPr lvl="1"/>
            <a:r>
              <a:rPr lang="it-IT" dirty="0"/>
              <a:t>funzione asintotica = x</a:t>
            </a:r>
            <a:r>
              <a:rPr lang="it-IT" baseline="30000" dirty="0"/>
              <a:t>4</a:t>
            </a:r>
          </a:p>
          <a:p>
            <a:pPr lvl="1"/>
            <a:r>
              <a:rPr lang="it-IT" dirty="0"/>
              <a:t>l’</a:t>
            </a:r>
            <a:r>
              <a:rPr lang="it-IT" b="1" i="1" dirty="0"/>
              <a:t>approssimazione</a:t>
            </a:r>
            <a:r>
              <a:rPr lang="it-IT" dirty="0"/>
              <a:t> di una funzione con una funzione asintotica è molto utile per </a:t>
            </a:r>
            <a:r>
              <a:rPr lang="it-IT" b="1" i="1" dirty="0"/>
              <a:t>semplificare i calcoli</a:t>
            </a:r>
          </a:p>
          <a:p>
            <a:pPr lvl="1"/>
            <a:r>
              <a:rPr lang="it-IT" dirty="0"/>
              <a:t>la notazione asintotica di una funzione descrive il comportamento in modo semplificato, ignorando dettagli della formula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565213-9E54-4F2A-BD40-314D176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245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60370-567A-4DF2-A83E-F7A112A3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13B8EE-CA8F-4CB1-830E-E81020A8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tempo di esecuzione può essere calcolato in caso</a:t>
            </a:r>
          </a:p>
          <a:p>
            <a:pPr lvl="1"/>
            <a:r>
              <a:rPr lang="it-IT" sz="2400" b="1" i="1" dirty="0"/>
              <a:t>pessimo</a:t>
            </a:r>
            <a:r>
              <a:rPr lang="it-IT" sz="2400" dirty="0"/>
              <a:t> </a:t>
            </a:r>
          </a:p>
          <a:p>
            <a:pPr lvl="2"/>
            <a:r>
              <a:rPr lang="it-IT" sz="2000" dirty="0"/>
              <a:t>dati d’ingresso che massimizzano il tempo di esecuzione</a:t>
            </a:r>
          </a:p>
          <a:p>
            <a:pPr lvl="1"/>
            <a:r>
              <a:rPr lang="it-IT" sz="2400" b="1" i="1" dirty="0"/>
              <a:t>ottimo</a:t>
            </a:r>
            <a:r>
              <a:rPr lang="it-IT" sz="2400" dirty="0"/>
              <a:t> </a:t>
            </a:r>
          </a:p>
          <a:p>
            <a:pPr lvl="2"/>
            <a:r>
              <a:rPr lang="it-IT" sz="2000" dirty="0"/>
              <a:t>dati d’ingresso che minimizzano il tempo di esecuzione</a:t>
            </a:r>
          </a:p>
          <a:p>
            <a:pPr lvl="1"/>
            <a:r>
              <a:rPr lang="it-IT" sz="2400" b="1" i="1" dirty="0"/>
              <a:t>medio</a:t>
            </a:r>
            <a:r>
              <a:rPr lang="it-IT" sz="2400" dirty="0"/>
              <a:t> </a:t>
            </a:r>
          </a:p>
          <a:p>
            <a:pPr lvl="2"/>
            <a:r>
              <a:rPr lang="it-IT" sz="2000" dirty="0"/>
              <a:t>somma dei tempi pesata in base alla loro probabilità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BA0143-D090-40C7-950E-36FA4745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3983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2733</TotalTime>
  <Words>2042</Words>
  <Application>Microsoft Office PowerPoint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Century Schoolbook</vt:lpstr>
      <vt:lpstr>Courier New</vt:lpstr>
      <vt:lpstr>Tahoma</vt:lpstr>
      <vt:lpstr>template sisinf</vt:lpstr>
      <vt:lpstr>algoritmi su array ricerca e ordinamento  Alberto Ferrari</vt:lpstr>
      <vt:lpstr>classificazione degli algoritmi</vt:lpstr>
      <vt:lpstr>problemi e algoritmi</vt:lpstr>
      <vt:lpstr>complessità di un algoritmo  rispetto all'uso di risorse</vt:lpstr>
      <vt:lpstr>domanda</vt:lpstr>
      <vt:lpstr>problemi decidibili  e indecidibili</vt:lpstr>
      <vt:lpstr>complessità temporale</vt:lpstr>
      <vt:lpstr>funzione asintotica</vt:lpstr>
      <vt:lpstr>casi</vt:lpstr>
      <vt:lpstr>complessità temporale</vt:lpstr>
      <vt:lpstr>algoritmi non ricorsivi</vt:lpstr>
      <vt:lpstr>esempio: fattoriale</vt:lpstr>
      <vt:lpstr>complessità computazionale</vt:lpstr>
      <vt:lpstr>valutazione con un parametro</vt:lpstr>
      <vt:lpstr>valutazione con più parametri</vt:lpstr>
      <vt:lpstr>confronto</vt:lpstr>
      <vt:lpstr>array</vt:lpstr>
      <vt:lpstr>array</vt:lpstr>
      <vt:lpstr>algoritmo di visita</vt:lpstr>
      <vt:lpstr>ricerca</vt:lpstr>
      <vt:lpstr>ricerca sequenziale</vt:lpstr>
      <vt:lpstr>ricerca binaria</vt:lpstr>
      <vt:lpstr>ordinamento</vt:lpstr>
      <vt:lpstr>sort</vt:lpstr>
      <vt:lpstr>insertion sort</vt:lpstr>
      <vt:lpstr>insertion sort</vt:lpstr>
      <vt:lpstr>selection sort</vt:lpstr>
      <vt:lpstr>selection sort</vt:lpstr>
      <vt:lpstr>bubblesort</vt:lpstr>
      <vt:lpstr>bubble sort</vt:lpstr>
      <vt:lpstr>merge sort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197</cp:revision>
  <dcterms:created xsi:type="dcterms:W3CDTF">2018-01-19T17:39:36Z</dcterms:created>
  <dcterms:modified xsi:type="dcterms:W3CDTF">2018-04-22T10:28:14Z</dcterms:modified>
</cp:coreProperties>
</file>