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8" r:id="rId2"/>
    <p:sldId id="259" r:id="rId3"/>
    <p:sldId id="383" r:id="rId4"/>
    <p:sldId id="261" r:id="rId5"/>
    <p:sldId id="384" r:id="rId6"/>
    <p:sldId id="385" r:id="rId7"/>
    <p:sldId id="386" r:id="rId8"/>
    <p:sldId id="388" r:id="rId9"/>
    <p:sldId id="387" r:id="rId10"/>
    <p:sldId id="399" r:id="rId11"/>
    <p:sldId id="264" r:id="rId12"/>
    <p:sldId id="270" r:id="rId13"/>
    <p:sldId id="389" r:id="rId14"/>
    <p:sldId id="272" r:id="rId15"/>
    <p:sldId id="390" r:id="rId16"/>
    <p:sldId id="391" r:id="rId17"/>
    <p:sldId id="400" r:id="rId18"/>
    <p:sldId id="269" r:id="rId19"/>
    <p:sldId id="271" r:id="rId20"/>
    <p:sldId id="402" r:id="rId21"/>
    <p:sldId id="392" r:id="rId22"/>
    <p:sldId id="401" r:id="rId23"/>
    <p:sldId id="393" r:id="rId24"/>
    <p:sldId id="262" r:id="rId25"/>
    <p:sldId id="394" r:id="rId26"/>
    <p:sldId id="263" r:id="rId27"/>
    <p:sldId id="395" r:id="rId28"/>
    <p:sldId id="396" r:id="rId29"/>
    <p:sldId id="397" r:id="rId30"/>
    <p:sldId id="398" r:id="rId31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>
      <p:cViewPr varScale="1">
        <p:scale>
          <a:sx n="73" d="100"/>
          <a:sy n="73" d="100"/>
        </p:scale>
        <p:origin x="40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148908"/>
            <a:ext cx="23960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Ingegneria dei</a:t>
            </a:r>
          </a:p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Sistemi Informativi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9D2DA75-9C1A-462F-BE98-0D4187F89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latin typeface="Century Schoolbook" panose="02040604050505020304" pitchFamily="18" charset="0"/>
              </a:rPr>
              <a:t>Alberto Ferrari – Programmazione di applicazioni SW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74884C2-CF73-446F-AD74-880598EB1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19289" y="2130425"/>
            <a:ext cx="8353425" cy="2306638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/>
              <a:t>architettura degli elaboratori</a:t>
            </a:r>
            <a:br>
              <a:rPr lang="it-IT" sz="2800" dirty="0"/>
            </a:br>
            <a:r>
              <a:rPr lang="it-IT" dirty="0">
                <a:latin typeface="Century Schoolbook" panose="02040604050505020304" pitchFamily="18" charset="0"/>
              </a:rPr>
              <a:t> </a:t>
            </a:r>
            <a:r>
              <a:rPr lang="it-IT" dirty="0">
                <a:solidFill>
                  <a:schemeClr val="tx1"/>
                </a:solidFill>
                <a:latin typeface="Century Schoolbook" panose="02040604050505020304" pitchFamily="18" charset="0"/>
              </a:rPr>
              <a:t>Alberto Ferrari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EFACD5AC-EEEC-4CC1-838B-3C947F7F5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memorizzazione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48573E2A-7E21-43C1-BF77-B57ADDFCB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unità di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10BE16D-D45D-4589-A0AD-464E24E85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7" name="AutoShape 2" descr="Immagine correlata">
            <a:extLst>
              <a:ext uri="{FF2B5EF4-FFF2-40B4-BE49-F238E27FC236}">
                <a16:creationId xmlns:a16="http://schemas.microsoft.com/office/drawing/2014/main" id="{92150163-E45D-46A7-84C9-B414A5861A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44E0CF2-9397-4A3E-BFC3-255EBD51E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1368425"/>
            <a:ext cx="61341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27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B548E8-1723-4CB4-ADAE-53301877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tipologie di memorie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271B6B-F401-449A-B050-86BED5F64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memoria principale </a:t>
            </a:r>
            <a:r>
              <a:rPr lang="it-IT" sz="2000" b="1" i="1" dirty="0"/>
              <a:t>RAM</a:t>
            </a:r>
            <a:r>
              <a:rPr lang="it-IT" sz="2000" dirty="0"/>
              <a:t> (</a:t>
            </a:r>
            <a:r>
              <a:rPr lang="it-IT" sz="2000" i="1" dirty="0"/>
              <a:t>Random Access Memory</a:t>
            </a:r>
            <a:r>
              <a:rPr lang="it-IT" sz="2000" dirty="0"/>
              <a:t>)</a:t>
            </a:r>
          </a:p>
          <a:p>
            <a:pPr lvl="1"/>
            <a:r>
              <a:rPr lang="it-IT" sz="1800" b="1" i="1" dirty="0"/>
              <a:t>volatile</a:t>
            </a:r>
            <a:r>
              <a:rPr lang="it-IT" sz="1800" dirty="0"/>
              <a:t> (perde il suo contenuto quando si spegne il calcolatore)</a:t>
            </a:r>
          </a:p>
          <a:p>
            <a:pPr lvl="1"/>
            <a:r>
              <a:rPr lang="it-IT" sz="1800" dirty="0"/>
              <a:t>memorizza dati e programmi</a:t>
            </a:r>
          </a:p>
          <a:p>
            <a:r>
              <a:rPr lang="it-IT" sz="2000" dirty="0"/>
              <a:t> </a:t>
            </a:r>
            <a:r>
              <a:rPr lang="it-IT" sz="2000" b="1" i="1" dirty="0"/>
              <a:t>ROM</a:t>
            </a:r>
            <a:r>
              <a:rPr lang="it-IT" sz="2000" dirty="0"/>
              <a:t> (</a:t>
            </a:r>
            <a:r>
              <a:rPr lang="it-IT" sz="2000" i="1" dirty="0"/>
              <a:t>Read </a:t>
            </a:r>
            <a:r>
              <a:rPr lang="it-IT" sz="2000" i="1" dirty="0" err="1"/>
              <a:t>Only</a:t>
            </a:r>
            <a:r>
              <a:rPr lang="it-IT" sz="2000" i="1" dirty="0"/>
              <a:t> Memory</a:t>
            </a:r>
            <a:r>
              <a:rPr lang="it-IT" sz="2000" dirty="0"/>
              <a:t>)</a:t>
            </a:r>
          </a:p>
          <a:p>
            <a:pPr lvl="1"/>
            <a:r>
              <a:rPr lang="it-IT" sz="1800" b="1" i="1" dirty="0"/>
              <a:t>persistente</a:t>
            </a:r>
            <a:r>
              <a:rPr lang="it-IT" sz="1800" dirty="0"/>
              <a:t> (mantiene il suo contenuto quando si spegne il calcolatore) </a:t>
            </a:r>
          </a:p>
          <a:p>
            <a:pPr lvl="1"/>
            <a:r>
              <a:rPr lang="it-IT" sz="1800" dirty="0"/>
              <a:t>contenuto è fisso e immutabile</a:t>
            </a:r>
          </a:p>
          <a:p>
            <a:pPr lvl="1"/>
            <a:r>
              <a:rPr lang="it-IT" sz="1800" dirty="0"/>
              <a:t>memorizza programmi di sistema</a:t>
            </a:r>
          </a:p>
          <a:p>
            <a:r>
              <a:rPr lang="it-IT" sz="2000" dirty="0"/>
              <a:t> </a:t>
            </a:r>
            <a:r>
              <a:rPr lang="it-IT" sz="2000" b="1" i="1" dirty="0"/>
              <a:t>Cache</a:t>
            </a:r>
          </a:p>
          <a:p>
            <a:pPr lvl="1"/>
            <a:r>
              <a:rPr lang="it-IT" sz="1800" dirty="0"/>
              <a:t>memoria di appoggio del processore</a:t>
            </a:r>
          </a:p>
          <a:p>
            <a:pPr lvl="1"/>
            <a:r>
              <a:rPr lang="it-IT" sz="1800" dirty="0"/>
              <a:t>molto </a:t>
            </a:r>
            <a:r>
              <a:rPr lang="it-IT" sz="1800" b="1" i="1" dirty="0"/>
              <a:t>veloce</a:t>
            </a:r>
            <a:r>
              <a:rPr lang="it-IT" sz="1800" dirty="0"/>
              <a:t> (accesso estremamente rapido)</a:t>
            </a:r>
          </a:p>
          <a:p>
            <a:pPr lvl="1"/>
            <a:r>
              <a:rPr lang="it-IT" sz="1800" dirty="0"/>
              <a:t>dimensioni limitate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46E91E-7621-415A-9DA2-71654AEE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7615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A01C3C-2867-414E-B8CF-B933AA42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memorie secondarie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3C63E954-E346-4B36-A604-A3AAC9995F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000" b="1" i="1" dirty="0"/>
              <a:t>memorie di massa </a:t>
            </a:r>
            <a:r>
              <a:rPr lang="it-IT" sz="2000" dirty="0"/>
              <a:t>- </a:t>
            </a:r>
            <a:r>
              <a:rPr lang="it-IT" sz="2000" b="1" i="1" dirty="0"/>
              <a:t>persistenti</a:t>
            </a:r>
          </a:p>
          <a:p>
            <a:r>
              <a:rPr lang="it-IT" sz="2000" dirty="0"/>
              <a:t>supporti:</a:t>
            </a:r>
          </a:p>
          <a:p>
            <a:pPr lvl="1"/>
            <a:r>
              <a:rPr lang="it-IT" sz="1600" dirty="0"/>
              <a:t>magnetici, </a:t>
            </a:r>
            <a:r>
              <a:rPr lang="it-IT" sz="2000" dirty="0"/>
              <a:t>ottici, a stato solido</a:t>
            </a:r>
          </a:p>
          <a:p>
            <a:pPr lvl="1"/>
            <a:r>
              <a:rPr lang="it-IT" sz="1600" dirty="0"/>
              <a:t>nastri, hard disk, CD, DVD, SSD …</a:t>
            </a:r>
          </a:p>
          <a:p>
            <a:r>
              <a:rPr lang="it-IT" sz="2000" b="1" i="1" dirty="0"/>
              <a:t>grandi quantità </a:t>
            </a:r>
            <a:r>
              <a:rPr lang="it-IT" sz="2000" dirty="0"/>
              <a:t>di informazioni</a:t>
            </a:r>
          </a:p>
          <a:p>
            <a:r>
              <a:rPr lang="it-IT" sz="2000" dirty="0"/>
              <a:t>accesso </a:t>
            </a:r>
            <a:r>
              <a:rPr lang="it-IT" sz="2000" b="1" i="1" dirty="0"/>
              <a:t>molto meno rapido </a:t>
            </a:r>
            <a:r>
              <a:rPr lang="it-IT" sz="2000" dirty="0"/>
              <a:t>della memoria centrale </a:t>
            </a:r>
            <a:r>
              <a:rPr lang="it-IT" sz="2000" b="1" i="1" dirty="0"/>
              <a:t>millisecondi</a:t>
            </a:r>
            <a:r>
              <a:rPr lang="it-IT" sz="2000" dirty="0"/>
              <a:t> (10</a:t>
            </a:r>
            <a:r>
              <a:rPr lang="it-IT" sz="2000" baseline="30000" dirty="0"/>
              <a:t>-3</a:t>
            </a:r>
            <a:r>
              <a:rPr lang="it-IT" sz="2000" dirty="0"/>
              <a:t> sec) contro </a:t>
            </a:r>
            <a:r>
              <a:rPr lang="it-IT" sz="2000" b="1" i="1" dirty="0"/>
              <a:t>nanosecondi</a:t>
            </a:r>
            <a:r>
              <a:rPr lang="it-IT" sz="2000" dirty="0"/>
              <a:t> (10</a:t>
            </a:r>
            <a:r>
              <a:rPr lang="it-IT" sz="2000" baseline="30000" dirty="0"/>
              <a:t>-9</a:t>
            </a:r>
            <a:r>
              <a:rPr lang="it-IT" sz="2000" dirty="0"/>
              <a:t> sec) - rapporto </a:t>
            </a:r>
            <a:r>
              <a:rPr lang="it-IT" sz="2000" b="1" i="1" dirty="0"/>
              <a:t>10</a:t>
            </a:r>
            <a:r>
              <a:rPr lang="it-IT" sz="2000" b="1" i="1" baseline="30000" dirty="0"/>
              <a:t>6</a:t>
            </a:r>
          </a:p>
          <a:p>
            <a:pPr lvl="1"/>
            <a:r>
              <a:rPr lang="it-IT" sz="2000" baseline="30000" dirty="0"/>
              <a:t>i sistemi magnetici e ottici richiedono un movimento meccanico</a:t>
            </a:r>
          </a:p>
          <a:p>
            <a:pPr lvl="1"/>
            <a:r>
              <a:rPr lang="it-IT" sz="2000" baseline="30000" dirty="0"/>
              <a:t>i sistemi elettronici (come la memoria principale) non hanno movimenti meccanici</a:t>
            </a:r>
          </a:p>
          <a:p>
            <a:pPr lvl="1"/>
            <a:endParaRPr lang="it-IT" sz="1800" baseline="30000" dirty="0"/>
          </a:p>
          <a:p>
            <a:endParaRPr lang="it-IT" sz="20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56085A6-8B98-4584-9CDC-6223779D9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1028" name="Picture 4" descr="Risultati immagini per memorie di massa">
            <a:extLst>
              <a:ext uri="{FF2B5EF4-FFF2-40B4-BE49-F238E27FC236}">
                <a16:creationId xmlns:a16="http://schemas.microsoft.com/office/drawing/2014/main" id="{061772EB-CF33-4795-BE1B-D9CE3600A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999080"/>
            <a:ext cx="2554696" cy="169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sultati immagini per memorie di massa">
            <a:extLst>
              <a:ext uri="{FF2B5EF4-FFF2-40B4-BE49-F238E27FC236}">
                <a16:creationId xmlns:a16="http://schemas.microsoft.com/office/drawing/2014/main" id="{0997AC2C-C5E3-42DD-B6E8-6B7819DEE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440" y="3140968"/>
            <a:ext cx="1065903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isultati immagini per memorie di massa nastri backup">
            <a:extLst>
              <a:ext uri="{FF2B5EF4-FFF2-40B4-BE49-F238E27FC236}">
                <a16:creationId xmlns:a16="http://schemas.microsoft.com/office/drawing/2014/main" id="{4E62FDF6-BF9C-456B-94E7-09CFAA3FE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60" y="2049670"/>
            <a:ext cx="1296566" cy="129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isultati immagini per memorie di massa cd">
            <a:extLst>
              <a:ext uri="{FF2B5EF4-FFF2-40B4-BE49-F238E27FC236}">
                <a16:creationId xmlns:a16="http://schemas.microsoft.com/office/drawing/2014/main" id="{78547298-4041-4273-B2B1-81EE5C7AB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733" y="4265712"/>
            <a:ext cx="1609917" cy="119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isultati immagini per memorie di massa ssd">
            <a:extLst>
              <a:ext uri="{FF2B5EF4-FFF2-40B4-BE49-F238E27FC236}">
                <a16:creationId xmlns:a16="http://schemas.microsoft.com/office/drawing/2014/main" id="{D390D598-C3C7-4155-99E9-060F1A38F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0" y="3604419"/>
            <a:ext cx="2479695" cy="183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032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007BA9-EA55-470E-968B-BC8798FE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memoria centrale - RAM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CDA0B8-BE3B-4368-AC8A-F1021B064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contiene le istruzioni e i dati</a:t>
            </a:r>
          </a:p>
          <a:p>
            <a:r>
              <a:rPr lang="it-IT" dirty="0"/>
              <a:t>è un contenitore di celle</a:t>
            </a:r>
          </a:p>
          <a:p>
            <a:pPr lvl="1"/>
            <a:r>
              <a:rPr lang="it-IT" dirty="0"/>
              <a:t>le celle sono </a:t>
            </a:r>
            <a:r>
              <a:rPr lang="it-IT" b="1" i="1" dirty="0"/>
              <a:t>numerate</a:t>
            </a:r>
            <a:r>
              <a:rPr lang="it-IT" dirty="0"/>
              <a:t> in </a:t>
            </a:r>
            <a:r>
              <a:rPr lang="it-IT" b="1" i="1" dirty="0"/>
              <a:t>sequenza</a:t>
            </a:r>
            <a:endParaRPr lang="it-IT" dirty="0"/>
          </a:p>
          <a:p>
            <a:pPr lvl="1"/>
            <a:r>
              <a:rPr lang="it-IT" dirty="0"/>
              <a:t>il numero di ogni cella costituisce il suo </a:t>
            </a:r>
            <a:r>
              <a:rPr lang="it-IT" b="1" i="1" dirty="0"/>
              <a:t>indirizzo</a:t>
            </a:r>
          </a:p>
          <a:p>
            <a:pPr lvl="1"/>
            <a:r>
              <a:rPr lang="it-IT" dirty="0"/>
              <a:t>il numero totale di celle è definito </a:t>
            </a:r>
            <a:r>
              <a:rPr lang="it-IT" b="1" i="1" dirty="0"/>
              <a:t>spazio degli indirizzi </a:t>
            </a:r>
            <a:r>
              <a:rPr lang="it-IT" dirty="0"/>
              <a:t>(spazio di indirizzamento)</a:t>
            </a:r>
          </a:p>
          <a:p>
            <a:pPr lvl="1"/>
            <a:r>
              <a:rPr lang="it-IT" dirty="0"/>
              <a:t>l’ampiezza dello spazio di indirizzamento fisico è determinato dall’ampiezza del </a:t>
            </a:r>
            <a:r>
              <a:rPr lang="it-IT" b="1" i="1" dirty="0"/>
              <a:t>bus indirizzi</a:t>
            </a:r>
          </a:p>
          <a:p>
            <a:pPr lvl="1"/>
            <a:r>
              <a:rPr lang="it-IT" dirty="0"/>
              <a:t>specificando l’indirizzo di una cella, la CPU è in grado di </a:t>
            </a:r>
            <a:r>
              <a:rPr lang="it-IT" b="1" i="1" dirty="0"/>
              <a:t>leggere</a:t>
            </a:r>
            <a:r>
              <a:rPr lang="it-IT" dirty="0"/>
              <a:t> e/o </a:t>
            </a:r>
            <a:r>
              <a:rPr lang="it-IT" b="1" i="1" dirty="0"/>
              <a:t>modificare</a:t>
            </a:r>
            <a:r>
              <a:rPr lang="it-IT" dirty="0"/>
              <a:t> il valore del byte memorizzato in quella cella</a:t>
            </a:r>
          </a:p>
          <a:p>
            <a:r>
              <a:rPr lang="it-IT" dirty="0"/>
              <a:t>è </a:t>
            </a:r>
            <a:r>
              <a:rPr lang="it-IT" b="1" i="1" dirty="0"/>
              <a:t>volatile</a:t>
            </a:r>
          </a:p>
          <a:p>
            <a:pPr lvl="1"/>
            <a:r>
              <a:rPr lang="it-IT" dirty="0"/>
              <a:t>perde il suo contenuto tutte le volte che la macchina viene spenta</a:t>
            </a:r>
          </a:p>
          <a:p>
            <a:r>
              <a:rPr lang="it-IT" b="1" i="1" dirty="0"/>
              <a:t>R</a:t>
            </a:r>
            <a:r>
              <a:rPr lang="it-IT" dirty="0"/>
              <a:t>andom </a:t>
            </a:r>
            <a:r>
              <a:rPr lang="it-IT" b="1" i="1" dirty="0"/>
              <a:t>A</a:t>
            </a:r>
            <a:r>
              <a:rPr lang="it-IT" dirty="0"/>
              <a:t>ccess </a:t>
            </a:r>
            <a:r>
              <a:rPr lang="it-IT" b="1" i="1" dirty="0"/>
              <a:t>M</a:t>
            </a:r>
            <a:r>
              <a:rPr lang="it-IT" dirty="0"/>
              <a:t>emory (</a:t>
            </a:r>
            <a:r>
              <a:rPr lang="it-IT" b="1" i="1" dirty="0"/>
              <a:t>RAM</a:t>
            </a:r>
            <a:r>
              <a:rPr lang="it-IT" dirty="0"/>
              <a:t>) ogni cella è indirizzabile direttamente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A1B3535-E9E8-444F-9C52-0F4F0C0A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9835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5FF1BF-34B0-48D6-91EA-89DF3A94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memoria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E117E9-5701-41E1-B3DE-B791D0B750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la </a:t>
            </a:r>
            <a:r>
              <a:rPr lang="it-IT" sz="2400" b="1" i="1" dirty="0"/>
              <a:t>memoria</a:t>
            </a:r>
            <a:r>
              <a:rPr lang="it-IT" sz="2400" dirty="0"/>
              <a:t> è costituita da un insieme di dispositivi in grado di </a:t>
            </a:r>
            <a:r>
              <a:rPr lang="it-IT" sz="2400" b="1" i="1" dirty="0"/>
              <a:t>conservare</a:t>
            </a:r>
            <a:r>
              <a:rPr lang="it-IT" sz="2400" dirty="0"/>
              <a:t> in stati binari (</a:t>
            </a:r>
            <a:r>
              <a:rPr lang="it-IT" sz="2400" b="1" i="1" dirty="0"/>
              <a:t>bit</a:t>
            </a:r>
            <a:r>
              <a:rPr lang="it-IT" sz="2400" dirty="0"/>
              <a:t>) l'unità di </a:t>
            </a:r>
            <a:r>
              <a:rPr lang="it-IT" sz="2400" b="1" i="1" dirty="0"/>
              <a:t>informazione</a:t>
            </a:r>
          </a:p>
          <a:p>
            <a:r>
              <a:rPr lang="it-IT" sz="2400" dirty="0"/>
              <a:t>la dimensione standard dell'unità di informazione è 8 bit (1 </a:t>
            </a:r>
            <a:r>
              <a:rPr lang="it-IT" sz="2400" b="1" i="1" dirty="0"/>
              <a:t>byte</a:t>
            </a:r>
            <a:r>
              <a:rPr lang="it-IT" sz="2400" dirty="0"/>
              <a:t>) </a:t>
            </a:r>
          </a:p>
          <a:p>
            <a:r>
              <a:rPr lang="it-IT" sz="2400" dirty="0"/>
              <a:t>la memoria è suddivisa in </a:t>
            </a:r>
            <a:r>
              <a:rPr lang="it-IT" sz="2400" b="1" i="1" dirty="0"/>
              <a:t>celle</a:t>
            </a:r>
            <a:r>
              <a:rPr lang="it-IT" sz="2400" dirty="0"/>
              <a:t> (</a:t>
            </a:r>
            <a:r>
              <a:rPr lang="it-IT" sz="2400" b="1" i="1" dirty="0"/>
              <a:t>locazioni di memoria</a:t>
            </a:r>
            <a:r>
              <a:rPr lang="it-IT" sz="2400" dirty="0"/>
              <a:t>) che memorizzano un byte di informazione</a:t>
            </a:r>
          </a:p>
          <a:p>
            <a:r>
              <a:rPr lang="it-IT" sz="2400" dirty="0"/>
              <a:t>ad ogni cella è associato un </a:t>
            </a:r>
            <a:r>
              <a:rPr lang="it-IT" sz="2400" b="1" i="1" dirty="0"/>
              <a:t>indirizzo univoco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C9BA164A-DF57-4725-B221-5101636839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0056" y="1507259"/>
            <a:ext cx="4608511" cy="4360141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3654C02-0048-42E0-9409-1E1F01FE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0511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B9639742-7EDC-4AF2-A20C-3DAFF41C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BIOS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EDD83E1F-6FB1-4202-B1EE-7FCCBEEAD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nel sistema è presente una speciale area di memoria che non perde i valori dopo lo spegnimento (</a:t>
            </a:r>
            <a:r>
              <a:rPr lang="it-IT" b="1" i="1" dirty="0"/>
              <a:t>non volatile</a:t>
            </a:r>
            <a:r>
              <a:rPr lang="it-IT" dirty="0"/>
              <a:t>)</a:t>
            </a:r>
          </a:p>
          <a:p>
            <a:r>
              <a:rPr lang="it-IT" dirty="0"/>
              <a:t>il sistema nella fase di </a:t>
            </a:r>
            <a:r>
              <a:rPr lang="it-IT" b="1" i="1" dirty="0"/>
              <a:t>avviamento</a:t>
            </a:r>
            <a:r>
              <a:rPr lang="it-IT" dirty="0"/>
              <a:t> (</a:t>
            </a:r>
            <a:r>
              <a:rPr lang="it-IT" b="1" i="1" dirty="0"/>
              <a:t>bootstrap</a:t>
            </a:r>
            <a:r>
              <a:rPr lang="it-IT" dirty="0"/>
              <a:t>), deve immettere sul Bus le </a:t>
            </a:r>
            <a:r>
              <a:rPr lang="it-IT" b="1" i="1" dirty="0"/>
              <a:t>istruzioni iniziali </a:t>
            </a:r>
            <a:r>
              <a:rPr lang="it-IT" dirty="0"/>
              <a:t>per </a:t>
            </a:r>
          </a:p>
          <a:p>
            <a:pPr lvl="1"/>
            <a:r>
              <a:rPr lang="it-IT" b="1" i="1" dirty="0"/>
              <a:t>configurare</a:t>
            </a:r>
            <a:r>
              <a:rPr lang="it-IT" dirty="0"/>
              <a:t> i dispositivi di base (</a:t>
            </a:r>
            <a:r>
              <a:rPr lang="it-IT" i="1" dirty="0"/>
              <a:t>es. video e tastiera</a:t>
            </a:r>
            <a:r>
              <a:rPr lang="it-IT" dirty="0"/>
              <a:t>) </a:t>
            </a:r>
          </a:p>
          <a:p>
            <a:pPr lvl="2"/>
            <a:r>
              <a:rPr lang="it-IT" dirty="0"/>
              <a:t>fase di </a:t>
            </a:r>
            <a:r>
              <a:rPr lang="it-IT" b="1" i="1" dirty="0"/>
              <a:t>POST</a:t>
            </a:r>
            <a:r>
              <a:rPr lang="it-IT" dirty="0"/>
              <a:t> (Power On Self Test)</a:t>
            </a:r>
          </a:p>
          <a:p>
            <a:pPr lvl="1"/>
            <a:r>
              <a:rPr lang="it-IT" b="1" i="1" dirty="0"/>
              <a:t>caricare</a:t>
            </a:r>
            <a:r>
              <a:rPr lang="it-IT" dirty="0"/>
              <a:t> i programmi del </a:t>
            </a:r>
            <a:r>
              <a:rPr lang="it-IT" b="1" i="1" dirty="0"/>
              <a:t>sistema operativo </a:t>
            </a:r>
            <a:r>
              <a:rPr lang="it-IT" dirty="0"/>
              <a:t>da una memoria secondaria</a:t>
            </a:r>
          </a:p>
          <a:p>
            <a:r>
              <a:rPr lang="it-IT" dirty="0"/>
              <a:t>quest’area è </a:t>
            </a:r>
            <a:r>
              <a:rPr lang="it-IT" b="1" i="1" dirty="0"/>
              <a:t>riservata</a:t>
            </a:r>
            <a:r>
              <a:rPr lang="it-IT" dirty="0"/>
              <a:t> all’interno dello spazio di indirizzamento ed è denominata, genericamente, </a:t>
            </a:r>
            <a:r>
              <a:rPr lang="it-IT" b="1" i="1" dirty="0"/>
              <a:t>BIOS</a:t>
            </a:r>
            <a:r>
              <a:rPr lang="it-IT" dirty="0"/>
              <a:t> (</a:t>
            </a:r>
            <a:r>
              <a:rPr lang="it-IT" b="1" i="1" dirty="0"/>
              <a:t>B</a:t>
            </a:r>
            <a:r>
              <a:rPr lang="it-IT" dirty="0"/>
              <a:t>asic </a:t>
            </a:r>
            <a:r>
              <a:rPr lang="it-IT" b="1" i="1" dirty="0"/>
              <a:t>I</a:t>
            </a:r>
            <a:r>
              <a:rPr lang="it-IT" dirty="0"/>
              <a:t>nput/</a:t>
            </a:r>
            <a:r>
              <a:rPr lang="it-IT" b="1" i="1" dirty="0"/>
              <a:t>O</a:t>
            </a:r>
            <a:r>
              <a:rPr lang="it-IT" dirty="0"/>
              <a:t>utput </a:t>
            </a:r>
            <a:r>
              <a:rPr lang="it-IT" b="1" i="1" dirty="0"/>
              <a:t>S</a:t>
            </a:r>
            <a:r>
              <a:rPr lang="it-IT" dirty="0"/>
              <a:t>ystem)</a:t>
            </a: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7C485D-254F-4913-B8B1-6CEBFAA9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3669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9DD835-60E2-483C-AA96-83F2836B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ROM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ACFACB-D01A-45C8-ACCD-CD93C5D47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memoria che contiene il BIOS sono realizzate in </a:t>
            </a:r>
            <a:r>
              <a:rPr lang="it-IT" b="1" i="1" dirty="0"/>
              <a:t>ROM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Read </a:t>
            </a:r>
            <a:r>
              <a:rPr lang="it-IT" dirty="0" err="1"/>
              <a:t>Only</a:t>
            </a:r>
            <a:r>
              <a:rPr lang="it-IT" dirty="0"/>
              <a:t> Memory</a:t>
            </a:r>
          </a:p>
          <a:p>
            <a:pPr lvl="1"/>
            <a:r>
              <a:rPr lang="it-IT" dirty="0"/>
              <a:t>tecnologia che consente alle celle di mantenere il contenuto anche in assenza di alimentazione</a:t>
            </a:r>
          </a:p>
          <a:p>
            <a:r>
              <a:rPr lang="it-IT" dirty="0"/>
              <a:t>il codice e i programmi contenuti in maniera non volatile nella memoria centrale sono detti </a:t>
            </a:r>
            <a:r>
              <a:rPr lang="it-IT" b="1" i="1" dirty="0"/>
              <a:t>Firmware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B3CF562-0B49-4BC6-BDAD-4A834570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2212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A2B85C55-DA6F-4411-B111-19B26D9D8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BUS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E0ECC37B-2533-4DEA-8448-1DF04454DF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trasferimento informazioni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271DF6-DB43-4AE0-B50E-B00AAD6E1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7262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A6E985-A3D3-412F-952D-6BEA9D50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bus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C5C131-87DA-42CF-80F5-6088192CAB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il </a:t>
            </a:r>
            <a:r>
              <a:rPr lang="it-IT" sz="2400" b="1" i="1" dirty="0"/>
              <a:t>bus</a:t>
            </a:r>
            <a:r>
              <a:rPr lang="it-IT" sz="2400" dirty="0"/>
              <a:t> è l’unità di </a:t>
            </a:r>
            <a:r>
              <a:rPr lang="it-IT" sz="2400" b="1" i="1" dirty="0"/>
              <a:t>interconnessione</a:t>
            </a:r>
            <a:r>
              <a:rPr lang="it-IT" sz="2400" dirty="0"/>
              <a:t> tra i moduli del modello di Von Neumann</a:t>
            </a:r>
          </a:p>
          <a:p>
            <a:r>
              <a:rPr lang="it-IT" sz="2400" b="1" i="1" dirty="0"/>
              <a:t>logicamente</a:t>
            </a:r>
            <a:r>
              <a:rPr lang="it-IT" sz="2400" dirty="0"/>
              <a:t> è un fascio ordinato di </a:t>
            </a:r>
            <a:r>
              <a:rPr lang="it-IT" sz="2400" b="1" i="1" dirty="0"/>
              <a:t>linee</a:t>
            </a:r>
            <a:r>
              <a:rPr lang="it-IT" sz="2400" dirty="0"/>
              <a:t>, ognuna delle quali può assumere un valore binario</a:t>
            </a:r>
          </a:p>
          <a:p>
            <a:r>
              <a:rPr lang="it-IT" sz="2400" b="1" i="1" dirty="0"/>
              <a:t>fisicamente</a:t>
            </a:r>
            <a:r>
              <a:rPr lang="it-IT" sz="2400" dirty="0"/>
              <a:t> è di un insieme di </a:t>
            </a:r>
            <a:r>
              <a:rPr lang="it-IT" sz="2400" b="1" i="1" dirty="0"/>
              <a:t>fili</a:t>
            </a:r>
            <a:r>
              <a:rPr lang="it-IT" sz="2400" dirty="0"/>
              <a:t> paralleli (</a:t>
            </a:r>
            <a:r>
              <a:rPr lang="it-IT" sz="2400" i="1" dirty="0"/>
              <a:t>piste di rame nella realtà</a:t>
            </a:r>
            <a:r>
              <a:rPr lang="it-IT" sz="2400" dirty="0"/>
              <a:t>) che permettono il passaggio dei segnali elettrici fra i vari componenti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CCABDF-5971-4B95-AA2F-20302BFA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86092792-C1E1-4BE4-800A-9796792FCE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1628800"/>
            <a:ext cx="4352057" cy="3189293"/>
          </a:xfrm>
        </p:spPr>
      </p:pic>
    </p:spTree>
    <p:extLst>
      <p:ext uri="{BB962C8B-B14F-4D97-AF65-F5344CB8AC3E}">
        <p14:creationId xmlns:p14="http://schemas.microsoft.com/office/powerpoint/2010/main" val="3293399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B4D678-EC1B-4611-80A0-4566E81A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data bus – </a:t>
            </a:r>
            <a:r>
              <a:rPr lang="it-IT" sz="2800" dirty="0" err="1"/>
              <a:t>address</a:t>
            </a:r>
            <a:r>
              <a:rPr lang="it-IT" sz="2800" dirty="0"/>
              <a:t> bus </a:t>
            </a:r>
            <a:br>
              <a:rPr lang="it-IT" sz="2800" dirty="0"/>
            </a:br>
            <a:r>
              <a:rPr lang="it-IT" sz="2800" dirty="0"/>
              <a:t>control bus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92A4BE-89AF-405C-A697-4F2555CDFB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000" dirty="0"/>
              <a:t>sul</a:t>
            </a:r>
            <a:r>
              <a:rPr lang="it-IT" sz="2000" b="1" i="1" dirty="0"/>
              <a:t> data bus </a:t>
            </a:r>
            <a:r>
              <a:rPr lang="it-IT" sz="2000" dirty="0"/>
              <a:t>(</a:t>
            </a:r>
            <a:r>
              <a:rPr lang="it-IT" sz="2000" i="1" dirty="0"/>
              <a:t>bus dati bidirezionale) </a:t>
            </a:r>
            <a:r>
              <a:rPr lang="it-IT" sz="2000" dirty="0"/>
              <a:t>viaggiano i dati che si scambiano i vari componenti</a:t>
            </a:r>
          </a:p>
          <a:p>
            <a:pPr lvl="1"/>
            <a:r>
              <a:rPr lang="it-IT" sz="1600" dirty="0"/>
              <a:t>dati dalla memoria centrale verso la CPU per essere elaborati</a:t>
            </a:r>
          </a:p>
          <a:p>
            <a:pPr lvl="1"/>
            <a:r>
              <a:rPr lang="it-IT" sz="1600" dirty="0"/>
              <a:t>dati dalla CPU verso la memoria per essere conservati</a:t>
            </a:r>
          </a:p>
          <a:p>
            <a:r>
              <a:rPr lang="it-IT" sz="2000" dirty="0"/>
              <a:t>sull’</a:t>
            </a:r>
            <a:r>
              <a:rPr lang="it-IT" sz="2000" b="1" i="1" dirty="0" err="1"/>
              <a:t>address</a:t>
            </a:r>
            <a:r>
              <a:rPr lang="it-IT" sz="2000" b="1" i="1" dirty="0"/>
              <a:t> bus </a:t>
            </a:r>
            <a:r>
              <a:rPr lang="it-IT" sz="2000" dirty="0"/>
              <a:t>(</a:t>
            </a:r>
            <a:r>
              <a:rPr lang="it-IT" sz="2000" i="1" dirty="0"/>
              <a:t>bus indirizzi monodirezionale</a:t>
            </a:r>
            <a:r>
              <a:rPr lang="it-IT" sz="2000" dirty="0"/>
              <a:t>) viaggiano gli indirizzi di memoria cui si vuole accedere</a:t>
            </a:r>
          </a:p>
          <a:p>
            <a:r>
              <a:rPr lang="it-IT" sz="2000" dirty="0"/>
              <a:t>sul </a:t>
            </a:r>
            <a:r>
              <a:rPr lang="it-IT" sz="2000" b="1" i="1" dirty="0"/>
              <a:t>control bus </a:t>
            </a:r>
            <a:r>
              <a:rPr lang="it-IT" sz="2000" dirty="0"/>
              <a:t>(</a:t>
            </a:r>
            <a:r>
              <a:rPr lang="it-IT" sz="2000" i="1" dirty="0"/>
              <a:t>bus di controllo bidirezionale</a:t>
            </a:r>
            <a:r>
              <a:rPr lang="it-IT" sz="2000" dirty="0"/>
              <a:t>) viaggiano i segnali di sincronizzazione fra i vari dispositivi, necessari per la comunicazione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BD2B8C-1947-45FF-8255-91E49B14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B7291F88-8E11-401B-B272-AAB2C8B54B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2164" y="2204864"/>
            <a:ext cx="5341868" cy="279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9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4C6C0C-5F33-4239-B9DA-2655FE6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contenuto del modulo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856B68-B2C8-4DCC-AB30-CD2910F2B5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la macchina di </a:t>
            </a:r>
            <a:r>
              <a:rPr lang="it-IT" sz="2400" b="1" i="1" dirty="0"/>
              <a:t>von Neumann</a:t>
            </a:r>
          </a:p>
          <a:p>
            <a:r>
              <a:rPr lang="it-IT" sz="2400" b="1" i="1" dirty="0"/>
              <a:t>memorie</a:t>
            </a:r>
          </a:p>
          <a:p>
            <a:r>
              <a:rPr lang="it-IT" sz="2400" b="1" i="1" dirty="0"/>
              <a:t>Input / Output</a:t>
            </a:r>
          </a:p>
          <a:p>
            <a:r>
              <a:rPr lang="it-IT" sz="2400" b="1" i="1" dirty="0"/>
              <a:t>canali di comunicazione</a:t>
            </a:r>
          </a:p>
          <a:p>
            <a:r>
              <a:rPr lang="it-IT" sz="2400" b="1" i="1" dirty="0"/>
              <a:t>CPU</a:t>
            </a:r>
          </a:p>
          <a:p>
            <a:pPr lvl="1"/>
            <a:r>
              <a:rPr lang="it-IT" sz="2000" i="1" dirty="0"/>
              <a:t>registri</a:t>
            </a:r>
          </a:p>
          <a:p>
            <a:r>
              <a:rPr lang="it-IT" sz="2400" b="1" i="1" dirty="0"/>
              <a:t>istruzioni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C5042B28-B4CD-480B-AEAA-EBDFF2E455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96159" y="1876053"/>
            <a:ext cx="4816257" cy="3456732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341B3F9-D628-4135-9460-E4C9D927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4078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C1526F9-2704-4184-AE40-BEE512C5B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input / output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585DAA09-8C19-439A-8487-925CEC4130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unità di 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800DDF-CD65-4E86-8241-CDB187B8C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9618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5492B1-0BA8-4780-A597-9EE98F39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Input / Output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7FFCFF-DCC2-4EAE-891E-AA6A526D6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sezione di Input/Output (I/O) di un calcolatore è dedicata alla </a:t>
            </a:r>
            <a:r>
              <a:rPr lang="it-IT" b="1" i="1" dirty="0"/>
              <a:t>comunicazione</a:t>
            </a:r>
            <a:r>
              <a:rPr lang="it-IT" dirty="0"/>
              <a:t> con l’</a:t>
            </a:r>
            <a:r>
              <a:rPr lang="it-IT" b="1" i="1" dirty="0"/>
              <a:t>esterno</a:t>
            </a:r>
            <a:r>
              <a:rPr lang="it-IT" dirty="0"/>
              <a:t> per </a:t>
            </a:r>
            <a:r>
              <a:rPr lang="it-IT" b="1" i="1" dirty="0"/>
              <a:t>l’acquisizione</a:t>
            </a:r>
            <a:r>
              <a:rPr lang="it-IT" dirty="0"/>
              <a:t> (input) o la </a:t>
            </a:r>
            <a:r>
              <a:rPr lang="it-IT" b="1" i="1" dirty="0"/>
              <a:t>comunicazione</a:t>
            </a:r>
            <a:r>
              <a:rPr lang="it-IT" dirty="0"/>
              <a:t> (output) di dati</a:t>
            </a:r>
          </a:p>
          <a:p>
            <a:r>
              <a:rPr lang="it-IT" dirty="0"/>
              <a:t>concettualmente la sezione di I/O è ancora rappresentabile come un </a:t>
            </a:r>
            <a:r>
              <a:rPr lang="it-IT" b="1" i="1" dirty="0"/>
              <a:t>contenitore</a:t>
            </a:r>
            <a:r>
              <a:rPr lang="it-IT" dirty="0"/>
              <a:t>, del tutto analogo alla memoria, anche se dotato di uno spazio di indirizzamento (</a:t>
            </a:r>
            <a:r>
              <a:rPr lang="it-IT" b="1" i="1" dirty="0"/>
              <a:t>spazio degli indirizzi di I/O</a:t>
            </a:r>
            <a:r>
              <a:rPr lang="it-IT" dirty="0"/>
              <a:t>) molto ridotto</a:t>
            </a:r>
          </a:p>
          <a:p>
            <a:r>
              <a:rPr lang="it-IT" dirty="0"/>
              <a:t>ogni dispositivo periferico possiede un proprio </a:t>
            </a:r>
            <a:r>
              <a:rPr lang="it-IT" b="1" i="1" dirty="0"/>
              <a:t>range di indirizzi </a:t>
            </a:r>
            <a:r>
              <a:rPr lang="it-IT" dirty="0"/>
              <a:t>di I/O riservato  (</a:t>
            </a:r>
            <a:r>
              <a:rPr lang="it-IT" i="1" dirty="0"/>
              <a:t>indirizzi di I/O, detti anche registri di I/O o porte di I/O</a:t>
            </a:r>
            <a:r>
              <a:rPr lang="it-IT" dirty="0"/>
              <a:t>) 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E6ECA1-03A6-4FE8-8051-020670F5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4033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8316852-CC41-4104-A9EA-85E509BC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elaborazione e controllo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C2423AC4-E966-4252-84E9-A4FFDFA542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unità di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CE31D1-C108-4CE5-9551-64389BE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7504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F007F0F0-97D0-4903-9C1E-2D8579CB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processore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A0A8F49D-273A-4245-9F7E-CE9A0B257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 </a:t>
            </a:r>
            <a:r>
              <a:rPr lang="it-IT" b="1" i="1" dirty="0"/>
              <a:t>processore</a:t>
            </a:r>
            <a:r>
              <a:rPr lang="it-IT" dirty="0"/>
              <a:t> è un singolo </a:t>
            </a:r>
            <a:r>
              <a:rPr lang="it-IT" b="1" i="1" dirty="0"/>
              <a:t>circuito integrato </a:t>
            </a:r>
            <a:r>
              <a:rPr lang="it-IT" dirty="0"/>
              <a:t>in grado di effettuare operazioni </a:t>
            </a:r>
            <a:r>
              <a:rPr lang="it-IT" b="1" i="1" dirty="0"/>
              <a:t>decisionali</a:t>
            </a:r>
            <a:r>
              <a:rPr lang="it-IT" dirty="0"/>
              <a:t>, di </a:t>
            </a:r>
            <a:r>
              <a:rPr lang="it-IT" b="1" i="1" dirty="0"/>
              <a:t>calcolo</a:t>
            </a:r>
            <a:r>
              <a:rPr lang="it-IT" dirty="0"/>
              <a:t> o di </a:t>
            </a:r>
            <a:r>
              <a:rPr lang="it-IT" b="1" i="1" dirty="0"/>
              <a:t>elaborazione</a:t>
            </a:r>
            <a:r>
              <a:rPr lang="it-IT" dirty="0"/>
              <a:t> dell'informazione</a:t>
            </a:r>
          </a:p>
          <a:p>
            <a:r>
              <a:rPr lang="it-IT" dirty="0"/>
              <a:t>il microprocessore principale di un computer viene chiamato </a:t>
            </a:r>
            <a:r>
              <a:rPr lang="it-IT" b="1" i="1" dirty="0"/>
              <a:t>CPU</a:t>
            </a:r>
            <a:r>
              <a:rPr lang="it-IT" dirty="0"/>
              <a:t> (Central Processor Unit)</a:t>
            </a:r>
          </a:p>
          <a:p>
            <a:r>
              <a:rPr lang="it-IT" dirty="0"/>
              <a:t>il processore può essere visto come suddiviso in tre unità funzionali:</a:t>
            </a:r>
          </a:p>
          <a:p>
            <a:pPr lvl="1"/>
            <a:r>
              <a:rPr lang="it-IT" sz="2400" dirty="0"/>
              <a:t>l’unità di </a:t>
            </a:r>
            <a:r>
              <a:rPr lang="it-IT" sz="2400" b="1" i="1" dirty="0"/>
              <a:t>controllo</a:t>
            </a:r>
            <a:r>
              <a:rPr lang="it-IT" sz="2400" dirty="0"/>
              <a:t> (</a:t>
            </a:r>
            <a:r>
              <a:rPr lang="it-IT" sz="2400" i="1" dirty="0"/>
              <a:t>CU </a:t>
            </a:r>
            <a:r>
              <a:rPr lang="it-IT" sz="2400" b="1" i="1" dirty="0"/>
              <a:t>c</a:t>
            </a:r>
            <a:r>
              <a:rPr lang="it-IT" sz="2400" i="1" dirty="0"/>
              <a:t>ontrol </a:t>
            </a:r>
            <a:r>
              <a:rPr lang="it-IT" sz="2400" b="1" i="1" dirty="0" err="1"/>
              <a:t>u</a:t>
            </a:r>
            <a:r>
              <a:rPr lang="it-IT" sz="2400" i="1" dirty="0" err="1"/>
              <a:t>nit</a:t>
            </a:r>
            <a:r>
              <a:rPr lang="it-IT" sz="2400" dirty="0"/>
              <a:t>)</a:t>
            </a:r>
          </a:p>
          <a:p>
            <a:pPr lvl="1"/>
            <a:r>
              <a:rPr lang="it-IT" sz="2400" dirty="0"/>
              <a:t>l’area dei </a:t>
            </a:r>
            <a:r>
              <a:rPr lang="it-IT" sz="2400" b="1" i="1" dirty="0"/>
              <a:t>registri</a:t>
            </a:r>
          </a:p>
          <a:p>
            <a:pPr lvl="1"/>
            <a:r>
              <a:rPr lang="it-IT" sz="2400" dirty="0"/>
              <a:t>l’unità aritmetico logica (</a:t>
            </a:r>
            <a:r>
              <a:rPr lang="it-IT" sz="2400" i="1" dirty="0"/>
              <a:t>ALU </a:t>
            </a:r>
            <a:r>
              <a:rPr lang="it-IT" sz="2400" b="1" i="1" dirty="0" err="1"/>
              <a:t>a</a:t>
            </a:r>
            <a:r>
              <a:rPr lang="it-IT" sz="2400" i="1" dirty="0" err="1"/>
              <a:t>rithmetic-</a:t>
            </a:r>
            <a:r>
              <a:rPr lang="it-IT" sz="2400" b="1" i="1" dirty="0" err="1"/>
              <a:t>l</a:t>
            </a:r>
            <a:r>
              <a:rPr lang="it-IT" sz="2400" i="1" dirty="0" err="1"/>
              <a:t>ogic</a:t>
            </a:r>
            <a:r>
              <a:rPr lang="it-IT" sz="2400" i="1" dirty="0"/>
              <a:t> </a:t>
            </a:r>
            <a:r>
              <a:rPr lang="it-IT" sz="2400" b="1" i="1" dirty="0" err="1"/>
              <a:t>u</a:t>
            </a:r>
            <a:r>
              <a:rPr lang="it-IT" sz="2400" i="1" dirty="0" err="1"/>
              <a:t>nit</a:t>
            </a:r>
            <a:r>
              <a:rPr lang="it-IT" sz="2400" dirty="0"/>
              <a:t>)</a:t>
            </a: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DE022C-7573-419E-8985-9756FC28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1490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F566F9-DBDD-485D-956A-97F79209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CPU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581310-A3D6-4004-8AE9-329AAD3A5F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La CPU è composta da</a:t>
            </a:r>
          </a:p>
          <a:p>
            <a:pPr lvl="1"/>
            <a:r>
              <a:rPr lang="it-IT" b="1" i="1" dirty="0"/>
              <a:t>unità di controllo </a:t>
            </a:r>
            <a:br>
              <a:rPr lang="it-IT" b="1" i="1" dirty="0"/>
            </a:br>
            <a:r>
              <a:rPr lang="it-IT" dirty="0"/>
              <a:t>(</a:t>
            </a:r>
            <a:r>
              <a:rPr lang="it-IT" b="1" i="1" dirty="0"/>
              <a:t>CU</a:t>
            </a:r>
            <a:r>
              <a:rPr lang="it-IT" dirty="0"/>
              <a:t>, </a:t>
            </a:r>
            <a:r>
              <a:rPr lang="it-IT" b="1" i="1" dirty="0"/>
              <a:t>C</a:t>
            </a:r>
            <a:r>
              <a:rPr lang="it-IT" i="1" dirty="0"/>
              <a:t>ontrol </a:t>
            </a:r>
            <a:r>
              <a:rPr lang="it-IT" b="1" i="1" dirty="0"/>
              <a:t>U</a:t>
            </a:r>
            <a:r>
              <a:rPr lang="it-IT" i="1" dirty="0"/>
              <a:t>nit)</a:t>
            </a:r>
            <a:endParaRPr lang="it-IT" dirty="0"/>
          </a:p>
          <a:p>
            <a:pPr lvl="2"/>
            <a:r>
              <a:rPr lang="it-IT" dirty="0"/>
              <a:t>sovrintende al funzionamento della macchina </a:t>
            </a:r>
          </a:p>
          <a:p>
            <a:pPr lvl="2"/>
            <a:r>
              <a:rPr lang="it-IT" dirty="0"/>
              <a:t>controlla la sequenza delle istruzioni da eseguire</a:t>
            </a:r>
          </a:p>
          <a:p>
            <a:pPr lvl="1"/>
            <a:r>
              <a:rPr lang="it-IT" b="1" i="1" dirty="0"/>
              <a:t>unità aritmetico-logica </a:t>
            </a:r>
            <a:r>
              <a:rPr lang="it-IT" dirty="0"/>
              <a:t>(</a:t>
            </a:r>
            <a:r>
              <a:rPr lang="it-IT" b="1" i="1" dirty="0"/>
              <a:t>ALU</a:t>
            </a:r>
            <a:r>
              <a:rPr lang="it-IT" dirty="0"/>
              <a:t>, </a:t>
            </a:r>
            <a:r>
              <a:rPr lang="it-IT" b="1" i="1" dirty="0" err="1"/>
              <a:t>A</a:t>
            </a:r>
            <a:r>
              <a:rPr lang="it-IT" i="1" dirty="0" err="1"/>
              <a:t>rithmetic-</a:t>
            </a:r>
            <a:r>
              <a:rPr lang="it-IT" b="1" i="1" dirty="0" err="1"/>
              <a:t>L</a:t>
            </a:r>
            <a:r>
              <a:rPr lang="it-IT" i="1" dirty="0" err="1"/>
              <a:t>ogic</a:t>
            </a:r>
            <a:r>
              <a:rPr lang="it-IT" i="1" dirty="0"/>
              <a:t> </a:t>
            </a:r>
            <a:r>
              <a:rPr lang="it-IT" b="1" i="1" dirty="0"/>
              <a:t>U</a:t>
            </a:r>
            <a:r>
              <a:rPr lang="it-IT" i="1" dirty="0"/>
              <a:t>nit</a:t>
            </a:r>
            <a:r>
              <a:rPr lang="it-IT" dirty="0"/>
              <a:t>)</a:t>
            </a:r>
          </a:p>
          <a:p>
            <a:pPr lvl="2"/>
            <a:r>
              <a:rPr lang="it-IT" dirty="0"/>
              <a:t>svolge le operazioni specificate dalle istruzioni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1E74AF1-1FF8-4F39-B3FB-C24FA400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32E68FD6-78BA-4E2B-9D7D-15BA6E3A71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888" y="2294008"/>
            <a:ext cx="5384800" cy="262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14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D30BCA-7919-4F2D-9ED0-BF2FAD2E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unità centrale di elaborazione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3550891-12B1-40B6-9652-4A0615CC00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3888" y="2157929"/>
            <a:ext cx="5384800" cy="28929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0FDFA2C-A992-4233-9E34-1EF9E00810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l’unità di controllo imposta i valori sul </a:t>
            </a:r>
            <a:r>
              <a:rPr lang="it-IT" b="1" i="1" dirty="0"/>
              <a:t>bus</a:t>
            </a:r>
          </a:p>
          <a:p>
            <a:r>
              <a:rPr lang="it-IT" dirty="0"/>
              <a:t>i </a:t>
            </a:r>
            <a:r>
              <a:rPr lang="it-IT" b="1" i="1" dirty="0"/>
              <a:t>registri</a:t>
            </a:r>
            <a:r>
              <a:rPr lang="it-IT" dirty="0"/>
              <a:t> contengono i dati e i risultati delle istruzioni che saranno eseguita dall’</a:t>
            </a:r>
            <a:r>
              <a:rPr lang="it-IT" b="1" i="1" dirty="0" err="1"/>
              <a:t>alu</a:t>
            </a:r>
            <a:endParaRPr lang="it-IT" b="1" i="1" dirty="0"/>
          </a:p>
          <a:p>
            <a:r>
              <a:rPr lang="it-IT" dirty="0"/>
              <a:t>l’</a:t>
            </a:r>
            <a:r>
              <a:rPr lang="it-IT" b="1" i="1" dirty="0" err="1"/>
              <a:t>alu</a:t>
            </a:r>
            <a:r>
              <a:rPr lang="it-IT" dirty="0"/>
              <a:t> esegue le istruzioni</a:t>
            </a:r>
          </a:p>
          <a:p>
            <a:pPr lvl="1"/>
            <a:r>
              <a:rPr lang="it-IT" dirty="0"/>
              <a:t> all’interno dell’unità si trovano microprogrammi cablati direttamente in hardware, scritti in microcodice con relative microistruzioni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7D50B5-BABB-4D2F-B24D-1EF7A5D8C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8213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FA4445-6D6B-424A-966E-A626C1B9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registri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6E7B4C-149F-4032-AEAA-1BD922A23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Instruction</a:t>
            </a:r>
            <a:r>
              <a:rPr lang="it-IT" dirty="0"/>
              <a:t> </a:t>
            </a:r>
            <a:r>
              <a:rPr lang="it-IT" dirty="0" err="1"/>
              <a:t>Register</a:t>
            </a:r>
            <a:r>
              <a:rPr lang="it-IT" dirty="0"/>
              <a:t> (IR)</a:t>
            </a:r>
          </a:p>
          <a:p>
            <a:r>
              <a:rPr lang="it-IT" dirty="0"/>
              <a:t>Program </a:t>
            </a:r>
            <a:r>
              <a:rPr lang="it-IT" dirty="0" err="1"/>
              <a:t>Counter</a:t>
            </a:r>
            <a:r>
              <a:rPr lang="it-IT" dirty="0"/>
              <a:t> (PC)</a:t>
            </a:r>
          </a:p>
          <a:p>
            <a:r>
              <a:rPr lang="it-IT" dirty="0"/>
              <a:t>Memory </a:t>
            </a:r>
            <a:r>
              <a:rPr lang="it-IT" dirty="0" err="1"/>
              <a:t>Address</a:t>
            </a:r>
            <a:r>
              <a:rPr lang="it-IT" dirty="0"/>
              <a:t> </a:t>
            </a:r>
            <a:r>
              <a:rPr lang="it-IT" dirty="0" err="1"/>
              <a:t>Register</a:t>
            </a:r>
            <a:r>
              <a:rPr lang="it-IT" dirty="0"/>
              <a:t> (MAR)</a:t>
            </a:r>
          </a:p>
          <a:p>
            <a:r>
              <a:rPr lang="it-IT" dirty="0"/>
              <a:t>data </a:t>
            </a:r>
            <a:r>
              <a:rPr lang="it-IT" dirty="0" err="1"/>
              <a:t>registers</a:t>
            </a:r>
            <a:endParaRPr lang="it-IT" dirty="0"/>
          </a:p>
          <a:p>
            <a:r>
              <a:rPr lang="it-IT" dirty="0"/>
              <a:t>status </a:t>
            </a:r>
            <a:r>
              <a:rPr lang="it-IT" dirty="0" err="1"/>
              <a:t>register</a:t>
            </a:r>
            <a:endParaRPr lang="it-IT" dirty="0"/>
          </a:p>
          <a:p>
            <a:r>
              <a:rPr lang="it-IT" dirty="0"/>
              <a:t>…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73CFC56-9D27-46DE-907B-119CA00CE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CD0B532-FA34-4CB7-9317-23A2B7D04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64" y="1844824"/>
            <a:ext cx="4572000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6888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B4BE43-BBAB-4344-A48C-BC4301ADB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set di istruzioni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A2BD14-969E-4C70-B19A-3BCECB0DD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ogni processore viene progettato con un </a:t>
            </a:r>
            <a:r>
              <a:rPr lang="it-IT" b="1" i="1" dirty="0"/>
              <a:t>set di istruzioni </a:t>
            </a:r>
            <a:r>
              <a:rPr lang="it-IT" dirty="0"/>
              <a:t>specifico denominato </a:t>
            </a:r>
            <a:r>
              <a:rPr lang="it-IT" b="1" i="1" dirty="0"/>
              <a:t>ISA</a:t>
            </a:r>
            <a:r>
              <a:rPr lang="it-IT" dirty="0"/>
              <a:t> (</a:t>
            </a:r>
            <a:r>
              <a:rPr lang="it-IT" i="1" dirty="0" err="1"/>
              <a:t>Instruction</a:t>
            </a:r>
            <a:r>
              <a:rPr lang="it-IT" i="1" dirty="0"/>
              <a:t> Set Architecture o </a:t>
            </a:r>
            <a:r>
              <a:rPr lang="it-IT" i="1" dirty="0" err="1"/>
              <a:t>Instruction</a:t>
            </a:r>
            <a:r>
              <a:rPr lang="it-IT" i="1" dirty="0"/>
              <a:t> Set</a:t>
            </a:r>
            <a:r>
              <a:rPr lang="it-IT" dirty="0"/>
              <a:t>)</a:t>
            </a:r>
          </a:p>
          <a:p>
            <a:r>
              <a:rPr lang="it-IT" dirty="0"/>
              <a:t>ogni </a:t>
            </a:r>
            <a:r>
              <a:rPr lang="it-IT" b="1" i="1" dirty="0"/>
              <a:t>istruzione</a:t>
            </a:r>
            <a:r>
              <a:rPr lang="it-IT" dirty="0"/>
              <a:t> è implementata da un </a:t>
            </a:r>
            <a:r>
              <a:rPr lang="it-IT" b="1" i="1" dirty="0"/>
              <a:t>microprogramma</a:t>
            </a:r>
          </a:p>
          <a:p>
            <a:r>
              <a:rPr lang="it-IT" dirty="0"/>
              <a:t>ogni istruzione dell’ISA è contraddistinta da un </a:t>
            </a:r>
            <a:r>
              <a:rPr lang="it-IT" b="1" i="1" dirty="0"/>
              <a:t>numero</a:t>
            </a:r>
            <a:r>
              <a:rPr lang="it-IT" dirty="0"/>
              <a:t> specifico, denominato </a:t>
            </a:r>
            <a:r>
              <a:rPr lang="it-IT" b="1" i="1" dirty="0" err="1"/>
              <a:t>Operation</a:t>
            </a:r>
            <a:r>
              <a:rPr lang="it-IT" b="1" i="1" dirty="0"/>
              <a:t> Code </a:t>
            </a:r>
            <a:r>
              <a:rPr lang="it-IT" dirty="0"/>
              <a:t>(</a:t>
            </a:r>
            <a:r>
              <a:rPr lang="it-IT" i="1" dirty="0"/>
              <a:t>Op. Code</a:t>
            </a:r>
            <a:r>
              <a:rPr lang="it-IT" dirty="0"/>
              <a:t>)</a:t>
            </a:r>
          </a:p>
          <a:p>
            <a:r>
              <a:rPr lang="it-IT" dirty="0"/>
              <a:t>ogni istruzione necessita di un numero preciso e definito di </a:t>
            </a:r>
            <a:r>
              <a:rPr lang="it-IT" b="1" i="1" dirty="0"/>
              <a:t>parametri</a:t>
            </a:r>
            <a:r>
              <a:rPr lang="it-IT" dirty="0"/>
              <a:t> che, assieme all’</a:t>
            </a:r>
            <a:r>
              <a:rPr lang="it-IT" dirty="0" err="1"/>
              <a:t>Op.Code</a:t>
            </a:r>
            <a:r>
              <a:rPr lang="it-IT" dirty="0"/>
              <a:t>, determinano la </a:t>
            </a:r>
            <a:r>
              <a:rPr lang="it-IT" b="1" i="1" dirty="0"/>
              <a:t>lunghezza dell’istruzione </a:t>
            </a:r>
            <a:r>
              <a:rPr lang="it-IT" dirty="0"/>
              <a:t>(espressa in byte)</a:t>
            </a:r>
          </a:p>
          <a:p>
            <a:r>
              <a:rPr lang="it-IT" dirty="0"/>
              <a:t>un registro speciale del processore, </a:t>
            </a:r>
            <a:r>
              <a:rPr lang="it-IT" b="1" i="1" dirty="0"/>
              <a:t>Program </a:t>
            </a:r>
            <a:r>
              <a:rPr lang="it-IT" b="1" i="1" dirty="0" err="1"/>
              <a:t>Counter</a:t>
            </a:r>
            <a:r>
              <a:rPr lang="it-IT" b="1" i="1" dirty="0"/>
              <a:t> </a:t>
            </a:r>
            <a:r>
              <a:rPr lang="it-IT" dirty="0"/>
              <a:t>(</a:t>
            </a:r>
            <a:r>
              <a:rPr lang="it-IT" i="1" dirty="0"/>
              <a:t>PC</a:t>
            </a:r>
            <a:r>
              <a:rPr lang="it-IT" dirty="0"/>
              <a:t>), si </a:t>
            </a:r>
            <a:r>
              <a:rPr lang="it-IT" b="1" i="1" dirty="0"/>
              <a:t>incrementa</a:t>
            </a:r>
            <a:r>
              <a:rPr lang="it-IT" dirty="0"/>
              <a:t> della lunghezza dell’istruzione appena eseguita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610F03C-BB73-4FEE-9B86-1C1B55CD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2893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2EB171-1754-4F99-8478-EDB6D90AC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ciclo di esecuzione </a:t>
            </a:r>
            <a:br>
              <a:rPr lang="it-IT" sz="2800" dirty="0"/>
            </a:br>
            <a:r>
              <a:rPr lang="it-IT" sz="2800" dirty="0"/>
              <a:t>di una istruzione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6D8F53-F732-496B-9A34-81413FD22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b="1" i="1" dirty="0" err="1"/>
              <a:t>fetch</a:t>
            </a:r>
            <a:r>
              <a:rPr lang="it-IT" sz="2000" dirty="0"/>
              <a:t> 	</a:t>
            </a:r>
          </a:p>
          <a:p>
            <a:pPr lvl="1"/>
            <a:r>
              <a:rPr lang="it-IT" sz="1800" dirty="0"/>
              <a:t>l’unità di controllo pone sul bus degli indirizzi il valore del Program </a:t>
            </a:r>
            <a:r>
              <a:rPr lang="it-IT" sz="1800" dirty="0" err="1"/>
              <a:t>Counter</a:t>
            </a:r>
            <a:r>
              <a:rPr lang="it-IT" sz="1800" dirty="0"/>
              <a:t> e legge dalla memoria il codice dell’istruzione da eseguire</a:t>
            </a:r>
          </a:p>
          <a:p>
            <a:r>
              <a:rPr lang="it-IT" sz="2000" b="1" i="1" dirty="0" err="1"/>
              <a:t>decode</a:t>
            </a:r>
            <a:endParaRPr lang="it-IT" sz="2000" b="1" i="1" dirty="0"/>
          </a:p>
          <a:p>
            <a:pPr lvl="1"/>
            <a:r>
              <a:rPr lang="it-IT" sz="1800" dirty="0"/>
              <a:t>l’unità di controllo decodifica l’istruzione e legge i parametri (</a:t>
            </a:r>
            <a:r>
              <a:rPr lang="it-IT" sz="1800" i="1" dirty="0" err="1"/>
              <a:t>Operand</a:t>
            </a:r>
            <a:r>
              <a:rPr lang="it-IT" sz="1800" i="1" dirty="0"/>
              <a:t> </a:t>
            </a:r>
            <a:r>
              <a:rPr lang="it-IT" sz="1800" i="1" dirty="0" err="1"/>
              <a:t>Fetch</a:t>
            </a:r>
            <a:r>
              <a:rPr lang="it-IT" sz="1800" dirty="0"/>
              <a:t>) che vengono memorizzati nei registri</a:t>
            </a:r>
          </a:p>
          <a:p>
            <a:r>
              <a:rPr lang="it-IT" sz="2000" b="1" i="1" dirty="0" err="1"/>
              <a:t>execute</a:t>
            </a:r>
            <a:endParaRPr lang="it-IT" sz="2000" b="1" i="1" dirty="0"/>
          </a:p>
          <a:p>
            <a:pPr lvl="1"/>
            <a:r>
              <a:rPr lang="it-IT" sz="1800" dirty="0"/>
              <a:t>viene avviato il microprogramma relativo all’</a:t>
            </a:r>
            <a:r>
              <a:rPr lang="it-IT" sz="1800" dirty="0" err="1"/>
              <a:t>Op.Code</a:t>
            </a:r>
            <a:endParaRPr lang="it-IT" sz="1800" dirty="0"/>
          </a:p>
          <a:p>
            <a:pPr lvl="1"/>
            <a:r>
              <a:rPr lang="it-IT" sz="1800" dirty="0"/>
              <a:t>la frequenza in base alla quale vengono eseguiti i microprogrammi è regolata dal </a:t>
            </a:r>
            <a:r>
              <a:rPr lang="it-IT" sz="1800" b="1" i="1" dirty="0"/>
              <a:t>clock</a:t>
            </a:r>
            <a:r>
              <a:rPr lang="it-IT" sz="1800" dirty="0"/>
              <a:t> di CPU (</a:t>
            </a:r>
            <a:r>
              <a:rPr lang="it-IT" sz="1800" i="1" dirty="0"/>
              <a:t>frequenza del microprocessore</a:t>
            </a:r>
            <a:r>
              <a:rPr lang="it-IT" sz="1800" dirty="0"/>
              <a:t>)</a:t>
            </a:r>
          </a:p>
          <a:p>
            <a:r>
              <a:rPr lang="it-IT" sz="2000" b="1" i="1" dirty="0"/>
              <a:t>store</a:t>
            </a:r>
          </a:p>
          <a:p>
            <a:pPr lvl="1"/>
            <a:r>
              <a:rPr lang="it-IT" sz="1800" dirty="0"/>
              <a:t>al termine della fase di </a:t>
            </a:r>
            <a:r>
              <a:rPr lang="it-IT" sz="1800" dirty="0" err="1"/>
              <a:t>execute</a:t>
            </a:r>
            <a:r>
              <a:rPr lang="it-IT" sz="1800" dirty="0"/>
              <a:t> gli eventuali risultati, posti nei registri, vengono scritti sul bus dall’UC, o verso la memoria, o verso l’I/O</a:t>
            </a:r>
          </a:p>
          <a:p>
            <a:endParaRPr lang="it-IT" sz="20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6977457-FE91-4207-B7CE-2F0F2023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7598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B88349-F3D4-46F2-B589-6C81FE66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CISC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598618-07A1-4FAC-ABEE-18E792047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 err="1"/>
              <a:t>c</a:t>
            </a:r>
            <a:r>
              <a:rPr lang="it-IT" i="1" dirty="0" err="1"/>
              <a:t>omplex</a:t>
            </a:r>
            <a:r>
              <a:rPr lang="it-IT" i="1" dirty="0"/>
              <a:t> </a:t>
            </a:r>
            <a:r>
              <a:rPr lang="it-IT" b="1" i="1" dirty="0" err="1"/>
              <a:t>i</a:t>
            </a:r>
            <a:r>
              <a:rPr lang="it-IT" i="1" dirty="0" err="1"/>
              <a:t>nstruction</a:t>
            </a:r>
            <a:r>
              <a:rPr lang="it-IT" i="1" dirty="0"/>
              <a:t> </a:t>
            </a:r>
            <a:r>
              <a:rPr lang="it-IT" b="1" i="1" dirty="0"/>
              <a:t>s</a:t>
            </a:r>
            <a:r>
              <a:rPr lang="it-IT" i="1" dirty="0"/>
              <a:t>et </a:t>
            </a:r>
            <a:r>
              <a:rPr lang="it-IT" b="1" i="1" dirty="0"/>
              <a:t>c</a:t>
            </a:r>
            <a:r>
              <a:rPr lang="it-IT" i="1" dirty="0"/>
              <a:t>omputer </a:t>
            </a:r>
            <a:r>
              <a:rPr lang="it-IT" dirty="0"/>
              <a:t>(</a:t>
            </a:r>
            <a:r>
              <a:rPr lang="it-IT" b="1" i="1" dirty="0"/>
              <a:t>CISC</a:t>
            </a:r>
            <a:r>
              <a:rPr lang="it-IT" dirty="0"/>
              <a:t>) indica un'architettura per microprocessori formata da un set di istruzioni contenente istruzioni in grado di eseguire operazioni complesse </a:t>
            </a:r>
          </a:p>
          <a:p>
            <a:pPr lvl="1"/>
            <a:r>
              <a:rPr lang="it-IT" dirty="0"/>
              <a:t>lettura di un dato in memoria, la sua modifica e il suo salvataggio direttamente in memoria tramite una singola istruzione</a:t>
            </a:r>
          </a:p>
          <a:p>
            <a:r>
              <a:rPr lang="it-IT" dirty="0"/>
              <a:t>ogni singola istruzione ha un </a:t>
            </a:r>
            <a:r>
              <a:rPr lang="it-IT" i="1" dirty="0"/>
              <a:t>data </a:t>
            </a:r>
            <a:r>
              <a:rPr lang="it-IT" i="1" dirty="0" err="1"/>
              <a:t>path</a:t>
            </a:r>
            <a:r>
              <a:rPr lang="it-IT" i="1" dirty="0"/>
              <a:t> </a:t>
            </a:r>
            <a:r>
              <a:rPr lang="it-IT" dirty="0"/>
              <a:t>a più cicli</a:t>
            </a:r>
          </a:p>
          <a:p>
            <a:pPr lvl="1"/>
            <a:r>
              <a:rPr lang="it-IT" dirty="0"/>
              <a:t>il </a:t>
            </a:r>
            <a:r>
              <a:rPr lang="it-IT" i="1" dirty="0"/>
              <a:t>data </a:t>
            </a:r>
            <a:r>
              <a:rPr lang="it-IT" i="1" dirty="0" err="1"/>
              <a:t>path</a:t>
            </a:r>
            <a:r>
              <a:rPr lang="it-IT" i="1" dirty="0"/>
              <a:t> </a:t>
            </a:r>
            <a:r>
              <a:rPr lang="it-IT" dirty="0"/>
              <a:t>è il percorso dei dati all’interno del processore, attraverso l’attuale istruzione, e i suoi cicli sono scanditi dal clock della CPU</a:t>
            </a:r>
          </a:p>
          <a:p>
            <a:r>
              <a:rPr lang="it-IT" dirty="0"/>
              <a:t>le architetture CISC possiedono un </a:t>
            </a:r>
            <a:r>
              <a:rPr lang="it-IT" b="1" i="1" dirty="0"/>
              <a:t>set di istruzioni </a:t>
            </a:r>
            <a:r>
              <a:rPr lang="it-IT" i="1" dirty="0"/>
              <a:t>molto</a:t>
            </a:r>
            <a:r>
              <a:rPr lang="it-IT" b="1" i="1" dirty="0"/>
              <a:t> ampio </a:t>
            </a:r>
            <a:r>
              <a:rPr lang="it-IT" dirty="0"/>
              <a:t>e</a:t>
            </a:r>
            <a:r>
              <a:rPr lang="it-IT" b="1" i="1" dirty="0"/>
              <a:t> </a:t>
            </a:r>
            <a:r>
              <a:rPr lang="it-IT" dirty="0"/>
              <a:t> istruzioni a </a:t>
            </a:r>
            <a:r>
              <a:rPr lang="it-IT" b="1" i="1" dirty="0"/>
              <a:t>lunghezza variabile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4B125E-F215-49E9-8080-4D302B38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074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D6CB83-811A-4CF2-BD5B-0DCEA75A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struttura dell’elaboratore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483E27-375A-4B70-997E-61746DB73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la </a:t>
            </a:r>
            <a:r>
              <a:rPr lang="it-IT" sz="2000" b="1" i="1" dirty="0"/>
              <a:t>struttura</a:t>
            </a:r>
            <a:r>
              <a:rPr lang="it-IT" sz="2000" dirty="0"/>
              <a:t> dei calcolatori elettronici assume la forma attuale in base ad almeno due </a:t>
            </a:r>
            <a:r>
              <a:rPr lang="it-IT" sz="2000" b="1" i="1" dirty="0"/>
              <a:t>svolte tecnologiche </a:t>
            </a:r>
            <a:r>
              <a:rPr lang="it-IT" sz="2000" dirty="0"/>
              <a:t>fondamentali:</a:t>
            </a:r>
          </a:p>
          <a:p>
            <a:pPr lvl="1"/>
            <a:r>
              <a:rPr lang="it-IT" sz="1800" dirty="0"/>
              <a:t>un </a:t>
            </a:r>
            <a:r>
              <a:rPr lang="it-IT" sz="1800" b="1" i="1" dirty="0"/>
              <a:t>modello costruttivo </a:t>
            </a:r>
            <a:r>
              <a:rPr lang="it-IT" sz="1800" dirty="0"/>
              <a:t>riconducibile allo scienziato austriaco John Von Neumann (</a:t>
            </a:r>
            <a:r>
              <a:rPr lang="it-IT" sz="1800" b="1" i="1" dirty="0"/>
              <a:t>architettura di Von Neumann</a:t>
            </a:r>
            <a:r>
              <a:rPr lang="it-IT" sz="1800" dirty="0"/>
              <a:t>)  anni </a:t>
            </a:r>
            <a:r>
              <a:rPr lang="it-IT" sz="1800" i="1" dirty="0"/>
              <a:t>1940 / 1950 </a:t>
            </a:r>
          </a:p>
          <a:p>
            <a:pPr lvl="2"/>
            <a:r>
              <a:rPr lang="en-US" sz="1600" i="1" dirty="0"/>
              <a:t>First Draft of a Report on the EDVAC</a:t>
            </a:r>
            <a:endParaRPr lang="it-IT" sz="1600" i="1" dirty="0"/>
          </a:p>
          <a:p>
            <a:pPr lvl="1"/>
            <a:r>
              <a:rPr lang="it-IT" sz="1800" dirty="0"/>
              <a:t>l’invenzione del </a:t>
            </a:r>
            <a:r>
              <a:rPr lang="it-IT" sz="1800" b="1" i="1" dirty="0"/>
              <a:t>microprocessore</a:t>
            </a:r>
            <a:r>
              <a:rPr lang="it-IT" sz="1800" dirty="0"/>
              <a:t> da parte del tecnico italiano Federico </a:t>
            </a:r>
            <a:r>
              <a:rPr lang="it-IT" sz="1800" dirty="0" err="1"/>
              <a:t>Faggin</a:t>
            </a:r>
            <a:r>
              <a:rPr lang="it-IT" sz="1800" dirty="0"/>
              <a:t> (microprocessore Intel 4004) </a:t>
            </a:r>
            <a:r>
              <a:rPr lang="it-IT" sz="1800" i="1" dirty="0"/>
              <a:t>1971</a:t>
            </a:r>
          </a:p>
          <a:p>
            <a:endParaRPr lang="it-IT" sz="20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7C9850D-7AF2-4DF2-8DB4-D35349E0B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8" descr="images.jpeg">
            <a:extLst>
              <a:ext uri="{FF2B5EF4-FFF2-40B4-BE49-F238E27FC236}">
                <a16:creationId xmlns:a16="http://schemas.microsoft.com/office/drawing/2014/main" id="{07A2C795-02C7-4EC9-BD9D-C70A0C6D3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3631554"/>
            <a:ext cx="3253404" cy="2204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05BE00C-597F-4993-822A-3F355B8B5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561" y="3631554"/>
            <a:ext cx="1857058" cy="2204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9158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690CD2-FA9F-45E9-8FE5-886EDB656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RISC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F7C8EB-5624-47BD-B18E-B4F401989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 architetture </a:t>
            </a:r>
            <a:r>
              <a:rPr lang="it-IT" b="1" i="1" dirty="0"/>
              <a:t>RISC</a:t>
            </a:r>
            <a:r>
              <a:rPr lang="it-IT" dirty="0"/>
              <a:t> (</a:t>
            </a:r>
            <a:r>
              <a:rPr lang="it-IT" b="1" i="1" dirty="0" err="1"/>
              <a:t>R</a:t>
            </a:r>
            <a:r>
              <a:rPr lang="it-IT" i="1" dirty="0" err="1"/>
              <a:t>educed</a:t>
            </a:r>
            <a:r>
              <a:rPr lang="it-IT" i="1" dirty="0"/>
              <a:t> </a:t>
            </a:r>
            <a:r>
              <a:rPr lang="it-IT" b="1" i="1" dirty="0" err="1"/>
              <a:t>I</a:t>
            </a:r>
            <a:r>
              <a:rPr lang="it-IT" i="1" dirty="0" err="1"/>
              <a:t>nstruction</a:t>
            </a:r>
            <a:r>
              <a:rPr lang="it-IT" i="1" dirty="0"/>
              <a:t> </a:t>
            </a:r>
            <a:r>
              <a:rPr lang="it-IT" b="1" i="1" dirty="0"/>
              <a:t>S</a:t>
            </a:r>
            <a:r>
              <a:rPr lang="it-IT" i="1" dirty="0"/>
              <a:t>et </a:t>
            </a:r>
            <a:r>
              <a:rPr lang="it-IT" b="1" i="1" dirty="0"/>
              <a:t>C</a:t>
            </a:r>
            <a:r>
              <a:rPr lang="it-IT" i="1" dirty="0"/>
              <a:t>omputer</a:t>
            </a:r>
            <a:r>
              <a:rPr lang="it-IT" dirty="0"/>
              <a:t>) seguono una filosofia di progettazione basate su di un set di istruzioni in grado di eseguire operazioni </a:t>
            </a:r>
            <a:r>
              <a:rPr lang="it-IT" b="1" i="1" dirty="0"/>
              <a:t>semplici</a:t>
            </a:r>
            <a:r>
              <a:rPr lang="it-IT" dirty="0"/>
              <a:t> </a:t>
            </a:r>
          </a:p>
          <a:p>
            <a:r>
              <a:rPr lang="it-IT" dirty="0"/>
              <a:t>il set di istruzioni di una architettura RISC è </a:t>
            </a:r>
            <a:r>
              <a:rPr lang="it-IT" b="1" i="1" dirty="0"/>
              <a:t>limitato</a:t>
            </a:r>
            <a:endParaRPr lang="it-IT" dirty="0"/>
          </a:p>
          <a:p>
            <a:pPr lvl="1"/>
            <a:r>
              <a:rPr lang="it-IT" dirty="0"/>
              <a:t>le istruzioni hanno lunghezza costante </a:t>
            </a:r>
          </a:p>
          <a:p>
            <a:pPr lvl="1"/>
            <a:r>
              <a:rPr lang="it-IT" dirty="0"/>
              <a:t>un numero fisso di operandi fisso</a:t>
            </a:r>
          </a:p>
          <a:p>
            <a:pPr lvl="1"/>
            <a:r>
              <a:rPr lang="it-IT" dirty="0"/>
              <a:t>la fase di </a:t>
            </a:r>
            <a:r>
              <a:rPr lang="it-IT" dirty="0" err="1"/>
              <a:t>decode</a:t>
            </a:r>
            <a:r>
              <a:rPr lang="it-IT" dirty="0"/>
              <a:t> è breve </a:t>
            </a:r>
          </a:p>
          <a:p>
            <a:pPr lvl="1"/>
            <a:r>
              <a:rPr lang="it-IT" dirty="0"/>
              <a:t>ogni istruzione è eseguita direttamente in hardware con pochi cicli di clock</a:t>
            </a:r>
          </a:p>
          <a:p>
            <a:r>
              <a:rPr lang="it-IT" dirty="0"/>
              <a:t>gli attuali processori seguono una filosofia </a:t>
            </a:r>
            <a:r>
              <a:rPr lang="it-IT" b="1" i="1" dirty="0"/>
              <a:t>ibrida</a:t>
            </a:r>
            <a:r>
              <a:rPr lang="it-IT" dirty="0"/>
              <a:t> in cui istruzioni CISC vengono in qualche modo decodificate ed </a:t>
            </a:r>
            <a:r>
              <a:rPr lang="it-IT" dirty="0" err="1"/>
              <a:t>esguite</a:t>
            </a:r>
            <a:r>
              <a:rPr lang="it-IT" dirty="0"/>
              <a:t> in termini istruzioni RISC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F461F7D-FF60-4108-9EFC-25283E59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786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A41B3ABA-F2E1-4DB5-A3BC-F1F1087C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la macchina di von Neumann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DB8A9EE-B6EB-4A97-97F4-65DF0106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07C193-275C-4126-A670-065B13AFD6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000" dirty="0"/>
              <a:t>l’architettura del computer di </a:t>
            </a:r>
            <a:r>
              <a:rPr lang="it-IT" sz="2000" b="1" i="1" dirty="0"/>
              <a:t>von Neumann</a:t>
            </a:r>
            <a:r>
              <a:rPr lang="it-IT" sz="2000" dirty="0"/>
              <a:t> è formata da due componenti interconnesse:</a:t>
            </a:r>
          </a:p>
          <a:p>
            <a:pPr lvl="1"/>
            <a:r>
              <a:rPr lang="it-IT" sz="1600" b="1" i="1" dirty="0"/>
              <a:t>CPU</a:t>
            </a:r>
            <a:r>
              <a:rPr lang="it-IT" sz="1600" dirty="0"/>
              <a:t> (</a:t>
            </a:r>
            <a:r>
              <a:rPr lang="it-IT" sz="1600" b="1" i="1" dirty="0"/>
              <a:t>C</a:t>
            </a:r>
            <a:r>
              <a:rPr lang="it-IT" sz="1600" i="1" dirty="0"/>
              <a:t>entral </a:t>
            </a:r>
            <a:r>
              <a:rPr lang="it-IT" sz="1600" b="1" i="1" dirty="0"/>
              <a:t>P</a:t>
            </a:r>
            <a:r>
              <a:rPr lang="it-IT" sz="1600" i="1" dirty="0"/>
              <a:t>rocessing </a:t>
            </a:r>
            <a:r>
              <a:rPr lang="it-IT" sz="1600" b="1" i="1" dirty="0"/>
              <a:t>U</a:t>
            </a:r>
            <a:r>
              <a:rPr lang="it-IT" sz="1600" i="1" dirty="0"/>
              <a:t>nit</a:t>
            </a:r>
            <a:r>
              <a:rPr lang="it-IT" sz="1600" dirty="0"/>
              <a:t>)</a:t>
            </a:r>
          </a:p>
          <a:p>
            <a:pPr lvl="2"/>
            <a:r>
              <a:rPr lang="it-IT" sz="1600" dirty="0"/>
              <a:t>unità centrale di elaborazione</a:t>
            </a:r>
          </a:p>
          <a:p>
            <a:pPr lvl="1"/>
            <a:r>
              <a:rPr lang="it-IT" sz="1800" b="1" i="1" dirty="0"/>
              <a:t>RAM</a:t>
            </a:r>
            <a:r>
              <a:rPr lang="it-IT" sz="1800" dirty="0"/>
              <a:t> (</a:t>
            </a:r>
            <a:r>
              <a:rPr lang="it-IT" sz="1800" b="1" i="1" dirty="0"/>
              <a:t>R</a:t>
            </a:r>
            <a:r>
              <a:rPr lang="it-IT" sz="1800" i="1" dirty="0"/>
              <a:t>andom </a:t>
            </a:r>
            <a:r>
              <a:rPr lang="it-IT" sz="1800" b="1" i="1" dirty="0"/>
              <a:t>A</a:t>
            </a:r>
            <a:r>
              <a:rPr lang="it-IT" sz="1800" i="1" dirty="0"/>
              <a:t>ccess </a:t>
            </a:r>
            <a:r>
              <a:rPr lang="it-IT" sz="1800" b="1" i="1" dirty="0"/>
              <a:t>M</a:t>
            </a:r>
            <a:r>
              <a:rPr lang="it-IT" sz="1800" i="1" dirty="0"/>
              <a:t>emory</a:t>
            </a:r>
            <a:r>
              <a:rPr lang="it-IT" sz="1800" dirty="0"/>
              <a:t>)</a:t>
            </a:r>
          </a:p>
          <a:p>
            <a:pPr lvl="2"/>
            <a:r>
              <a:rPr lang="it-IT" sz="1600" dirty="0"/>
              <a:t>sequenza di locazioni identificate da indirizzi consecutivi</a:t>
            </a:r>
          </a:p>
          <a:p>
            <a:pPr lvl="2"/>
            <a:r>
              <a:rPr lang="it-IT" sz="1600" dirty="0"/>
              <a:t>contiene programmi e dati</a:t>
            </a:r>
          </a:p>
          <a:p>
            <a:r>
              <a:rPr lang="it-IT" sz="2000" dirty="0"/>
              <a:t>l’interfacciamento con l’esterno avviene attraverso</a:t>
            </a:r>
          </a:p>
          <a:p>
            <a:pPr lvl="1"/>
            <a:r>
              <a:rPr lang="it-IT" sz="2000" dirty="0"/>
              <a:t>le </a:t>
            </a:r>
            <a:r>
              <a:rPr lang="it-IT" sz="2000" i="1" dirty="0"/>
              <a:t>periferiche</a:t>
            </a:r>
            <a:r>
              <a:rPr lang="it-IT" sz="2000" dirty="0"/>
              <a:t> di </a:t>
            </a:r>
            <a:r>
              <a:rPr lang="it-IT" sz="2000" b="1" i="1" dirty="0"/>
              <a:t>input</a:t>
            </a:r>
          </a:p>
          <a:p>
            <a:pPr lvl="1"/>
            <a:r>
              <a:rPr lang="it-IT" sz="2000" dirty="0"/>
              <a:t>le </a:t>
            </a:r>
            <a:r>
              <a:rPr lang="it-IT" sz="2000" i="1" dirty="0"/>
              <a:t>periferiche</a:t>
            </a:r>
            <a:r>
              <a:rPr lang="it-IT" sz="2000" dirty="0"/>
              <a:t> di </a:t>
            </a:r>
            <a:r>
              <a:rPr lang="it-IT" sz="2000" b="1" i="1" dirty="0"/>
              <a:t>output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86B4BD8E-9DC7-403D-BCC3-7AAFFEDE1C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3038" y="2199481"/>
            <a:ext cx="47625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4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99B0C418-3EE1-4866-88E1-72B157EE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unità funzionali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02E66B0-4757-46E5-9B18-F84A23ED6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funzionamento di un calcolatore è descrivibile in termini di poche componenti (</a:t>
            </a:r>
            <a:r>
              <a:rPr lang="it-IT" b="1" i="1" dirty="0"/>
              <a:t>macro-unità</a:t>
            </a:r>
            <a:r>
              <a:rPr lang="it-IT" dirty="0"/>
              <a:t>) funzionali</a:t>
            </a:r>
          </a:p>
          <a:p>
            <a:r>
              <a:rPr lang="it-IT" dirty="0"/>
              <a:t>ogni macro-unità è </a:t>
            </a:r>
            <a:r>
              <a:rPr lang="it-IT" b="1" i="1" dirty="0"/>
              <a:t>specializzata</a:t>
            </a:r>
            <a:r>
              <a:rPr lang="it-IT" dirty="0"/>
              <a:t> nello svolgimento di una tipologia omogenea di funzioni</a:t>
            </a:r>
          </a:p>
          <a:p>
            <a:r>
              <a:rPr lang="it-IT" dirty="0"/>
              <a:t>eccezione: l’</a:t>
            </a:r>
            <a:r>
              <a:rPr lang="it-IT" b="1" i="1" dirty="0"/>
              <a:t>unità centrale </a:t>
            </a:r>
            <a:r>
              <a:rPr lang="it-IT" dirty="0"/>
              <a:t>di elaborazione, che svolge sia funzioni sia di </a:t>
            </a:r>
            <a:r>
              <a:rPr lang="it-IT" b="1" i="1" dirty="0"/>
              <a:t>elaborazione</a:t>
            </a:r>
            <a:r>
              <a:rPr lang="it-IT" dirty="0"/>
              <a:t> che di </a:t>
            </a:r>
            <a:r>
              <a:rPr lang="it-IT" b="1" i="1" dirty="0"/>
              <a:t>controllo</a:t>
            </a: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CD232A-8261-40BE-860B-42F24D15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2013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D20410-F3FB-4591-8662-CD2CE28E9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unità di memorizzazione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79126B-4874-4A75-8AF3-796E1F3EA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calcolatore memorizza </a:t>
            </a:r>
          </a:p>
          <a:p>
            <a:pPr lvl="1"/>
            <a:r>
              <a:rPr lang="it-IT" sz="2400" dirty="0"/>
              <a:t>i </a:t>
            </a:r>
            <a:r>
              <a:rPr lang="it-IT" sz="2400" b="1" i="1" dirty="0"/>
              <a:t>dati</a:t>
            </a:r>
          </a:p>
          <a:p>
            <a:pPr lvl="1"/>
            <a:r>
              <a:rPr lang="it-IT" sz="2400" dirty="0"/>
              <a:t>i </a:t>
            </a:r>
            <a:r>
              <a:rPr lang="it-IT" sz="2400" b="1" i="1" dirty="0"/>
              <a:t>programmi</a:t>
            </a:r>
            <a:r>
              <a:rPr lang="it-IT" sz="2400" dirty="0"/>
              <a:t> per l’elaborazione dei dati</a:t>
            </a:r>
          </a:p>
          <a:p>
            <a:r>
              <a:rPr lang="it-IT" dirty="0"/>
              <a:t>l’unità di memoria fornisce due sole </a:t>
            </a:r>
            <a:r>
              <a:rPr lang="it-IT" b="1" i="1" dirty="0"/>
              <a:t>operazioni</a:t>
            </a:r>
          </a:p>
          <a:p>
            <a:pPr lvl="1"/>
            <a:r>
              <a:rPr lang="it-IT" sz="2400" dirty="0"/>
              <a:t>memorizzazione di un valore  (</a:t>
            </a:r>
            <a:r>
              <a:rPr lang="it-IT" sz="2400" b="1" i="1" dirty="0"/>
              <a:t>scrittura</a:t>
            </a:r>
            <a:r>
              <a:rPr lang="it-IT" sz="2400" dirty="0"/>
              <a:t>)</a:t>
            </a:r>
          </a:p>
          <a:p>
            <a:pPr lvl="1"/>
            <a:r>
              <a:rPr lang="it-IT" sz="2400" dirty="0"/>
              <a:t>accesso al valore memorizzato (</a:t>
            </a:r>
            <a:r>
              <a:rPr lang="it-IT" sz="2400" b="1" i="1" dirty="0"/>
              <a:t>lettura</a:t>
            </a:r>
            <a:r>
              <a:rPr lang="it-IT" sz="2400" dirty="0"/>
              <a:t>)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F01EA01-D43D-47FF-9C12-A3E2E1DE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794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CEDF65-A4FA-424C-BD6D-1AA40E73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unità di elaborazione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EC8693-A1BB-4143-A5EA-ED87B4B1E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 </a:t>
            </a:r>
            <a:r>
              <a:rPr lang="it-IT" b="1" i="1" dirty="0"/>
              <a:t>istruzioni</a:t>
            </a:r>
            <a:r>
              <a:rPr lang="it-IT" dirty="0"/>
              <a:t> di un programma corrispondono ad operazioni elementari di elaborazione</a:t>
            </a:r>
          </a:p>
          <a:p>
            <a:pPr lvl="1"/>
            <a:r>
              <a:rPr lang="it-IT" dirty="0"/>
              <a:t>operazioni </a:t>
            </a:r>
            <a:r>
              <a:rPr lang="it-IT" b="1" i="1" dirty="0"/>
              <a:t>aritmetiche</a:t>
            </a:r>
          </a:p>
          <a:p>
            <a:pPr lvl="1"/>
            <a:r>
              <a:rPr lang="it-IT" dirty="0"/>
              <a:t>operazioni </a:t>
            </a:r>
            <a:r>
              <a:rPr lang="it-IT" b="1" i="1" dirty="0"/>
              <a:t>relazionali</a:t>
            </a:r>
            <a:r>
              <a:rPr lang="it-IT" dirty="0"/>
              <a:t> (confronto tra dati)</a:t>
            </a:r>
          </a:p>
          <a:p>
            <a:pPr lvl="1"/>
            <a:r>
              <a:rPr lang="it-IT" dirty="0"/>
              <a:t>operazioni su caratteri e </a:t>
            </a:r>
            <a:r>
              <a:rPr lang="it-IT" b="1" i="1" dirty="0"/>
              <a:t>valori di verità</a:t>
            </a:r>
          </a:p>
          <a:p>
            <a:r>
              <a:rPr lang="it-IT" dirty="0"/>
              <a:t>l’elaboratore è in grado di svolgere </a:t>
            </a:r>
            <a:r>
              <a:rPr lang="it-IT" b="1" i="1" dirty="0"/>
              <a:t>poche</a:t>
            </a:r>
            <a:r>
              <a:rPr lang="it-IT" dirty="0"/>
              <a:t> tipologie di </a:t>
            </a:r>
            <a:r>
              <a:rPr lang="it-IT" b="1" i="1" dirty="0"/>
              <a:t>operazioni</a:t>
            </a:r>
            <a:r>
              <a:rPr lang="it-IT" dirty="0"/>
              <a:t> elementari ma in modo </a:t>
            </a:r>
            <a:r>
              <a:rPr lang="it-IT" b="1" i="1" dirty="0"/>
              <a:t>molto efficiente</a:t>
            </a:r>
          </a:p>
          <a:p>
            <a:r>
              <a:rPr lang="it-IT" dirty="0"/>
              <a:t>può eseguire </a:t>
            </a:r>
            <a:r>
              <a:rPr lang="it-IT" b="1" i="1" dirty="0"/>
              <a:t>centinaia di milioni </a:t>
            </a:r>
            <a:r>
              <a:rPr lang="it-IT" dirty="0"/>
              <a:t>di istruzioni al secondo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529CB96-D759-444D-8E4D-96F29D75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134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2C86B4-CEF4-4799-9356-D80F5DD9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unità di controllo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6D86A9-37A5-403A-A9A4-E33FC82BE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</a:t>
            </a:r>
            <a:r>
              <a:rPr lang="it-IT" b="1" i="1" dirty="0"/>
              <a:t>coordinamento</a:t>
            </a:r>
            <a:r>
              <a:rPr lang="it-IT" dirty="0"/>
              <a:t> tra le varie parti del calcolatore è svolto dall’</a:t>
            </a:r>
            <a:r>
              <a:rPr lang="it-IT" b="1" i="1" dirty="0"/>
              <a:t>unità di controllo</a:t>
            </a:r>
          </a:p>
          <a:p>
            <a:r>
              <a:rPr lang="it-IT" dirty="0"/>
              <a:t>è un componente dell’unità centrale di elaborazione</a:t>
            </a:r>
          </a:p>
          <a:p>
            <a:r>
              <a:rPr lang="it-IT" dirty="0"/>
              <a:t>ogni componente dal calcolatore esegue solo le azioni che gli vengono richieste dall’unità di controllo</a:t>
            </a:r>
          </a:p>
          <a:p>
            <a:r>
              <a:rPr lang="it-IT" dirty="0"/>
              <a:t>il controllo consiste nel </a:t>
            </a:r>
            <a:r>
              <a:rPr lang="it-IT" b="1" i="1" dirty="0"/>
              <a:t>coordinamento</a:t>
            </a:r>
            <a:r>
              <a:rPr lang="it-IT" dirty="0"/>
              <a:t> dell’esecuzione temporale delle operazioni </a:t>
            </a:r>
          </a:p>
          <a:p>
            <a:pPr lvl="1"/>
            <a:r>
              <a:rPr lang="it-IT" sz="2400" dirty="0"/>
              <a:t>sia </a:t>
            </a:r>
            <a:r>
              <a:rPr lang="it-IT" sz="2400" b="1" i="1" dirty="0"/>
              <a:t>internamente</a:t>
            </a:r>
            <a:r>
              <a:rPr lang="it-IT" sz="2400" dirty="0"/>
              <a:t> all’unità di elaborazione sia da parte degli </a:t>
            </a:r>
            <a:r>
              <a:rPr lang="it-IT" sz="2400" b="1" i="1" dirty="0"/>
              <a:t>altri</a:t>
            </a:r>
            <a:r>
              <a:rPr lang="it-IT" sz="2400" dirty="0"/>
              <a:t> elementi funzionali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4AEE00B-4370-4433-9D13-57BB19057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0550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7273C2BD-8728-4FE2-8A6F-17C3E27E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unità per il trasferimento </a:t>
            </a:r>
            <a:br>
              <a:rPr lang="it-IT" sz="2800" dirty="0"/>
            </a:br>
            <a:r>
              <a:rPr lang="it-IT" sz="2800" dirty="0"/>
              <a:t>di informazioni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45D4A3B-BFFC-4A9C-9635-39BEC3D5F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obiettivo: </a:t>
            </a:r>
          </a:p>
          <a:p>
            <a:pPr lvl="1"/>
            <a:r>
              <a:rPr lang="it-IT" sz="2400" dirty="0"/>
              <a:t>permettere lo </a:t>
            </a:r>
            <a:r>
              <a:rPr lang="it-IT" sz="2400" b="1" i="1" dirty="0"/>
              <a:t>scambio di informazioni </a:t>
            </a:r>
            <a:r>
              <a:rPr lang="it-IT" sz="2400" dirty="0"/>
              <a:t>tra le varie componenti funzionali del calcolatore</a:t>
            </a:r>
          </a:p>
          <a:p>
            <a:pPr lvl="1"/>
            <a:r>
              <a:rPr lang="it-IT" sz="2400" dirty="0"/>
              <a:t>trasferimento dei </a:t>
            </a:r>
            <a:r>
              <a:rPr lang="it-IT" sz="2400" b="1" i="1" dirty="0"/>
              <a:t>dati</a:t>
            </a:r>
            <a:r>
              <a:rPr lang="it-IT" sz="2400" dirty="0"/>
              <a:t> e delle informazioni di </a:t>
            </a:r>
            <a:r>
              <a:rPr lang="it-IT" sz="2400" b="1" i="1" dirty="0"/>
              <a:t>controllo</a:t>
            </a:r>
            <a:r>
              <a:rPr lang="it-IT" sz="2400" dirty="0"/>
              <a:t> </a:t>
            </a:r>
          </a:p>
          <a:p>
            <a:r>
              <a:rPr lang="it-IT" dirty="0"/>
              <a:t>due possibili </a:t>
            </a:r>
            <a:r>
              <a:rPr lang="it-IT" b="1" i="1" dirty="0"/>
              <a:t>soluzioni</a:t>
            </a:r>
          </a:p>
          <a:p>
            <a:pPr lvl="1"/>
            <a:r>
              <a:rPr lang="it-IT" dirty="0"/>
              <a:t>collegare </a:t>
            </a:r>
            <a:r>
              <a:rPr lang="it-IT" b="1" i="1" dirty="0"/>
              <a:t>ciascun</a:t>
            </a:r>
            <a:r>
              <a:rPr lang="it-IT" dirty="0"/>
              <a:t> componente con </a:t>
            </a:r>
            <a:r>
              <a:rPr lang="it-IT" b="1" i="1" dirty="0"/>
              <a:t>ogni altro </a:t>
            </a:r>
            <a:r>
              <a:rPr lang="it-IT" dirty="0"/>
              <a:t>componente</a:t>
            </a:r>
          </a:p>
          <a:p>
            <a:pPr lvl="1"/>
            <a:r>
              <a:rPr lang="it-IT" dirty="0"/>
              <a:t>collegare </a:t>
            </a:r>
            <a:r>
              <a:rPr lang="it-IT" b="1" i="1" dirty="0"/>
              <a:t>tutti</a:t>
            </a:r>
            <a:r>
              <a:rPr lang="it-IT" dirty="0"/>
              <a:t> i componenti a un </a:t>
            </a:r>
            <a:r>
              <a:rPr lang="it-IT" b="1" i="1" dirty="0"/>
              <a:t>unico canale </a:t>
            </a:r>
            <a:r>
              <a:rPr lang="it-IT" dirty="0"/>
              <a:t>(bus)</a:t>
            </a:r>
          </a:p>
          <a:p>
            <a:pPr lvl="1"/>
            <a:r>
              <a:rPr lang="it-IT" dirty="0"/>
              <a:t>l’utilizzo di un bus favorisce la </a:t>
            </a:r>
            <a:r>
              <a:rPr lang="it-IT" b="1" i="1" dirty="0"/>
              <a:t>modularità</a:t>
            </a:r>
            <a:r>
              <a:rPr lang="it-IT" dirty="0"/>
              <a:t> e l’</a:t>
            </a:r>
            <a:r>
              <a:rPr lang="it-IT" b="1" i="1" dirty="0"/>
              <a:t>espandibilità</a:t>
            </a:r>
            <a:r>
              <a:rPr lang="it-IT" dirty="0"/>
              <a:t> del calcolatore</a:t>
            </a: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2AF55B-A213-4519-AA9D-47B5BE8BE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005081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sisinf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" id="{720784A3-3107-4508-B7A9-1EAB53AA14F5}" vid="{4D31596E-AA56-4C77-BB0E-A09A90A09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370</TotalTime>
  <Words>1747</Words>
  <Application>Microsoft Office PowerPoint</Application>
  <PresentationFormat>Widescreen</PresentationFormat>
  <Paragraphs>213</Paragraphs>
  <Slides>30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5" baseType="lpstr">
      <vt:lpstr>Arial</vt:lpstr>
      <vt:lpstr>Century Schoolbook</vt:lpstr>
      <vt:lpstr>Courier New</vt:lpstr>
      <vt:lpstr>Tahoma</vt:lpstr>
      <vt:lpstr>template sisinf</vt:lpstr>
      <vt:lpstr>architettura degli elaboratori  Alberto Ferrari</vt:lpstr>
      <vt:lpstr>contenuto del modulo</vt:lpstr>
      <vt:lpstr>struttura dell’elaboratore</vt:lpstr>
      <vt:lpstr>la macchina di von Neumann</vt:lpstr>
      <vt:lpstr>unità funzionali</vt:lpstr>
      <vt:lpstr>unità di memorizzazione</vt:lpstr>
      <vt:lpstr>unità di elaborazione</vt:lpstr>
      <vt:lpstr>unità di controllo</vt:lpstr>
      <vt:lpstr>unità per il trasferimento  di informazioni</vt:lpstr>
      <vt:lpstr>memorizzazione</vt:lpstr>
      <vt:lpstr>tipologie di memorie</vt:lpstr>
      <vt:lpstr>memorie secondarie</vt:lpstr>
      <vt:lpstr>memoria centrale - RAM</vt:lpstr>
      <vt:lpstr>memoria</vt:lpstr>
      <vt:lpstr>BIOS</vt:lpstr>
      <vt:lpstr>ROM</vt:lpstr>
      <vt:lpstr>BUS</vt:lpstr>
      <vt:lpstr>bus</vt:lpstr>
      <vt:lpstr>data bus – address bus  control bus</vt:lpstr>
      <vt:lpstr>input / output</vt:lpstr>
      <vt:lpstr>Input / Output</vt:lpstr>
      <vt:lpstr>elaborazione e controllo</vt:lpstr>
      <vt:lpstr>processore</vt:lpstr>
      <vt:lpstr>CPU</vt:lpstr>
      <vt:lpstr>unità centrale di elaborazione</vt:lpstr>
      <vt:lpstr>registri</vt:lpstr>
      <vt:lpstr>set di istruzioni</vt:lpstr>
      <vt:lpstr>ciclo di esecuzione  di una istruzione</vt:lpstr>
      <vt:lpstr>CISC</vt:lpstr>
      <vt:lpstr>RISC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di Applicazioni Software  Alberto Ferrari</dc:title>
  <dc:creator>Alberto Ferrari</dc:creator>
  <cp:lastModifiedBy>Alberto Ferrari</cp:lastModifiedBy>
  <cp:revision>61</cp:revision>
  <dcterms:created xsi:type="dcterms:W3CDTF">2018-01-19T17:39:36Z</dcterms:created>
  <dcterms:modified xsi:type="dcterms:W3CDTF">2018-05-02T09:57:29Z</dcterms:modified>
</cp:coreProperties>
</file>