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8" r:id="rId2"/>
    <p:sldId id="285" r:id="rId3"/>
    <p:sldId id="286" r:id="rId4"/>
    <p:sldId id="287" r:id="rId5"/>
    <p:sldId id="288" r:id="rId6"/>
    <p:sldId id="265" r:id="rId7"/>
    <p:sldId id="266" r:id="rId8"/>
    <p:sldId id="283" r:id="rId9"/>
    <p:sldId id="268" r:id="rId10"/>
    <p:sldId id="270" r:id="rId11"/>
    <p:sldId id="271" r:id="rId12"/>
    <p:sldId id="272" r:id="rId13"/>
    <p:sldId id="284" r:id="rId14"/>
    <p:sldId id="274" r:id="rId15"/>
    <p:sldId id="275" r:id="rId16"/>
    <p:sldId id="279" r:id="rId17"/>
    <p:sldId id="289" r:id="rId18"/>
    <p:sldId id="290" r:id="rId19"/>
    <p:sldId id="291" r:id="rId20"/>
    <p:sldId id="280" r:id="rId21"/>
    <p:sldId id="281" r:id="rId22"/>
    <p:sldId id="282" r:id="rId23"/>
    <p:sldId id="292" r:id="rId24"/>
    <p:sldId id="293" r:id="rId25"/>
    <p:sldId id="294" r:id="rId26"/>
    <p:sldId id="296" r:id="rId27"/>
    <p:sldId id="295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oop</a:t>
            </a:r>
            <a:r>
              <a:rPr lang="it-IT" sz="2800" dirty="0"/>
              <a:t>: ereditarietà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uso dei membri privati </a:t>
            </a:r>
            <a:br>
              <a:rPr lang="it-IT" altLang="it-IT" dirty="0"/>
            </a:br>
            <a:r>
              <a:rPr lang="it-IT" altLang="it-IT" dirty="0"/>
              <a:t>della classe 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i </a:t>
            </a:r>
            <a:r>
              <a:rPr lang="it-IT" altLang="it-IT" sz="2800" b="1" i="1" dirty="0"/>
              <a:t>membri privati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 sono referenziabili </a:t>
            </a:r>
            <a:r>
              <a:rPr lang="it-IT" altLang="it-IT" sz="2800" dirty="0"/>
              <a:t>nelle definizioni delle funzioni membro della classe derivata</a:t>
            </a:r>
          </a:p>
          <a:p>
            <a:pPr lvl="1"/>
            <a:r>
              <a:rPr lang="it-IT" altLang="it-IT" dirty="0"/>
              <a:t>verrebbe violato il principio di </a:t>
            </a:r>
            <a:r>
              <a:rPr lang="it-IT" altLang="it-IT" b="1" i="1" dirty="0"/>
              <a:t>incapsulamento</a:t>
            </a:r>
          </a:p>
          <a:p>
            <a:pPr eaLnBrk="1" hangingPunct="1"/>
            <a:r>
              <a:rPr lang="it-IT" altLang="it-IT" sz="2800" dirty="0"/>
              <a:t>le funzioni membro della classe derivata possono accedere alle variabili membro private della classe base tramite le funzioni </a:t>
            </a:r>
            <a:r>
              <a:rPr lang="it-IT" altLang="it-IT" sz="2800" b="1" i="1" dirty="0" err="1"/>
              <a:t>accessor</a:t>
            </a:r>
            <a:r>
              <a:rPr lang="it-IT" altLang="it-IT" sz="2800" dirty="0"/>
              <a:t> e </a:t>
            </a:r>
            <a:r>
              <a:rPr lang="it-IT" altLang="it-IT" sz="2800" b="1" i="1" dirty="0"/>
              <a:t>mutator </a:t>
            </a:r>
            <a:r>
              <a:rPr lang="it-IT" altLang="it-IT" sz="2800" i="1" dirty="0"/>
              <a:t>(se presenti)</a:t>
            </a:r>
          </a:p>
          <a:p>
            <a:pPr eaLnBrk="1" hangingPunct="1"/>
            <a:r>
              <a:rPr lang="it-IT" altLang="it-IT" sz="2800" dirty="0"/>
              <a:t>le </a:t>
            </a:r>
            <a:r>
              <a:rPr lang="it-IT" altLang="it-IT" sz="2800" b="1" i="1" dirty="0"/>
              <a:t>funzioni membro private </a:t>
            </a:r>
            <a:r>
              <a:rPr lang="it-IT" altLang="it-IT" sz="2800" dirty="0"/>
              <a:t>della classe base </a:t>
            </a:r>
            <a:r>
              <a:rPr lang="it-IT" altLang="it-IT" sz="2800" b="1" i="1" dirty="0"/>
              <a:t>non</a:t>
            </a:r>
            <a:r>
              <a:rPr lang="it-IT" altLang="it-IT" sz="2800" dirty="0"/>
              <a:t> sono </a:t>
            </a:r>
            <a:r>
              <a:rPr lang="it-IT" altLang="it-IT" sz="2800" b="1" i="1" dirty="0"/>
              <a:t>accessibili</a:t>
            </a:r>
            <a:r>
              <a:rPr lang="it-IT" altLang="it-IT" sz="2800" dirty="0"/>
              <a:t> </a:t>
            </a:r>
            <a:r>
              <a:rPr lang="it-IT" altLang="it-IT" sz="2800" i="1" dirty="0"/>
              <a:t>(di fatto non sono ereditate)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279B5C61-014B-4033-B7E9-98396E5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4495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il qualificatore </a:t>
            </a:r>
            <a:r>
              <a:rPr lang="it-IT" altLang="it-IT" dirty="0" err="1">
                <a:latin typeface="Times New Roman" pitchFamily="18" charset="0"/>
              </a:rPr>
              <a:t>protected</a:t>
            </a:r>
            <a:endParaRPr lang="it-IT" altLang="it-IT" dirty="0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una variabile o funzione membro qualificata come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può essere referenziata nelle funzioni membro di una classe derivata</a:t>
            </a:r>
          </a:p>
          <a:p>
            <a:pPr eaLnBrk="1" hangingPunct="1"/>
            <a:r>
              <a:rPr lang="it-IT" altLang="it-IT" sz="2800" dirty="0"/>
              <a:t>le variabili membro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agiscono come se fossero </a:t>
            </a:r>
            <a:r>
              <a:rPr lang="it-IT" altLang="it-IT" sz="2800" b="1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in ogni classe derivata</a:t>
            </a:r>
          </a:p>
          <a:p>
            <a:pPr eaLnBrk="1" hangingPunct="1"/>
            <a:r>
              <a:rPr lang="it-IT" altLang="it-IT" sz="2800" dirty="0"/>
              <a:t>molti ritengono che l’uso di variabili membro </a:t>
            </a:r>
            <a:r>
              <a:rPr lang="it-IT" altLang="it-IT" sz="2800" i="1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comprometta</a:t>
            </a:r>
            <a:r>
              <a:rPr lang="it-IT" altLang="it-IT" sz="2800" dirty="0"/>
              <a:t> l’</a:t>
            </a:r>
            <a:r>
              <a:rPr lang="it-IT" altLang="it-IT" sz="2800" b="1" i="1" dirty="0"/>
              <a:t>incapsulamento</a:t>
            </a:r>
          </a:p>
          <a:p>
            <a:pPr eaLnBrk="1" hangingPunct="1"/>
            <a:r>
              <a:rPr lang="it-IT" altLang="it-IT" sz="2800" dirty="0"/>
              <a:t>è buona norma utilizzare </a:t>
            </a:r>
            <a:r>
              <a:rPr lang="it-IT" altLang="it-IT" sz="2800" dirty="0" err="1">
                <a:latin typeface="Times New Roman" pitchFamily="18" charset="0"/>
              </a:rPr>
              <a:t>protected</a:t>
            </a:r>
            <a:r>
              <a:rPr lang="it-IT" altLang="it-IT" sz="2800" dirty="0"/>
              <a:t> </a:t>
            </a:r>
            <a:r>
              <a:rPr lang="it-IT" altLang="it-IT" sz="2800" b="1" i="1" dirty="0"/>
              <a:t>solo</a:t>
            </a:r>
            <a:r>
              <a:rPr lang="it-IT" altLang="it-IT" sz="2800" dirty="0"/>
              <a:t> quando assolutamente </a:t>
            </a:r>
            <a:r>
              <a:rPr lang="it-IT" altLang="it-IT" sz="2800" b="1" i="1" dirty="0"/>
              <a:t>necessario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F4B188B-E2F7-45AA-80BF-FF448B3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1604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ridefinizione (</a:t>
            </a:r>
            <a:r>
              <a:rPr lang="it-IT" altLang="it-IT" dirty="0" err="1"/>
              <a:t>overriding</a:t>
            </a:r>
            <a:r>
              <a:rPr lang="it-IT" altLang="it-IT" dirty="0"/>
              <a:t>) e sovraccarico (</a:t>
            </a:r>
            <a:r>
              <a:rPr lang="it-IT" altLang="it-IT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ridefinita</a:t>
            </a:r>
            <a:r>
              <a:rPr lang="it-IT" altLang="it-IT" dirty="0"/>
              <a:t> in una classe derivata ha lo </a:t>
            </a:r>
            <a:r>
              <a:rPr lang="it-IT" altLang="it-IT" b="1" i="1" dirty="0"/>
              <a:t>stesso numero e tipo di parametri</a:t>
            </a:r>
            <a:r>
              <a:rPr lang="it-IT" altLang="it-IT" dirty="0"/>
              <a:t> della funzione della classe base (</a:t>
            </a:r>
            <a:r>
              <a:rPr lang="it-IT" altLang="it-IT" b="1" i="1" dirty="0" err="1"/>
              <a:t>overriding</a:t>
            </a:r>
            <a:r>
              <a:rPr lang="it-IT" altLang="it-IT" dirty="0"/>
              <a:t>)</a:t>
            </a:r>
          </a:p>
          <a:p>
            <a:pPr eaLnBrk="1" hangingPunct="1"/>
            <a:r>
              <a:rPr lang="it-IT" altLang="it-IT" dirty="0"/>
              <a:t>una funzione </a:t>
            </a:r>
            <a:r>
              <a:rPr lang="it-IT" altLang="it-IT" b="1" i="1" dirty="0"/>
              <a:t>sovraccaricata</a:t>
            </a:r>
            <a:r>
              <a:rPr lang="it-IT" altLang="it-IT" dirty="0"/>
              <a:t> in una classe derivata ha un </a:t>
            </a:r>
            <a:r>
              <a:rPr lang="it-IT" altLang="it-IT" b="1" i="1" dirty="0"/>
              <a:t>diverso numero e/o tipo di parametri </a:t>
            </a:r>
            <a:r>
              <a:rPr lang="it-IT" altLang="it-IT" dirty="0"/>
              <a:t>rispetto alla funzione della classe base e la classe derivata ha entrambe le funzioni (</a:t>
            </a:r>
            <a:r>
              <a:rPr lang="it-IT" altLang="it-IT" b="1" i="1" dirty="0" err="1"/>
              <a:t>overloading</a:t>
            </a:r>
            <a:r>
              <a:rPr lang="it-IT" altLang="it-IT" dirty="0"/>
              <a:t>)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AA75E7C-1ABB-4390-A64D-38F5812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84161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D860-0C6E-4B44-B056-D74D7CE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 una funzione della classe base ridefinita nella classe derivata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5959D4-8808-47B7-942F-7890A046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una classe derivata può ridefinire una funzione della classe base</a:t>
            </a:r>
          </a:p>
          <a:p>
            <a:r>
              <a:rPr lang="it-IT" altLang="it-IT" dirty="0"/>
              <a:t>è possibile invocare su un oggetto della classe derivata la </a:t>
            </a:r>
            <a:r>
              <a:rPr lang="it-IT" altLang="it-IT" b="1" i="1" dirty="0"/>
              <a:t>versione</a:t>
            </a:r>
            <a:r>
              <a:rPr lang="it-IT" altLang="it-IT" dirty="0"/>
              <a:t> della funzione data nella </a:t>
            </a:r>
            <a:r>
              <a:rPr lang="it-IT" altLang="it-IT" b="1" i="1" dirty="0"/>
              <a:t>classe base</a:t>
            </a:r>
          </a:p>
          <a:p>
            <a:r>
              <a:rPr lang="it-IT" altLang="it-IT" dirty="0"/>
              <a:t>si utilizza l’operatore ::, che in questo caso è </a:t>
            </a:r>
            <a:r>
              <a:rPr lang="it-IT" altLang="it-IT" b="1" i="1" dirty="0"/>
              <a:t>obbligatorio</a:t>
            </a:r>
            <a:r>
              <a:rPr lang="it-IT" altLang="it-IT" dirty="0"/>
              <a:t>, altrimenti la funzione chiamante continuerebbe in realtà a chiamare se stessa generando un loop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418C3-B325-4B76-A9EB-77328ED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521B12-A59D-425A-BF05-D5F7F9CB211C}"/>
              </a:ext>
            </a:extLst>
          </p:cNvPr>
          <p:cNvSpPr/>
          <p:nvPr/>
        </p:nvSpPr>
        <p:spPr>
          <a:xfrm>
            <a:off x="3287688" y="40392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Gatto::visualizza() </a:t>
            </a: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endParaRPr lang="it-IT" altLang="it-IT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&lt;&lt; "Sono un gatto ";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7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dirty="0" err="1"/>
              <a:t>is</a:t>
            </a:r>
            <a:r>
              <a:rPr lang="it-IT" altLang="it-IT" dirty="0"/>
              <a:t> a”</a:t>
            </a:r>
            <a:r>
              <a:rPr lang="en-US" altLang="it-IT" dirty="0"/>
              <a:t> </a:t>
            </a:r>
            <a:endParaRPr lang="it-IT" altLang="it-IT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 </a:t>
            </a:r>
            <a:r>
              <a:rPr lang="it-IT" altLang="it-IT" b="1" i="1" dirty="0"/>
              <a:t>oggetto</a:t>
            </a:r>
            <a:r>
              <a:rPr lang="it-IT" altLang="it-IT" dirty="0"/>
              <a:t> di una classe </a:t>
            </a:r>
            <a:r>
              <a:rPr lang="it-IT" altLang="it-IT" b="1" i="1" dirty="0"/>
              <a:t>derivata</a:t>
            </a:r>
            <a:r>
              <a:rPr lang="it-IT" altLang="it-IT" dirty="0"/>
              <a:t> può essere usato </a:t>
            </a:r>
            <a:r>
              <a:rPr lang="it-IT" altLang="it-IT" b="1" i="1" dirty="0"/>
              <a:t>ovunque</a:t>
            </a:r>
            <a:r>
              <a:rPr lang="it-IT" altLang="it-IT" dirty="0"/>
              <a:t> può essere usato un </a:t>
            </a:r>
            <a:r>
              <a:rPr lang="it-IT" altLang="it-IT" b="1" i="1" dirty="0"/>
              <a:t>oggetto</a:t>
            </a:r>
            <a:r>
              <a:rPr lang="it-IT" altLang="it-IT" dirty="0"/>
              <a:t> della classe </a:t>
            </a:r>
            <a:r>
              <a:rPr lang="it-IT" altLang="it-IT" b="1" i="1" dirty="0"/>
              <a:t>base</a:t>
            </a:r>
          </a:p>
          <a:p>
            <a:pPr eaLnBrk="1" hangingPunct="1"/>
            <a:r>
              <a:rPr lang="it-IT" altLang="it-IT" dirty="0"/>
              <a:t>un oggetto di una classe derivata ha </a:t>
            </a:r>
            <a:r>
              <a:rPr lang="it-IT" altLang="it-IT" b="1" i="1" dirty="0"/>
              <a:t>più di un tipo</a:t>
            </a:r>
          </a:p>
          <a:p>
            <a:pPr eaLnBrk="1" hangingPunct="1"/>
            <a:r>
              <a:rPr lang="it-IT" altLang="it-IT" b="1" i="1" dirty="0"/>
              <a:t>Cane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 Animale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D15598A6-88FA-4B20-B9B2-83D9B1D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07293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funzioni che non vengono ereditate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oltre alle funzioni membro private </a:t>
            </a:r>
            <a:r>
              <a:rPr lang="it-IT" altLang="it-IT" b="1" i="1" dirty="0"/>
              <a:t>non vengono ereditati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distruttori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costruttori di copia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/>
              <a:t>operatori di assegnamento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vengono definiti vengono creati quelli di </a:t>
            </a:r>
            <a:r>
              <a:rPr lang="it-IT" altLang="it-IT" b="1" i="1" dirty="0"/>
              <a:t>default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44754B7B-DE74-4A9F-AD76-283D18F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04223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relazioni tra oggetti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un Gatto </a:t>
            </a:r>
            <a:r>
              <a:rPr lang="it-IT" altLang="it-IT" b="1" i="1" dirty="0" err="1"/>
              <a:t>is</a:t>
            </a:r>
            <a:r>
              <a:rPr lang="it-IT" altLang="it-IT" b="1" i="1" dirty="0"/>
              <a:t> a</a:t>
            </a:r>
            <a:r>
              <a:rPr lang="it-IT" altLang="it-IT" dirty="0"/>
              <a:t> Animale</a:t>
            </a:r>
          </a:p>
          <a:p>
            <a:pPr eaLnBrk="1" hangingPunct="1"/>
            <a:r>
              <a:rPr lang="it-IT" altLang="it-IT" dirty="0"/>
              <a:t>relazione “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”</a:t>
            </a:r>
          </a:p>
          <a:p>
            <a:pPr lvl="1" eaLnBrk="1" hangingPunct="1"/>
            <a:r>
              <a:rPr lang="it-IT" altLang="it-IT" dirty="0"/>
              <a:t>esempio: an Computer </a:t>
            </a:r>
            <a:r>
              <a:rPr lang="it-IT" altLang="it-IT" b="1" i="1" dirty="0" err="1"/>
              <a:t>has</a:t>
            </a:r>
            <a:r>
              <a:rPr lang="it-IT" altLang="it-IT" b="1" i="1" dirty="0"/>
              <a:t> a</a:t>
            </a:r>
            <a:r>
              <a:rPr lang="it-IT" altLang="it-IT" dirty="0"/>
              <a:t> Processore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C4BE38F3-0CE5-4BE5-98A1-7F7A0CFA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32795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08369-B8E3-455A-B9A0-EC6D92A2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Cerchio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5B3AE3-4F91-48AD-B21F-CD0C2B2EA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Cerchio{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Cerchio(double =1,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=0 );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circonferenza();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area();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raggio;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DD76D7-7D72-444B-A411-54D963BFD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M_PI        3.14159265358979323846264338327950288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Cerchio::Cerchio(double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raggio(r), x(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y(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Cerchio::circonferenza()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2*M_PI*raggio;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Cerchio::area()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M_PI*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(raggio,2);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9C2EC-C2B3-4B50-B0E8-6DB6BCE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73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FDAF-58A3-46BA-9B08-F6FC684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Cilindro </a:t>
            </a:r>
            <a:r>
              <a:rPr lang="it-IT" i="1" dirty="0" err="1"/>
              <a:t>is</a:t>
            </a:r>
            <a:r>
              <a:rPr lang="it-IT" i="1" dirty="0"/>
              <a:t> a</a:t>
            </a:r>
            <a:r>
              <a:rPr lang="it-IT" dirty="0"/>
              <a:t> Cerchio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5958C-7FE8-447B-A548-88D23A8D0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Cilindro :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Cerchio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Cilindro(double=1,int=0,int=0,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double=1);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altezza;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v) {altezza= v;}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4A2EFF-7DC5-450E-AA3F-ACFA3E1A3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Cilindro::Cilindro(double r,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h)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:Cerchio(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r,vx,vy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altezza = h;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Cilindro::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*2+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circonferenza()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2A2AC-A57C-4990-B1FB-9939DF0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89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FDAF-58A3-46BA-9B08-F6FC684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Cilindro </a:t>
            </a:r>
            <a:r>
              <a:rPr lang="it-IT" i="1" dirty="0" err="1"/>
              <a:t>has</a:t>
            </a:r>
            <a:r>
              <a:rPr lang="it-IT" i="1" dirty="0"/>
              <a:t> a</a:t>
            </a:r>
            <a:r>
              <a:rPr lang="it-IT" dirty="0"/>
              <a:t> Cerchio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5958C-7FE8-447B-A548-88D23A8D0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Cilindro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Cilindro(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, double = 1);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altezza;}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setAltezza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v){altezza= v;}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 base;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4A2EFF-7DC5-450E-AA3F-ACFA3E1A3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Cilindro::Cilindro(Cerchio c, double h)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 base(c), altezza(h) 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Cilindro::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supTotale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base.area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base.circonferenza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*altezza;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2A2AC-A57C-4990-B1FB-9939DF0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7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5AAD-F417-40FD-AC50-DE257CD6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BBC71-697F-492A-AB44-95F0478F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dirty="0"/>
              <a:t>l’</a:t>
            </a:r>
            <a:r>
              <a:rPr lang="it-IT" altLang="it-IT" b="1" i="1" dirty="0"/>
              <a:t>ereditarietà</a:t>
            </a:r>
            <a:r>
              <a:rPr lang="it-IT" altLang="it-IT" dirty="0"/>
              <a:t> permette di definire nuove classi partendo da classi sviluppate in precedenza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una nuova classe (</a:t>
            </a:r>
            <a:r>
              <a:rPr lang="it-IT" altLang="it-IT" b="1" dirty="0"/>
              <a:t>classe derivata</a:t>
            </a:r>
            <a:r>
              <a:rPr lang="it-IT" altLang="it-IT" dirty="0"/>
              <a:t>) viene creata a partire da una classe esistente (</a:t>
            </a:r>
            <a:r>
              <a:rPr lang="it-IT" altLang="it-IT" b="1" dirty="0"/>
              <a:t>classe base</a:t>
            </a:r>
            <a:r>
              <a:rPr lang="it-IT" altLang="it-IT" dirty="0"/>
              <a:t>) 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la classe derivata viene definita esprimendo solamente le </a:t>
            </a:r>
            <a:r>
              <a:rPr lang="it-IT" altLang="it-IT" b="1" i="1" dirty="0"/>
              <a:t>differenze</a:t>
            </a:r>
            <a:r>
              <a:rPr lang="it-IT" altLang="it-IT" dirty="0"/>
              <a:t> che essa possiede rispetto alla classe base</a:t>
            </a:r>
          </a:p>
          <a:p>
            <a:pPr>
              <a:lnSpc>
                <a:spcPct val="90000"/>
              </a:lnSpc>
            </a:pPr>
            <a:r>
              <a:rPr lang="it-IT" altLang="it-IT" dirty="0"/>
              <a:t>la classe derivata </a:t>
            </a:r>
            <a:r>
              <a:rPr lang="it-IT" altLang="it-IT" b="1" dirty="0"/>
              <a:t>eredita</a:t>
            </a:r>
            <a:r>
              <a:rPr lang="it-IT" altLang="it-IT" dirty="0"/>
              <a:t> le variabili membro e le funzioni membro della classe base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1CB285-36C3-4B6D-BBED-08E3428D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7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protetta e privata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i="1" dirty="0"/>
              <a:t>ereditarietà protetta</a:t>
            </a:r>
            <a:r>
              <a:rPr lang="it-IT" altLang="it-IT" dirty="0"/>
              <a:t>: i membri pubblici della classe base sono protetti nella classe derivata quando sono ereditati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ereditarietà privata: nessun membro della classe base può essere referenziato nella classe derivata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la relazione “</a:t>
            </a:r>
            <a:r>
              <a:rPr lang="it-IT" altLang="it-IT" dirty="0" err="1"/>
              <a:t>is</a:t>
            </a:r>
            <a:r>
              <a:rPr lang="it-IT" altLang="it-IT" dirty="0"/>
              <a:t> a” non è valida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sono raramente usate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EADE1A03-C39D-4CDE-81C1-F1647F36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6958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gerarchia di classi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altLang="it-IT" sz="1800" dirty="0"/>
              <a:t>l’ereditarietà può estendersi a più livelli generando quindi una </a:t>
            </a:r>
            <a:r>
              <a:rPr lang="it-IT" altLang="it-IT" sz="1800" b="1" i="1" dirty="0"/>
              <a:t>gerarchia di classi</a:t>
            </a:r>
            <a:endParaRPr lang="it-IT" altLang="it-IT" sz="1800" i="1" dirty="0"/>
          </a:p>
          <a:p>
            <a:r>
              <a:rPr lang="it-IT" altLang="it-IT" sz="1800" dirty="0"/>
              <a:t>una classe derivata può, a sua volta, essere base di nuove sottoclassi</a:t>
            </a:r>
          </a:p>
          <a:p>
            <a:r>
              <a:rPr lang="it-IT" altLang="it-IT" sz="1800" b="1" i="1" dirty="0"/>
              <a:t>Sportivo</a:t>
            </a:r>
            <a:r>
              <a:rPr lang="it-IT" altLang="it-IT" sz="1800" dirty="0"/>
              <a:t> è </a:t>
            </a:r>
            <a:r>
              <a:rPr lang="it-IT" altLang="it-IT" sz="1800" i="1" dirty="0"/>
              <a:t>sottoclasse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Persona</a:t>
            </a:r>
            <a:r>
              <a:rPr lang="it-IT" altLang="it-IT" sz="1800" dirty="0"/>
              <a:t> ed è </a:t>
            </a:r>
            <a:r>
              <a:rPr lang="it-IT" altLang="it-IT" sz="1800" i="1" dirty="0"/>
              <a:t>superclasse</a:t>
            </a:r>
            <a:r>
              <a:rPr lang="it-IT" altLang="it-IT" sz="1800" dirty="0"/>
              <a:t> di </a:t>
            </a:r>
            <a:r>
              <a:rPr lang="it-IT" altLang="it-IT" sz="1800" b="1" i="1" dirty="0"/>
              <a:t>Nuotatore</a:t>
            </a:r>
            <a:r>
              <a:rPr lang="it-IT" altLang="it-IT" sz="1800" dirty="0"/>
              <a:t>, </a:t>
            </a:r>
            <a:r>
              <a:rPr lang="it-IT" altLang="it-IT" sz="1800" b="1" i="1" dirty="0"/>
              <a:t>Motociclista</a:t>
            </a:r>
            <a:r>
              <a:rPr lang="it-IT" altLang="it-IT" sz="1800" dirty="0"/>
              <a:t> e </a:t>
            </a:r>
            <a:r>
              <a:rPr lang="it-IT" altLang="it-IT" sz="1800" b="1" i="1" dirty="0"/>
              <a:t>Calciatore</a:t>
            </a:r>
          </a:p>
          <a:p>
            <a:r>
              <a:rPr lang="it-IT" altLang="it-IT" sz="1800" dirty="0"/>
              <a:t>nella parte alta della gerarchia troviamo le </a:t>
            </a:r>
            <a:r>
              <a:rPr lang="it-IT" altLang="it-IT" sz="1800" b="1" i="1" dirty="0"/>
              <a:t>classi generiche</a:t>
            </a:r>
            <a:r>
              <a:rPr lang="it-IT" altLang="it-IT" sz="1800" dirty="0"/>
              <a:t>, scendendo aumenta il </a:t>
            </a:r>
            <a:r>
              <a:rPr lang="it-IT" altLang="it-IT" sz="1800" b="1" i="1" dirty="0"/>
              <a:t>livello di specializzazione</a:t>
            </a:r>
            <a:endParaRPr lang="it-IT" altLang="it-IT" sz="1800" dirty="0"/>
          </a:p>
          <a:p>
            <a:endParaRPr lang="it-IT" altLang="it-IT" sz="1800" dirty="0"/>
          </a:p>
        </p:txBody>
      </p:sp>
      <p:pic>
        <p:nvPicPr>
          <p:cNvPr id="2560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2449513"/>
            <a:ext cx="5384800" cy="2949575"/>
          </a:xfrm>
          <a:noFill/>
        </p:spPr>
      </p:pic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4BE122C0-3D3D-428F-9B82-B4FA36D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34026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ereditarietà multipla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/>
              <a:t>una classe derivata può avere </a:t>
            </a:r>
            <a:r>
              <a:rPr lang="it-IT" altLang="it-IT" sz="2400" b="1" i="1" dirty="0"/>
              <a:t>più di una classe base</a:t>
            </a:r>
          </a:p>
          <a:p>
            <a:pPr eaLnBrk="1" hangingPunct="1"/>
            <a:r>
              <a:rPr lang="it-IT" altLang="it-IT" sz="2400" dirty="0"/>
              <a:t>possono esserci situazioni </a:t>
            </a:r>
            <a:r>
              <a:rPr lang="it-IT" altLang="it-IT" sz="2400" b="1" i="1" dirty="0"/>
              <a:t>ambigue</a:t>
            </a:r>
          </a:p>
          <a:p>
            <a:pPr eaLnBrk="1" hangingPunct="1"/>
            <a:r>
              <a:rPr lang="it-IT" altLang="it-IT" sz="2400" dirty="0"/>
              <a:t>richiede una </a:t>
            </a:r>
            <a:r>
              <a:rPr lang="it-IT" altLang="it-IT" sz="2400" b="1" i="1" dirty="0"/>
              <a:t>conoscenza</a:t>
            </a:r>
            <a:r>
              <a:rPr lang="it-IT" altLang="it-IT" sz="2400" dirty="0"/>
              <a:t> </a:t>
            </a:r>
            <a:r>
              <a:rPr lang="it-IT" altLang="it-IT" sz="2400" b="1" i="1" dirty="0"/>
              <a:t>approfondita</a:t>
            </a:r>
            <a:r>
              <a:rPr lang="it-IT" altLang="it-IT" sz="2400" dirty="0"/>
              <a:t> del linguaggio</a:t>
            </a:r>
          </a:p>
          <a:p>
            <a:pPr eaLnBrk="1" hangingPunct="1"/>
            <a:r>
              <a:rPr lang="it-IT" altLang="it-IT" sz="2400" dirty="0"/>
              <a:t>in </a:t>
            </a:r>
            <a:r>
              <a:rPr lang="it-IT" altLang="it-IT" sz="2400" b="1" i="1" dirty="0"/>
              <a:t>alcuni linguaggi </a:t>
            </a:r>
            <a:r>
              <a:rPr lang="it-IT" altLang="it-IT" sz="2400" dirty="0"/>
              <a:t>(es Java) </a:t>
            </a:r>
            <a:r>
              <a:rPr lang="it-IT" altLang="it-IT" sz="2400" b="1" i="1" dirty="0"/>
              <a:t>non è ammessa</a:t>
            </a:r>
            <a:r>
              <a:rPr lang="it-IT" altLang="it-IT" sz="2400" dirty="0"/>
              <a:t> l’ereditarietà multipla</a:t>
            </a: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3019425"/>
            <a:ext cx="5384800" cy="1809750"/>
          </a:xfrm>
          <a:noFill/>
        </p:spPr>
      </p:pic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EF234D81-AB2C-43CB-8B8D-5CCA42BE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88533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E0041DE-03CA-4CB9-81C3-2FB90670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oggetti di superclasse e sottoclasse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81AE970-6B49-4656-90AF-3D9CC2FD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di tipo </a:t>
            </a:r>
            <a:r>
              <a:rPr lang="it-IT" b="1" i="1" dirty="0"/>
              <a:t>sottoclasse</a:t>
            </a:r>
            <a:r>
              <a:rPr lang="it-IT" dirty="0"/>
              <a:t> è contemporaneamente e </a:t>
            </a:r>
            <a:r>
              <a:rPr lang="it-IT" b="1" i="1" dirty="0"/>
              <a:t>automaticamente</a:t>
            </a:r>
            <a:r>
              <a:rPr lang="it-IT" dirty="0"/>
              <a:t> anche di tipo </a:t>
            </a:r>
            <a:r>
              <a:rPr lang="it-IT" b="1" i="1" dirty="0"/>
              <a:t>superclasse</a:t>
            </a:r>
          </a:p>
          <a:p>
            <a:r>
              <a:rPr lang="it-IT" dirty="0"/>
              <a:t>quando è necessario utilizzare un oggetto di tipo superclasse è </a:t>
            </a:r>
            <a:r>
              <a:rPr lang="it-IT" b="1" i="1" dirty="0"/>
              <a:t>possibile</a:t>
            </a:r>
            <a:r>
              <a:rPr lang="it-IT" dirty="0"/>
              <a:t> utilizzare un oggetto di tipo </a:t>
            </a:r>
            <a:r>
              <a:rPr lang="it-IT" b="1" i="1" dirty="0"/>
              <a:t>sottoclasse</a:t>
            </a:r>
          </a:p>
          <a:p>
            <a:r>
              <a:rPr lang="it-IT" b="1" i="1" dirty="0"/>
              <a:t>al contrario invece la regola non vale</a:t>
            </a:r>
          </a:p>
          <a:p>
            <a:r>
              <a:rPr lang="it-IT" dirty="0"/>
              <a:t>ogni oggetto di tipo </a:t>
            </a:r>
            <a:r>
              <a:rPr lang="it-IT" b="1" i="1" dirty="0"/>
              <a:t>Sportivo</a:t>
            </a:r>
            <a:r>
              <a:rPr lang="it-IT" dirty="0"/>
              <a:t> </a:t>
            </a:r>
            <a:r>
              <a:rPr lang="it-IT" b="1" i="1" dirty="0"/>
              <a:t>è</a:t>
            </a:r>
            <a:r>
              <a:rPr lang="it-IT" dirty="0"/>
              <a:t> anche un oggetto di tipo </a:t>
            </a:r>
            <a:r>
              <a:rPr lang="it-IT" b="1" i="1" dirty="0"/>
              <a:t>Persona</a:t>
            </a:r>
          </a:p>
          <a:p>
            <a:pPr lvl="1"/>
            <a:r>
              <a:rPr lang="it-IT" i="1" dirty="0"/>
              <a:t>è vero che uno sportivo è una persona</a:t>
            </a:r>
          </a:p>
          <a:p>
            <a:r>
              <a:rPr lang="it-IT" b="1" i="1" dirty="0"/>
              <a:t>non è vero il contrario</a:t>
            </a:r>
          </a:p>
          <a:p>
            <a:pPr lvl="1"/>
            <a:r>
              <a:rPr lang="it-IT" i="1" dirty="0"/>
              <a:t>una persona non è necessariamente uno sportivo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AD0D0B-5412-4784-9A05-4764949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40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EA399-542D-4D67-9C23-CA93762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382BCB-5E65-4DB0-B4D9-251AA850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dichiarare un </a:t>
            </a:r>
            <a:r>
              <a:rPr lang="it-IT" b="1" i="1" dirty="0"/>
              <a:t>puntatore</a:t>
            </a:r>
            <a:r>
              <a:rPr lang="it-IT" dirty="0"/>
              <a:t> ad un oggetto di una </a:t>
            </a:r>
            <a:r>
              <a:rPr lang="it-IT" b="1" i="1" dirty="0"/>
              <a:t>classe</a:t>
            </a:r>
          </a:p>
          <a:p>
            <a:r>
              <a:rPr lang="it-IT" dirty="0"/>
              <a:t>l’operatore </a:t>
            </a:r>
            <a:r>
              <a:rPr lang="it-IT" b="1" i="1" dirty="0"/>
              <a:t>new</a:t>
            </a:r>
            <a:r>
              <a:rPr lang="it-IT" dirty="0"/>
              <a:t> alloca memoria per l’oggetto e </a:t>
            </a:r>
            <a:r>
              <a:rPr lang="it-IT" b="1" i="1" dirty="0"/>
              <a:t>chiama il costruttore</a:t>
            </a:r>
          </a:p>
          <a:p>
            <a:r>
              <a:rPr lang="it-IT" b="1" i="1" dirty="0"/>
              <a:t>delete</a:t>
            </a:r>
            <a:r>
              <a:rPr lang="it-IT" dirty="0"/>
              <a:t> rilascia la memoria e chiama il </a:t>
            </a:r>
            <a:r>
              <a:rPr lang="it-IT" b="1" i="1" dirty="0"/>
              <a:t>distruttore</a:t>
            </a:r>
            <a:r>
              <a:rPr lang="it-IT" dirty="0"/>
              <a:t> della classe</a:t>
            </a:r>
          </a:p>
          <a:p>
            <a:r>
              <a:rPr lang="it-IT" dirty="0"/>
              <a:t>esempio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 *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Cerchio;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Cerchio(10.5, 45, 30);</a:t>
            </a:r>
          </a:p>
          <a:p>
            <a:pPr marL="400050" lvl="1" indent="0">
              <a:buNone/>
            </a:pP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pCerchio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B9D705-6E30-4311-9CA8-7FFB6677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032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02F62-6A36-4233-B9E8-C37F148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alle funzioni membro </a:t>
            </a:r>
            <a:br>
              <a:rPr lang="it-IT" dirty="0"/>
            </a:br>
            <a:r>
              <a:rPr lang="it-IT" dirty="0"/>
              <a:t>tramite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ECD18-DB79-49C3-923C-C22E75F4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i="1" dirty="0"/>
              <a:t>*</a:t>
            </a:r>
            <a:r>
              <a:rPr lang="it-IT" dirty="0"/>
              <a:t> (</a:t>
            </a:r>
            <a:r>
              <a:rPr lang="it-IT" b="1" i="1" dirty="0" err="1"/>
              <a:t>indirection</a:t>
            </a:r>
            <a:r>
              <a:rPr lang="it-IT" b="1" i="1" dirty="0"/>
              <a:t> operator</a:t>
            </a:r>
            <a:r>
              <a:rPr lang="it-IT" dirty="0"/>
              <a:t>) ritorna un sinonimo dell’oggetto a cui il suo operando (un puntatore) punta</a:t>
            </a:r>
          </a:p>
          <a:p>
            <a:r>
              <a:rPr lang="it-IT" dirty="0"/>
              <a:t>tramite questo operatore è possibile </a:t>
            </a:r>
            <a:r>
              <a:rPr lang="it-IT" b="1" i="1" dirty="0"/>
              <a:t>accedere</a:t>
            </a:r>
            <a:r>
              <a:rPr lang="it-IT" dirty="0"/>
              <a:t> alle funzioni membro dell’oggetto puntato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Cerchio *pc1;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pc1 = new Cerchio(10,2,4);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"area " &lt;&lt; (*pc1).area()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"area " &lt;&lt; pc1-&gt;area() &lt;&lt;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b="1" i="1" dirty="0"/>
              <a:t>puntatore-&gt;metodo() </a:t>
            </a:r>
            <a:r>
              <a:rPr lang="it-IT" dirty="0"/>
              <a:t>e </a:t>
            </a:r>
            <a:r>
              <a:rPr lang="it-IT" b="1" i="1" dirty="0"/>
              <a:t>(*puntatore).metodo() </a:t>
            </a:r>
            <a:r>
              <a:rPr lang="it-IT" dirty="0"/>
              <a:t>sono due forme di scrittura equivalenti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0BE45D-2956-4F9B-81A6-49024888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11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15CD05D-AED1-440C-9416-C3B5741B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polimorfismo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0B9EB01-057F-477F-8C52-5D6F3F77C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funzioni </a:t>
            </a:r>
            <a:r>
              <a:rPr lang="it-IT" dirty="0" err="1"/>
              <a:t>virtual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062DE7-2FB3-49DD-8698-9E326DEC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88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C0F58-324A-4DFC-B96B-ADEC6AF6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 e funzioni virtuali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B00800-06E7-498B-8C51-92AC4823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polimorfismo e funzioni virtuali </a:t>
            </a:r>
            <a:r>
              <a:rPr lang="it-IT" dirty="0"/>
              <a:t>sono un meccanismo fondamentale per realizzare </a:t>
            </a:r>
            <a:r>
              <a:rPr lang="it-IT" b="1" i="1" dirty="0"/>
              <a:t>sistemi estensibili</a:t>
            </a:r>
          </a:p>
          <a:p>
            <a:pPr lvl="1"/>
            <a:r>
              <a:rPr lang="it-IT" dirty="0"/>
              <a:t>consentono di trattare gli </a:t>
            </a:r>
            <a:r>
              <a:rPr lang="it-IT" b="1" i="1" dirty="0"/>
              <a:t>oggetti di tutte le classi </a:t>
            </a:r>
            <a:r>
              <a:rPr lang="it-IT" dirty="0"/>
              <a:t>di una gerarchia come se fossero oggetti della classe base</a:t>
            </a:r>
          </a:p>
          <a:p>
            <a:r>
              <a:rPr lang="it-IT" dirty="0"/>
              <a:t>il risultato è la scrittura di programmi </a:t>
            </a:r>
            <a:r>
              <a:rPr lang="it-IT" b="1" i="1" dirty="0"/>
              <a:t>più semplici </a:t>
            </a:r>
            <a:r>
              <a:rPr lang="it-IT" dirty="0"/>
              <a:t>(</a:t>
            </a:r>
            <a:r>
              <a:rPr lang="it-IT" i="1" dirty="0"/>
              <a:t>meno branching </a:t>
            </a:r>
            <a:r>
              <a:rPr lang="it-IT" i="1" dirty="0" err="1"/>
              <a:t>logic</a:t>
            </a:r>
            <a:r>
              <a:rPr lang="it-IT" dirty="0"/>
              <a:t>), in cui viene favorito il </a:t>
            </a:r>
            <a:r>
              <a:rPr lang="it-IT" dirty="0" err="1"/>
              <a:t>testing</a:t>
            </a:r>
            <a:r>
              <a:rPr lang="it-IT" dirty="0"/>
              <a:t> ed il mantenimento del codice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8F845-C50A-43A5-9737-C8C5BAF6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2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5AD0-E2EB-44CB-A2B7-B87D029E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virtuali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CD786-44E4-4DC5-8BE3-B9A4BF8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una </a:t>
            </a:r>
            <a:r>
              <a:rPr lang="it-IT" b="1" i="1" dirty="0"/>
              <a:t>funzione</a:t>
            </a:r>
            <a:r>
              <a:rPr lang="it-IT" dirty="0"/>
              <a:t> membro di una </a:t>
            </a:r>
            <a:r>
              <a:rPr lang="it-IT" b="1" i="1" dirty="0"/>
              <a:t>classe base </a:t>
            </a:r>
            <a:r>
              <a:rPr lang="it-IT" dirty="0"/>
              <a:t>è dichiarata </a:t>
            </a:r>
            <a:r>
              <a:rPr lang="it-IT" b="1" i="1" dirty="0" err="1"/>
              <a:t>virtual</a:t>
            </a:r>
            <a:endParaRPr lang="it-IT" b="1" i="1" dirty="0"/>
          </a:p>
          <a:p>
            <a:r>
              <a:rPr lang="it-IT" dirty="0"/>
              <a:t>se la funzione è </a:t>
            </a:r>
            <a:r>
              <a:rPr lang="it-IT" b="1" i="1" dirty="0"/>
              <a:t>chiamata</a:t>
            </a:r>
            <a:r>
              <a:rPr lang="it-IT" dirty="0"/>
              <a:t> tramite un </a:t>
            </a:r>
            <a:r>
              <a:rPr lang="it-IT" b="1" i="1" dirty="0"/>
              <a:t>oggetto</a:t>
            </a:r>
            <a:r>
              <a:rPr lang="it-IT" dirty="0"/>
              <a:t>, la risoluzione del riferimento avviene a </a:t>
            </a:r>
            <a:r>
              <a:rPr lang="it-IT" b="1" i="1" dirty="0"/>
              <a:t>tempo di compilazione </a:t>
            </a:r>
            <a:r>
              <a:rPr lang="it-IT" dirty="0"/>
              <a:t>(</a:t>
            </a:r>
            <a:r>
              <a:rPr lang="it-IT" b="1" i="1" dirty="0" err="1"/>
              <a:t>static</a:t>
            </a:r>
            <a:r>
              <a:rPr lang="it-IT" b="1" i="1" dirty="0"/>
              <a:t> </a:t>
            </a:r>
            <a:r>
              <a:rPr lang="it-IT" b="1" i="1" dirty="0" err="1"/>
              <a:t>binding</a:t>
            </a:r>
            <a:r>
              <a:rPr lang="it-IT" dirty="0"/>
              <a:t>) e la funzione chiamata è quella della classe dell’oggetto</a:t>
            </a:r>
          </a:p>
          <a:p>
            <a:r>
              <a:rPr lang="it-IT" dirty="0"/>
              <a:t>se la funzione è </a:t>
            </a:r>
            <a:r>
              <a:rPr lang="it-IT" b="1" i="1" dirty="0"/>
              <a:t>chiamata</a:t>
            </a:r>
            <a:r>
              <a:rPr lang="it-IT" dirty="0"/>
              <a:t> tramite un </a:t>
            </a:r>
            <a:r>
              <a:rPr lang="it-IT" b="1" i="1" dirty="0"/>
              <a:t>puntatore </a:t>
            </a:r>
            <a:r>
              <a:rPr lang="it-IT" dirty="0"/>
              <a:t>il programma sceglie a </a:t>
            </a:r>
            <a:r>
              <a:rPr lang="it-IT" b="1" i="1" dirty="0"/>
              <a:t>tempo di esecuzione </a:t>
            </a:r>
            <a:r>
              <a:rPr lang="it-IT" dirty="0"/>
              <a:t>la funzione della classe appropriata (</a:t>
            </a:r>
            <a:r>
              <a:rPr lang="it-IT" b="1" i="1" dirty="0"/>
              <a:t>late </a:t>
            </a:r>
            <a:r>
              <a:rPr lang="it-IT" b="1" i="1" dirty="0" err="1"/>
              <a:t>binding</a:t>
            </a:r>
            <a:r>
              <a:rPr lang="it-IT" b="1" i="1" dirty="0"/>
              <a:t> </a:t>
            </a:r>
            <a:r>
              <a:rPr lang="it-IT" dirty="0"/>
              <a:t>o</a:t>
            </a:r>
            <a:r>
              <a:rPr lang="it-IT" b="1" i="1" dirty="0"/>
              <a:t> </a:t>
            </a:r>
            <a:r>
              <a:rPr lang="it-IT" b="1" i="1" dirty="0" err="1"/>
              <a:t>dynamic</a:t>
            </a:r>
            <a:r>
              <a:rPr lang="it-IT" b="1" i="1" dirty="0"/>
              <a:t> </a:t>
            </a:r>
            <a:r>
              <a:rPr lang="it-IT" b="1" i="1" dirty="0" err="1"/>
              <a:t>binding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2E5713-75F6-42B8-8D4E-2AFA4EE2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15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06F08-5EB4-4E3F-9CB8-9556F0A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8CB421D-8DD2-4C63-A3FB-7F797A6B8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"No piece" &lt;&lt;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2A620B-9C4E-4773-8FFD-35B0BBCC0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Bishop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Bishop::Bishop(){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("Bishop");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Bishop::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"Bishop @ 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&lt;&lt; ","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5DA81A-52B8-48D0-B8C3-A68D4E4A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48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36ED5-03DD-4B12-B349-D5D33C8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estenzione</a:t>
            </a:r>
            <a:r>
              <a:rPr lang="it-IT" dirty="0"/>
              <a:t> e ridefinizione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BF72F-248D-4757-B837-142936EE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la classe derivata può </a:t>
            </a:r>
            <a:r>
              <a:rPr lang="it-IT" altLang="it-IT" b="1" dirty="0"/>
              <a:t>aggiungere</a:t>
            </a:r>
            <a:r>
              <a:rPr lang="it-IT" altLang="it-IT" dirty="0"/>
              <a:t> variabili membro e funzioni membro</a:t>
            </a:r>
          </a:p>
          <a:p>
            <a:r>
              <a:rPr lang="it-IT" altLang="it-IT" dirty="0"/>
              <a:t>la classe derivata può </a:t>
            </a:r>
            <a:r>
              <a:rPr lang="it-IT" altLang="it-IT" b="1" i="1" dirty="0"/>
              <a:t>cambiare la definizione </a:t>
            </a:r>
            <a:r>
              <a:rPr lang="it-IT" altLang="it-IT" dirty="0"/>
              <a:t>di una funzione membro ereditata</a:t>
            </a:r>
          </a:p>
          <a:p>
            <a:r>
              <a:rPr lang="it-IT" altLang="it-IT" dirty="0"/>
              <a:t>possiamo avere ereditarietà per</a:t>
            </a:r>
          </a:p>
          <a:p>
            <a:pPr lvl="1"/>
            <a:r>
              <a:rPr lang="it-IT" altLang="it-IT" b="1" i="1" dirty="0"/>
              <a:t>estensione</a:t>
            </a:r>
            <a:r>
              <a:rPr lang="it-IT" altLang="it-IT" dirty="0"/>
              <a:t> </a:t>
            </a:r>
            <a:br>
              <a:rPr lang="it-IT" altLang="it-IT" dirty="0"/>
            </a:br>
            <a:r>
              <a:rPr lang="it-IT" altLang="it-IT" dirty="0"/>
              <a:t>(</a:t>
            </a:r>
            <a:r>
              <a:rPr lang="it-IT" altLang="it-IT" b="1" i="1" dirty="0"/>
              <a:t>aggiunta</a:t>
            </a:r>
            <a:r>
              <a:rPr lang="it-IT" altLang="it-IT" dirty="0"/>
              <a:t> di nuove variabili e/o funzioni, </a:t>
            </a:r>
            <a:r>
              <a:rPr lang="it-IT" altLang="it-IT" i="1" dirty="0"/>
              <a:t>eventualmente </a:t>
            </a:r>
            <a:r>
              <a:rPr lang="it-IT" altLang="it-IT" i="1" dirty="0" err="1"/>
              <a:t>overloading</a:t>
            </a:r>
            <a:r>
              <a:rPr lang="it-IT" altLang="it-IT" dirty="0"/>
              <a:t>)</a:t>
            </a:r>
          </a:p>
          <a:p>
            <a:pPr lvl="1"/>
            <a:r>
              <a:rPr lang="it-IT" altLang="it-IT" b="1" i="1" dirty="0"/>
              <a:t>ridefinizione</a:t>
            </a:r>
            <a:br>
              <a:rPr lang="it-IT" altLang="it-IT" dirty="0"/>
            </a:br>
            <a:r>
              <a:rPr lang="it-IT" altLang="it-IT" dirty="0"/>
              <a:t>(</a:t>
            </a:r>
            <a:r>
              <a:rPr lang="it-IT" altLang="it-IT" b="1" i="1" dirty="0" err="1"/>
              <a:t>overriding</a:t>
            </a:r>
            <a:r>
              <a:rPr lang="it-IT" altLang="it-IT" b="1" i="1" dirty="0"/>
              <a:t> </a:t>
            </a:r>
            <a:r>
              <a:rPr lang="it-IT" altLang="it-IT" dirty="0"/>
              <a:t>di funzioni)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923A3C-63EA-4388-A80D-4CCFB90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0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6B65E-BB20-4DB5-914A-97418C7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binding</a:t>
            </a:r>
            <a:r>
              <a:rPr lang="it-IT" dirty="0"/>
              <a:t> statico e dinamico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66E45-BC37-4451-89DA-923A77911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Bishop b;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cp.move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Bishop();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Bishop @ ...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08BE23-15BE-4278-9C7B-4859F1E98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</a:p>
          <a:p>
            <a:pPr lvl="1"/>
            <a:r>
              <a:rPr lang="it-IT" sz="1800" dirty="0"/>
              <a:t>assegnamento a una variabile superclasse di una variabile sottoclasse</a:t>
            </a:r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cp.move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binding</a:t>
            </a:r>
            <a:endParaRPr lang="it-IT" sz="1800" dirty="0"/>
          </a:p>
          <a:p>
            <a:pPr lvl="1"/>
            <a:r>
              <a:rPr lang="it-IT" sz="1800" dirty="0"/>
              <a:t>eseguito il metodo di </a:t>
            </a:r>
            <a:r>
              <a:rPr lang="it-IT" sz="1800" dirty="0" err="1"/>
              <a:t>ChessPiece</a:t>
            </a:r>
            <a:endParaRPr lang="it-IT" sz="1800" dirty="0"/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Bishop()</a:t>
            </a:r>
          </a:p>
          <a:p>
            <a:pPr lvl="1"/>
            <a:r>
              <a:rPr lang="it-IT" sz="1800" dirty="0"/>
              <a:t>un puntatore a una superclasse punta a un oggetto di una sottoclasse</a:t>
            </a:r>
          </a:p>
          <a:p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pPiece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600" dirty="0" err="1"/>
              <a:t>dynamic</a:t>
            </a:r>
            <a:r>
              <a:rPr lang="it-IT" sz="1600" dirty="0"/>
              <a:t> </a:t>
            </a:r>
            <a:r>
              <a:rPr lang="it-IT" sz="1600" dirty="0" err="1"/>
              <a:t>binding</a:t>
            </a:r>
            <a:endParaRPr lang="it-IT" sz="1600" dirty="0"/>
          </a:p>
          <a:p>
            <a:pPr lvl="1"/>
            <a:r>
              <a:rPr lang="it-IT" sz="1600" dirty="0"/>
              <a:t>eseguito il metodo di Bishop</a:t>
            </a:r>
          </a:p>
          <a:p>
            <a:pPr lvl="1"/>
            <a:endParaRPr lang="it-IT" sz="1600" dirty="0"/>
          </a:p>
          <a:p>
            <a:endParaRPr lang="it-IT" sz="20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51F40E-B7BC-48F1-A20A-A5B9C6F9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89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D064872-7D07-4D76-8549-A211B7B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C5756D5-B450-4A48-A084-9D02D1D6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capacità di oggetti appartenenti a classi che derivano da una classe base comune di </a:t>
            </a:r>
            <a:r>
              <a:rPr lang="it-IT" b="1" i="1" dirty="0"/>
              <a:t>rispondere</a:t>
            </a:r>
            <a:r>
              <a:rPr lang="it-IT" dirty="0"/>
              <a:t> </a:t>
            </a:r>
            <a:r>
              <a:rPr lang="it-IT" b="1" i="1" dirty="0"/>
              <a:t>in modi diversi </a:t>
            </a:r>
            <a:r>
              <a:rPr lang="it-IT" dirty="0"/>
              <a:t>alla chiamata di una certa funzione</a:t>
            </a:r>
          </a:p>
          <a:p>
            <a:r>
              <a:rPr lang="it-IT" dirty="0"/>
              <a:t>si implementa tramite le </a:t>
            </a:r>
            <a:r>
              <a:rPr lang="it-IT" b="1" i="1" dirty="0"/>
              <a:t>funzioni virtuali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alla chiamata di una funzione virtuale tramite un </a:t>
            </a:r>
            <a:r>
              <a:rPr lang="it-IT" b="1" i="1" dirty="0"/>
              <a:t>puntatore</a:t>
            </a:r>
            <a:r>
              <a:rPr lang="it-IT" dirty="0"/>
              <a:t> alla classe base, il programma sceglie la ridefinizione corretta della funzione nella classe derivata appropriata</a:t>
            </a:r>
          </a:p>
          <a:p>
            <a:r>
              <a:rPr lang="it-IT" b="1" i="1" dirty="0"/>
              <a:t>aumento di generalità</a:t>
            </a:r>
            <a:r>
              <a:rPr lang="it-IT" dirty="0"/>
              <a:t>: è il </a:t>
            </a:r>
            <a:r>
              <a:rPr lang="it-IT" dirty="0" err="1"/>
              <a:t>runtime</a:t>
            </a:r>
            <a:r>
              <a:rPr lang="it-IT" dirty="0"/>
              <a:t> a doversi occupare delle specificità, non il programmatore</a:t>
            </a:r>
          </a:p>
          <a:p>
            <a:r>
              <a:rPr lang="it-IT" b="1" i="1" dirty="0"/>
              <a:t>estendibilità</a:t>
            </a:r>
            <a:r>
              <a:rPr lang="it-IT" dirty="0"/>
              <a:t>: il codice è scritto indipendentemente dai tipi derivati, nuovi tipi possono essere aggiunti senza dover apportare modifiche a quanto già sviluppato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6014E-DB05-43D1-895D-38C34A0E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65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3AE8B-8ADE-4EC7-8A8B-CDD73F69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virtuali: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229D4-E967-4189-BCBC-F834F578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una classe ha una o più funzioni membro virtuali il compilatore crea una </a:t>
            </a:r>
            <a:r>
              <a:rPr lang="it-IT" b="1" i="1" dirty="0"/>
              <a:t>tabella</a:t>
            </a:r>
            <a:r>
              <a:rPr lang="it-IT" dirty="0"/>
              <a:t> che per ogni </a:t>
            </a:r>
            <a:r>
              <a:rPr lang="it-IT" b="1" i="1" dirty="0"/>
              <a:t>funzione virtuale </a:t>
            </a:r>
            <a:r>
              <a:rPr lang="it-IT" dirty="0"/>
              <a:t>contiene l’</a:t>
            </a:r>
            <a:r>
              <a:rPr lang="it-IT" b="1" i="1" dirty="0"/>
              <a:t>indirizzo</a:t>
            </a:r>
            <a:r>
              <a:rPr lang="it-IT" dirty="0"/>
              <a:t> in memoria del codice della funzione</a:t>
            </a:r>
          </a:p>
          <a:p>
            <a:r>
              <a:rPr lang="it-IT" dirty="0"/>
              <a:t>quando viene creato un </a:t>
            </a:r>
            <a:r>
              <a:rPr lang="it-IT" b="1" i="1" dirty="0"/>
              <a:t>oggetto</a:t>
            </a:r>
            <a:r>
              <a:rPr lang="it-IT" dirty="0"/>
              <a:t> della classe, la sua descrizione contiene un </a:t>
            </a:r>
            <a:r>
              <a:rPr lang="it-IT" b="1" i="1" dirty="0"/>
              <a:t>puntatore alla tabella </a:t>
            </a:r>
            <a:r>
              <a:rPr lang="it-IT" dirty="0"/>
              <a:t>delle funzioni virtuali</a:t>
            </a:r>
          </a:p>
          <a:p>
            <a:r>
              <a:rPr lang="it-IT" dirty="0"/>
              <a:t>quando una </a:t>
            </a:r>
            <a:r>
              <a:rPr lang="it-IT" b="1" i="1" dirty="0"/>
              <a:t>funzione virtuale </a:t>
            </a:r>
            <a:r>
              <a:rPr lang="it-IT" dirty="0"/>
              <a:t>viene chiamata usando un </a:t>
            </a:r>
            <a:r>
              <a:rPr lang="it-IT" b="1" i="1" dirty="0"/>
              <a:t>puntatore</a:t>
            </a:r>
            <a:r>
              <a:rPr lang="it-IT" dirty="0"/>
              <a:t> all’oggetto, il sistema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b="1" i="1" dirty="0"/>
              <a:t>usa la tabella </a:t>
            </a:r>
            <a:r>
              <a:rPr lang="it-IT" dirty="0"/>
              <a:t>per decidere </a:t>
            </a:r>
            <a:r>
              <a:rPr lang="it-IT" b="1" i="1" dirty="0"/>
              <a:t>quale</a:t>
            </a:r>
            <a:r>
              <a:rPr lang="it-IT" dirty="0"/>
              <a:t> </a:t>
            </a:r>
            <a:r>
              <a:rPr lang="it-IT" b="1" i="1" dirty="0"/>
              <a:t>definizione</a:t>
            </a:r>
            <a:r>
              <a:rPr lang="it-IT" dirty="0"/>
              <a:t> della funzione usare</a:t>
            </a:r>
          </a:p>
          <a:p>
            <a:r>
              <a:rPr lang="it-IT" dirty="0"/>
              <a:t>le funzioni virtuali introducono </a:t>
            </a:r>
            <a:r>
              <a:rPr lang="it-IT" b="1" i="1" dirty="0" err="1"/>
              <a:t>overhead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685C8-5F9A-47FB-B17B-19F1B4A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201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1AEA9-5E12-44B2-9D70-5467775D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astratte e </a:t>
            </a:r>
            <a:br>
              <a:rPr lang="it-IT" dirty="0"/>
            </a:br>
            <a:r>
              <a:rPr lang="it-IT" dirty="0"/>
              <a:t>funzioni virtuali 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52710-3E57-4BA4-8197-3EAC8BD8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una funzione è </a:t>
            </a:r>
            <a:r>
              <a:rPr lang="it-IT" b="1" i="1" dirty="0"/>
              <a:t>virtuale pura </a:t>
            </a:r>
            <a:r>
              <a:rPr lang="it-IT" dirty="0"/>
              <a:t>la sua definizione non è necessaria</a:t>
            </a:r>
          </a:p>
          <a:p>
            <a:r>
              <a:rPr lang="it-IT" dirty="0"/>
              <a:t>una classe con una o più funzioni virtuali pure è detta </a:t>
            </a:r>
            <a:r>
              <a:rPr lang="it-IT" b="1" i="1" dirty="0"/>
              <a:t>astratta</a:t>
            </a:r>
          </a:p>
          <a:p>
            <a:r>
              <a:rPr lang="it-IT" dirty="0"/>
              <a:t>una </a:t>
            </a:r>
            <a:r>
              <a:rPr lang="it-IT" b="1" i="1" dirty="0"/>
              <a:t>classe astratta </a:t>
            </a:r>
            <a:r>
              <a:rPr lang="it-IT" dirty="0"/>
              <a:t>può essere usata solo come classe base per derivare altre classi, </a:t>
            </a:r>
            <a:r>
              <a:rPr lang="it-IT" b="1" i="1" dirty="0"/>
              <a:t>non si possono creare oggetti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D1F9E-E368-4726-9D6A-977D85F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DDB7D-8C1E-4340-85FE-EE79D1DA4134}"/>
              </a:ext>
            </a:extLst>
          </p:cNvPr>
          <p:cNvSpPr/>
          <p:nvPr/>
        </p:nvSpPr>
        <p:spPr>
          <a:xfrm>
            <a:off x="3407834" y="31409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ChessPiece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88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F9D9F59-F7BB-4C7A-90BF-3F63FEAF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(senza ereditarietà)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FC33E3-08B0-4928-8789-27C275F5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7994EE-F367-4AB8-90F2-9D6A130D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4" y="1052736"/>
            <a:ext cx="5256584" cy="49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266CB-7C3C-4637-BABA-CD2B613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(con ereditarietà)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6309C8-0446-4C9E-A034-50416E19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DD7E3F-507D-4360-AAD8-A1FB41F4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7" y="1219938"/>
            <a:ext cx="5976663" cy="4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Animale.h</a:t>
            </a:r>
            <a:r>
              <a:rPr lang="it-IT" altLang="it-IT" dirty="0"/>
              <a:t> e Animale.cpp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ANIMALE_H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ANIMALE_H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 ,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peso;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setPeso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 peso =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altezza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peso;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ANIMALE_H</a:t>
            </a:r>
            <a:endParaRPr lang="it-IT" altLang="it-IT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3660739-75D7-4329-8241-57F37B486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Animale.h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Animale::Animale(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p):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altezza(a), peso(p) {}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Animale::visualizza()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"altezza " &lt;&lt; altezza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peso " &lt;&lt; peso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C4E04E4E-06DB-4AFC-999F-B0028ABE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80615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Cane.h</a:t>
            </a:r>
            <a:r>
              <a:rPr lang="it-IT" altLang="it-IT" dirty="0"/>
              <a:t> Cane.cpp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CANE_H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CANE_H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Animale.h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Cane : public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Cane(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=0,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="Pluto");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setNome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CANE_H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4E6F563-2D9E-4D65-802B-692C0C2DE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 "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Cane.h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#include&lt;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iostream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using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namespace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Cane::Cane(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p,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string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n ):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       Animale(a, p) 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setNome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( n 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Cane::visualizza()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&lt;&lt; "Sono un cane di nome: " 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&lt;&lt; nome 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2DAA0B2-F6E3-4074-AED1-180795E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0777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le classi della gerarchia in C++</a:t>
            </a:r>
            <a:br>
              <a:rPr lang="it-IT" altLang="it-IT" dirty="0"/>
            </a:br>
            <a:r>
              <a:rPr lang="it-IT" altLang="it-IT" dirty="0" err="1"/>
              <a:t>Gatto.h</a:t>
            </a:r>
            <a:r>
              <a:rPr lang="it-IT" altLang="it-IT" dirty="0"/>
              <a:t> Gatto.cpp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GATTO_H_INCLUDED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#define GATTO_H_INCLUDED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Animale.h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Font typeface="Wingdings" pitchFamily="2" charset="2"/>
              <a:buNone/>
            </a:pP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Gatto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Animale</a:t>
            </a: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Gatto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 ,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= 0);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    void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visualizza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it-IT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it-IT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it-IT" sz="1600" b="1" dirty="0">
                <a:latin typeface="Courier New" pitchFamily="49" charset="0"/>
                <a:cs typeface="Courier New" pitchFamily="49" charset="0"/>
              </a:rPr>
              <a:t>#endif // GATTO_H_INCLUDED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4E6F563-2D9E-4D65-802B-692C0C2DE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 "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Gatto.h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#include&lt;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iostream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using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namespace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std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Gatto::Gatto(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p ): Animale(a, p) { }</a:t>
            </a:r>
          </a:p>
          <a:p>
            <a:pPr marL="0" indent="0">
              <a:buNone/>
            </a:pP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void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Gatto::visualizza()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const</a:t>
            </a:r>
            <a:endParaRPr lang="it-IT" altLang="it-IT" sz="1600" b="1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it-IT" altLang="it-IT" sz="1600" b="1" dirty="0" err="1">
                <a:latin typeface="Courier New" panose="02070309020205020404" pitchFamily="49" charset="0"/>
                <a:cs typeface="Courier New" pitchFamily="49" charset="0"/>
              </a:rPr>
              <a:t>cout</a:t>
            </a: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&lt;&lt; "Sono un gatto ";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    Animale::visualizza();</a:t>
            </a:r>
          </a:p>
          <a:p>
            <a:pPr marL="0" indent="0">
              <a:buNone/>
            </a:pPr>
            <a:r>
              <a:rPr lang="it-IT" altLang="it-IT" sz="16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C94D09A0-2A43-460C-82C3-A432430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2122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costruttori nelle classi derivate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un costruttore della classe base </a:t>
            </a:r>
            <a:r>
              <a:rPr lang="it-IT" altLang="it-IT" b="1" i="1" dirty="0"/>
              <a:t>non viene ereditato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può essere </a:t>
            </a:r>
            <a:r>
              <a:rPr lang="it-IT" altLang="it-IT" b="1" i="1" dirty="0"/>
              <a:t>invocato</a:t>
            </a:r>
            <a:r>
              <a:rPr lang="it-IT" altLang="it-IT" dirty="0"/>
              <a:t> nella definizione del costruttore della classe derivata per inizializzare le variabili ereditate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se non è invocato, il costruttore di </a:t>
            </a:r>
            <a:r>
              <a:rPr lang="it-IT" altLang="it-IT" b="1" i="1" dirty="0"/>
              <a:t>default</a:t>
            </a:r>
            <a:r>
              <a:rPr lang="it-IT" altLang="it-IT" dirty="0"/>
              <a:t> della classe base viene invocato </a:t>
            </a:r>
            <a:r>
              <a:rPr lang="it-IT" altLang="it-IT" b="1" i="1" dirty="0"/>
              <a:t>automaticamente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63A3C7D-A079-470F-B777-AE8FCB98FE15}"/>
              </a:ext>
            </a:extLst>
          </p:cNvPr>
          <p:cNvSpPr/>
          <p:nvPr/>
        </p:nvSpPr>
        <p:spPr>
          <a:xfrm>
            <a:off x="2927648" y="3604419"/>
            <a:ext cx="66177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Cane::Cane(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a, 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int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p, 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string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n ): Animale(a, p) 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it-IT" altLang="it-IT" sz="1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setNome</a:t>
            </a: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( n );</a:t>
            </a:r>
          </a:p>
          <a:p>
            <a:pPr lvl="0">
              <a:spcBef>
                <a:spcPct val="20000"/>
              </a:spcBef>
            </a:pPr>
            <a:r>
              <a:rPr lang="it-IT" altLang="it-IT" sz="1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F4F9AAB4-0647-4071-BC75-29B8948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5201" y="6324600"/>
            <a:ext cx="7584017" cy="331788"/>
          </a:xfrm>
        </p:spPr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9746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1796</TotalTime>
  <Words>2523</Words>
  <Application>Microsoft Office PowerPoint</Application>
  <PresentationFormat>Widescreen</PresentationFormat>
  <Paragraphs>378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Schoolbook</vt:lpstr>
      <vt:lpstr>Courier New</vt:lpstr>
      <vt:lpstr>Tahoma</vt:lpstr>
      <vt:lpstr>Times New Roman</vt:lpstr>
      <vt:lpstr>Wingdings</vt:lpstr>
      <vt:lpstr>template sisinf</vt:lpstr>
      <vt:lpstr>oop: ereditarietà  Alberto Ferrari</vt:lpstr>
      <vt:lpstr>ereditarietà</vt:lpstr>
      <vt:lpstr>estenzione e ridefinizione</vt:lpstr>
      <vt:lpstr>esempio (senza ereditarietà)</vt:lpstr>
      <vt:lpstr>esempio (con ereditarietà)</vt:lpstr>
      <vt:lpstr>le classi della gerarchia in C++ Animale.h e Animale.cpp</vt:lpstr>
      <vt:lpstr>le classi della gerarchia in C++ Cane.h Cane.cpp</vt:lpstr>
      <vt:lpstr>le classi della gerarchia in C++ Gatto.h Gatto.cpp</vt:lpstr>
      <vt:lpstr>costruttori nelle classi derivate</vt:lpstr>
      <vt:lpstr>uso dei membri privati  della classe base</vt:lpstr>
      <vt:lpstr>il qualificatore protected</vt:lpstr>
      <vt:lpstr>ridefinizione (overriding) e sovraccarico (overloading)</vt:lpstr>
      <vt:lpstr>accesso a una funzione della classe base ridefinita nella classe derivata</vt:lpstr>
      <vt:lpstr>relazione “is a” </vt:lpstr>
      <vt:lpstr>funzioni che non vengono ereditate</vt:lpstr>
      <vt:lpstr>relazioni tra oggetti</vt:lpstr>
      <vt:lpstr>Cerchio</vt:lpstr>
      <vt:lpstr>Cilindro is a Cerchio</vt:lpstr>
      <vt:lpstr>Cilindro has a Cerchio</vt:lpstr>
      <vt:lpstr>ereditarietà protetta e privata </vt:lpstr>
      <vt:lpstr>gerarchia di classi</vt:lpstr>
      <vt:lpstr>ereditarietà multipla</vt:lpstr>
      <vt:lpstr>oggetti di superclasse e sottoclasse</vt:lpstr>
      <vt:lpstr>puntatori e classi</vt:lpstr>
      <vt:lpstr>accesso alle funzioni membro  tramite puntatori</vt:lpstr>
      <vt:lpstr>polimorfismo</vt:lpstr>
      <vt:lpstr>polimorfismo e funzioni virtuali</vt:lpstr>
      <vt:lpstr>funzioni virtuali</vt:lpstr>
      <vt:lpstr>esempio</vt:lpstr>
      <vt:lpstr>binding statico e dinamico</vt:lpstr>
      <vt:lpstr>polimorfismo</vt:lpstr>
      <vt:lpstr>funzioni virtuali: implementazione</vt:lpstr>
      <vt:lpstr>classi astratte e  funzioni virtuali pure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96</cp:revision>
  <dcterms:created xsi:type="dcterms:W3CDTF">2018-01-19T17:39:36Z</dcterms:created>
  <dcterms:modified xsi:type="dcterms:W3CDTF">2018-03-21T22:24:03Z</dcterms:modified>
</cp:coreProperties>
</file>