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8" r:id="rId2"/>
    <p:sldId id="262" r:id="rId3"/>
    <p:sldId id="263" r:id="rId4"/>
    <p:sldId id="264" r:id="rId5"/>
    <p:sldId id="265" r:id="rId6"/>
    <p:sldId id="269" r:id="rId7"/>
    <p:sldId id="270" r:id="rId8"/>
    <p:sldId id="266" r:id="rId9"/>
    <p:sldId id="267" r:id="rId10"/>
    <p:sldId id="268" r:id="rId11"/>
    <p:sldId id="259" r:id="rId12"/>
    <p:sldId id="261" r:id="rId13"/>
    <p:sldId id="26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10/03/2018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funzioni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660ED-C729-4FBA-B1DC-B3D008B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FB5860-8AA7-4726-94DC-44C63B02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call-by-pointer</a:t>
            </a:r>
          </a:p>
          <a:p>
            <a:pPr lvl="1"/>
            <a:r>
              <a:rPr lang="en-US" dirty="0" err="1"/>
              <a:t>l’</a:t>
            </a:r>
            <a:r>
              <a:rPr lang="en-US" b="1" i="1" dirty="0" err="1"/>
              <a:t>indirizzo</a:t>
            </a:r>
            <a:r>
              <a:rPr lang="en-US" dirty="0"/>
              <a:t> del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 err="1"/>
              <a:t>attuale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copiato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 err="1"/>
              <a:t>formale</a:t>
            </a:r>
            <a:endParaRPr lang="en-US" dirty="0"/>
          </a:p>
          <a:p>
            <a:pPr lvl="1"/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l’indirizzo</a:t>
            </a:r>
            <a:r>
              <a:rPr lang="en-US" dirty="0"/>
              <a:t> è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accedere</a:t>
            </a:r>
            <a:r>
              <a:rPr lang="en-US" dirty="0"/>
              <a:t> al </a:t>
            </a:r>
            <a:r>
              <a:rPr lang="en-US" dirty="0" err="1"/>
              <a:t>dato</a:t>
            </a:r>
            <a:r>
              <a:rPr lang="en-US" dirty="0"/>
              <a:t> “</a:t>
            </a:r>
            <a:r>
              <a:rPr lang="en-US" dirty="0" err="1"/>
              <a:t>puntato</a:t>
            </a:r>
            <a:r>
              <a:rPr lang="en-US" dirty="0"/>
              <a:t>” dal parametron </a:t>
            </a:r>
            <a:r>
              <a:rPr lang="en-US" dirty="0" err="1"/>
              <a:t>attuale</a:t>
            </a: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i="1" dirty="0" err="1"/>
              <a:t>parametri</a:t>
            </a:r>
            <a:r>
              <a:rPr lang="en-US" b="1" i="1" dirty="0"/>
              <a:t> </a:t>
            </a:r>
            <a:r>
              <a:rPr lang="en-US" b="1" i="1" dirty="0" err="1"/>
              <a:t>formali</a:t>
            </a:r>
            <a:r>
              <a:rPr lang="en-US" b="1" i="1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definiti</a:t>
            </a:r>
            <a:r>
              <a:rPr lang="en-US" dirty="0"/>
              <a:t> come </a:t>
            </a:r>
            <a:r>
              <a:rPr lang="en-US" b="1" i="1" dirty="0" err="1"/>
              <a:t>puntatori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b="1" i="1" dirty="0" err="1"/>
              <a:t>indirizzi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b="1" i="1" dirty="0" err="1"/>
              <a:t>attuali</a:t>
            </a:r>
            <a:endParaRPr lang="en-US" b="1" i="1" dirty="0"/>
          </a:p>
          <a:p>
            <a:pPr lvl="1"/>
            <a:r>
              <a:rPr lang="en-US" dirty="0"/>
              <a:t>le </a:t>
            </a:r>
            <a:r>
              <a:rPr lang="en-US" dirty="0" err="1"/>
              <a:t>azioni</a:t>
            </a:r>
            <a:r>
              <a:rPr lang="en-US" dirty="0"/>
              <a:t> 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formali</a:t>
            </a:r>
            <a:r>
              <a:rPr lang="en-US" dirty="0"/>
              <a:t> </a:t>
            </a:r>
            <a:r>
              <a:rPr lang="en-US" b="1" i="1" dirty="0" err="1"/>
              <a:t>si</a:t>
            </a:r>
            <a:r>
              <a:rPr lang="en-US" b="1" i="1" dirty="0"/>
              <a:t> </a:t>
            </a:r>
            <a:r>
              <a:rPr lang="en-US" b="1" i="1" dirty="0" err="1"/>
              <a:t>ripercuotono</a:t>
            </a:r>
            <a:r>
              <a:rPr lang="en-US" b="1" i="1" dirty="0"/>
              <a:t> </a:t>
            </a:r>
            <a:r>
              <a:rPr lang="en-US" dirty="0"/>
              <a:t>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attuali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09564-C14F-44A0-B6D6-0AD91D60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009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x = 7; y = 5;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D1CE5FC-9E01-451D-B0EF-63F3039E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772816"/>
            <a:ext cx="3724275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</a:t>
            </a:r>
            <a:r>
              <a:rPr lang="it-IT" dirty="0" err="1"/>
              <a:t>reference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riferimento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3690A9-38DA-4EE2-A1C4-425E71F2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067" y="1400221"/>
            <a:ext cx="424815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35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pointer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*a;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*a = *b;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*b 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indirizzo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9C308B-2F83-4538-9888-713FD325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628800"/>
            <a:ext cx="4048125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14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405F7-5544-4743-BC81-A394B247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D7EE81-E223-462F-B663-FEDEE6FD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err="1"/>
              <a:t>overloading</a:t>
            </a:r>
            <a:r>
              <a:rPr lang="it-IT" dirty="0"/>
              <a:t> (</a:t>
            </a:r>
            <a:r>
              <a:rPr lang="it-IT" i="1" dirty="0"/>
              <a:t>sovraccarico</a:t>
            </a:r>
            <a:r>
              <a:rPr lang="it-IT" dirty="0"/>
              <a:t>)</a:t>
            </a:r>
          </a:p>
          <a:p>
            <a:r>
              <a:rPr lang="it-IT" dirty="0"/>
              <a:t>all’interno di uno stesso programma è possibile definire più funzioni aventi lo </a:t>
            </a:r>
            <a:r>
              <a:rPr lang="it-IT" b="1" i="1" dirty="0"/>
              <a:t>stesso nome </a:t>
            </a:r>
            <a:r>
              <a:rPr lang="it-IT" dirty="0"/>
              <a:t>purché sia </a:t>
            </a:r>
            <a:r>
              <a:rPr lang="it-IT" b="1" i="1" dirty="0"/>
              <a:t>differente</a:t>
            </a:r>
            <a:r>
              <a:rPr lang="it-IT" dirty="0"/>
              <a:t> la </a:t>
            </a:r>
            <a:r>
              <a:rPr lang="it-IT" b="1" i="1" dirty="0"/>
              <a:t>lista</a:t>
            </a:r>
            <a:r>
              <a:rPr lang="it-IT" dirty="0"/>
              <a:t> dei tipi dei </a:t>
            </a:r>
            <a:r>
              <a:rPr lang="it-IT" b="1" i="1" dirty="0"/>
              <a:t>parametri</a:t>
            </a:r>
          </a:p>
          <a:p>
            <a:r>
              <a:rPr lang="it-IT" dirty="0"/>
              <a:t>es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(double, double);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196DD5-9322-4D00-A103-62EC4409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031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90B0B-F13E-4843-905C-B0D5CA88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con valori di default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FADC6E-9670-4468-A055-E472AD90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 parametri </a:t>
            </a:r>
            <a:r>
              <a:rPr lang="it-IT" b="1" i="1" dirty="0"/>
              <a:t>call-by-</a:t>
            </a:r>
            <a:r>
              <a:rPr lang="it-IT" b="1" i="1" dirty="0" err="1"/>
              <a:t>value</a:t>
            </a:r>
            <a:r>
              <a:rPr lang="it-IT" dirty="0"/>
              <a:t> si può specificare un </a:t>
            </a:r>
            <a:r>
              <a:rPr lang="it-IT" b="1" i="1" dirty="0"/>
              <a:t>valore di default</a:t>
            </a:r>
          </a:p>
          <a:p>
            <a:r>
              <a:rPr lang="it-IT" dirty="0"/>
              <a:t>se il corrispondente argomento </a:t>
            </a:r>
            <a:r>
              <a:rPr lang="it-IT" b="1" i="1" dirty="0"/>
              <a:t>manca</a:t>
            </a:r>
            <a:r>
              <a:rPr lang="it-IT" dirty="0"/>
              <a:t>, il parametro assume il valore di default</a:t>
            </a:r>
          </a:p>
          <a:p>
            <a:r>
              <a:rPr lang="it-IT" dirty="0"/>
              <a:t>il valore di default va inserito nella prima tra dichiarazione e definizione</a:t>
            </a:r>
          </a:p>
          <a:p>
            <a:r>
              <a:rPr lang="it-IT" dirty="0"/>
              <a:t>i parametri con valore di default devono stare nelle posizioni </a:t>
            </a:r>
            <a:r>
              <a:rPr lang="it-IT" b="1" i="1" dirty="0"/>
              <a:t>più a destra</a:t>
            </a:r>
          </a:p>
          <a:p>
            <a:r>
              <a:rPr lang="it-IT" dirty="0"/>
              <a:t>nella </a:t>
            </a:r>
            <a:r>
              <a:rPr lang="it-IT" b="1" i="1" dirty="0"/>
              <a:t>chiamata</a:t>
            </a:r>
            <a:r>
              <a:rPr lang="it-IT" dirty="0"/>
              <a:t> gli argomenti vanno </a:t>
            </a:r>
            <a:r>
              <a:rPr lang="it-IT" b="1" i="1" dirty="0"/>
              <a:t>omessi</a:t>
            </a:r>
            <a:r>
              <a:rPr lang="it-IT" dirty="0"/>
              <a:t> a partire da </a:t>
            </a:r>
            <a:r>
              <a:rPr lang="it-IT" b="1" i="1" dirty="0"/>
              <a:t>destra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92F1424-64AE-4758-B3D2-DAC494AF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58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72747-D152-494B-9E24-8D9D3DD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AF4F6-413F-4E6B-90D8-16EBF81E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length,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1,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the volume of a box. 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//If no height is given, the height is assumed to be 1.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//If neither height nor width are given, both are assumed to be 1.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 ) {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4, 6, 2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{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"Volume of a box with \n" 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"Length = " &lt;&lt; length &lt;&lt; ", Width = " &lt;&lt; width &lt;&lt;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"and Height = " &lt;&lt; height 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 is " &lt;&lt; length*width*height &lt;&lt;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467175-E8B6-4396-873E-FEC7590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793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6B7E014-A5CC-4887-B0CE-617C2D31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65CC8B4-7CB9-42F0-A117-E2374335D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http://en.cppreference.com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20E2AF-8DB9-4647-82F0-812345AD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32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A148784-98F5-4D8F-AC6D-55708595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funzioni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C85589-84D1-4ACE-9495-6B6CCB22B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caratterizzate da </a:t>
            </a:r>
            <a:r>
              <a:rPr lang="it-IT" sz="2000" i="1" dirty="0"/>
              <a:t>nome</a:t>
            </a:r>
            <a:r>
              <a:rPr lang="it-IT" sz="2000" dirty="0"/>
              <a:t>, </a:t>
            </a:r>
            <a:r>
              <a:rPr lang="it-IT" sz="2000" i="1" dirty="0"/>
              <a:t>parametri</a:t>
            </a:r>
            <a:r>
              <a:rPr lang="it-IT" sz="2000" dirty="0"/>
              <a:t> (numero, ordine e tipo) e </a:t>
            </a:r>
            <a:r>
              <a:rPr lang="it-IT" sz="2000" i="1" dirty="0"/>
              <a:t>tipo</a:t>
            </a:r>
            <a:r>
              <a:rPr lang="it-IT" sz="2000" dirty="0"/>
              <a:t> di ritorno</a:t>
            </a:r>
          </a:p>
          <a:p>
            <a:r>
              <a:rPr lang="it-IT" sz="2000" dirty="0"/>
              <a:t>le funzioni hanno un prototipo</a:t>
            </a:r>
          </a:p>
          <a:p>
            <a:r>
              <a:rPr lang="it-IT" sz="2000" dirty="0"/>
              <a:t>il prototipo non è necessario se la definizione della funzione appare prima del suo utilizzo</a:t>
            </a:r>
          </a:p>
          <a:p>
            <a:r>
              <a:rPr lang="it-IT" sz="2000" dirty="0"/>
              <a:t>nel prototipo i parametri possono non avere nome, ma per chiarezza in genere lo si mette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A2065D-02F0-4216-97FD-E9F22F0F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84F7991-4A66-4009-BFAE-E55C1E4EF8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345635"/>
            <a:ext cx="5384800" cy="251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1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0144C-EF78-41C2-A756-9435C65B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alcune funzioni matematiche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4FF045-A42B-4725-B9DF-51A6EB22A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la direttiva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sz="2000" dirty="0"/>
              <a:t>permette di importare i prototipi di funzioni delle librerie standard</a:t>
            </a:r>
          </a:p>
          <a:p>
            <a:r>
              <a:rPr lang="it-IT" sz="2000" dirty="0"/>
              <a:t>ogni libreria standard ha un file </a:t>
            </a:r>
            <a:r>
              <a:rPr lang="it-IT" sz="2000" b="1" i="1" dirty="0" err="1"/>
              <a:t>header</a:t>
            </a:r>
            <a:r>
              <a:rPr lang="it-IT" sz="2000" dirty="0"/>
              <a:t> contenente la definizione di funzioni, di tipo di dati e di costanti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it-IT" sz="1600" dirty="0"/>
              <a:t>per utilizzare funzioni matematiche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6D28AC-9616-4863-AB47-C6006803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748D4A2-7E0A-4F8C-90EB-F8FDA2F5D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238963"/>
            <a:ext cx="5384800" cy="2730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8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57A7-C30B-4F2E-90B8-9627808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calcolo potenza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E6E3B-6033-4176-84DD-BA9F99C7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y, x = 5.22;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la funzione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 prototipo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double, double)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3.0);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// for call to '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[2], double)'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+ 3.0);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call to '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(double)'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3.0); 	// ok!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3); 	// ok! Il compilatore converte l'intero 3 in double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 elevato al cubo vale: " &lt;&lt; y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81E2FD-9822-48A4-A65F-1E8C180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935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A462F-1596-4FA8-ABA3-49CFFEBF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funzioni: prototipo e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BA0-B539-4664-AE47-87B24F7E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/>
              <a:t>prototipo</a:t>
            </a:r>
            <a:r>
              <a:rPr lang="it-IT" sz="2000" dirty="0"/>
              <a:t> (firma) di una funzione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&lt;tipo-funzione&gt; &lt;nome-funzione&gt;(&lt;tipo-1&gt;,&lt;tipo-2&gt;,…);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&lt;tipo-funzione&gt; </a:t>
            </a:r>
            <a:r>
              <a:rPr lang="it-IT" sz="1800" dirty="0"/>
              <a:t>è il tipo del valore restituito dalla funzione</a:t>
            </a:r>
          </a:p>
          <a:p>
            <a:pPr lvl="2"/>
            <a:r>
              <a:rPr lang="it-IT" sz="1600" b="1" i="1" dirty="0" err="1"/>
              <a:t>void</a:t>
            </a:r>
            <a:r>
              <a:rPr lang="it-IT" sz="1600" dirty="0"/>
              <a:t> se la funzione non restituisce valori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&lt;nome-funzione&gt;</a:t>
            </a:r>
            <a:r>
              <a:rPr lang="it-IT" sz="1800" dirty="0"/>
              <a:t> è il nome (</a:t>
            </a:r>
            <a:r>
              <a:rPr lang="it-IT" sz="1800" b="1" i="1" dirty="0"/>
              <a:t>identificatore</a:t>
            </a:r>
            <a:r>
              <a:rPr lang="it-IT" sz="1800" dirty="0"/>
              <a:t>) della funzione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&lt;tipo-1&gt; &lt;tipo-2&gt; </a:t>
            </a:r>
            <a:r>
              <a:rPr lang="it-IT" sz="1800" dirty="0"/>
              <a:t>sono i tipi dei </a:t>
            </a:r>
            <a:r>
              <a:rPr lang="it-IT" sz="1800" b="1" i="1" dirty="0"/>
              <a:t>parametri</a:t>
            </a:r>
            <a:r>
              <a:rPr lang="it-IT" sz="1800" dirty="0"/>
              <a:t> </a:t>
            </a:r>
          </a:p>
          <a:p>
            <a:pPr lvl="2"/>
            <a:r>
              <a:rPr lang="it-IT" sz="1600" dirty="0"/>
              <a:t>possono mancare in funzioni senza parametri</a:t>
            </a:r>
          </a:p>
          <a:p>
            <a:pPr lvl="2"/>
            <a:r>
              <a:rPr lang="it-IT" sz="1600" dirty="0"/>
              <a:t>oltre al tipo è possibile specificare il nome del parametro</a:t>
            </a:r>
          </a:p>
          <a:p>
            <a:r>
              <a:rPr lang="it-IT" sz="2000" b="1" i="1" dirty="0"/>
              <a:t>definizione</a:t>
            </a:r>
            <a:r>
              <a:rPr lang="it-IT" sz="2000" dirty="0"/>
              <a:t> di una funzione</a:t>
            </a:r>
          </a:p>
          <a:p>
            <a:pPr lvl="1"/>
            <a:r>
              <a:rPr lang="it-IT" sz="1800" dirty="0"/>
              <a:t>analogo al prototipo</a:t>
            </a:r>
          </a:p>
          <a:p>
            <a:pPr lvl="1"/>
            <a:r>
              <a:rPr lang="it-IT" sz="1800" dirty="0"/>
              <a:t>è obbligatorio specificare i </a:t>
            </a:r>
            <a:r>
              <a:rPr lang="it-IT" sz="1800" b="1" i="1" dirty="0"/>
              <a:t>nomi</a:t>
            </a:r>
            <a:r>
              <a:rPr lang="it-IT" sz="1800" dirty="0"/>
              <a:t> dei parametri (</a:t>
            </a:r>
            <a:r>
              <a:rPr lang="it-IT" sz="1800" b="1" i="1" dirty="0"/>
              <a:t>formali</a:t>
            </a:r>
            <a:r>
              <a:rPr lang="it-IT" sz="1800" dirty="0"/>
              <a:t>)</a:t>
            </a:r>
          </a:p>
          <a:p>
            <a:pPr lvl="1"/>
            <a:r>
              <a:rPr lang="it-IT" sz="1800" dirty="0"/>
              <a:t>è obbligatorio specificare il </a:t>
            </a:r>
            <a:r>
              <a:rPr lang="it-IT" sz="1800" b="1" i="1" dirty="0"/>
              <a:t>corpo</a:t>
            </a:r>
            <a:r>
              <a:rPr lang="it-IT" sz="1800" dirty="0"/>
              <a:t> della funzione</a:t>
            </a:r>
          </a:p>
          <a:p>
            <a:pPr lvl="1"/>
            <a:r>
              <a:rPr lang="it-IT" sz="1800" dirty="0"/>
              <a:t>è obbligatorio specificare il valore di ritorno mediante l’istruzione </a:t>
            </a:r>
            <a:r>
              <a:rPr lang="it-IT" sz="1800" b="1" i="1" dirty="0" err="1"/>
              <a:t>return</a:t>
            </a:r>
            <a:r>
              <a:rPr lang="it-IT" sz="1800" b="1" i="1" dirty="0"/>
              <a:t> </a:t>
            </a:r>
            <a:r>
              <a:rPr lang="it-IT" sz="1800" i="1" dirty="0"/>
              <a:t>(non necessario per funzioni </a:t>
            </a:r>
            <a:r>
              <a:rPr lang="it-IT" sz="1800" i="1" dirty="0" err="1"/>
              <a:t>void</a:t>
            </a:r>
            <a:r>
              <a:rPr lang="it-IT" sz="1800" i="1" dirty="0"/>
              <a:t>)</a:t>
            </a:r>
            <a:endParaRPr lang="it-IT" sz="2000" i="1" dirty="0"/>
          </a:p>
          <a:p>
            <a:pPr lvl="1"/>
            <a:endParaRPr lang="it-IT" sz="1800" dirty="0"/>
          </a:p>
          <a:p>
            <a:pPr lvl="1"/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5BED8C-BD54-4930-BC02-2C9982DA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07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A462F-1596-4FA8-ABA3-49CFFEBF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funzioni: 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BA0-B539-4664-AE47-87B24F7E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chiamata</a:t>
            </a:r>
            <a:r>
              <a:rPr lang="it-IT" dirty="0"/>
              <a:t> della funzione (provoca la sua </a:t>
            </a:r>
            <a:r>
              <a:rPr lang="it-IT" b="1" i="1" dirty="0"/>
              <a:t>esecuzione</a:t>
            </a:r>
            <a:r>
              <a:rPr lang="it-IT" dirty="0"/>
              <a:t>)</a:t>
            </a:r>
          </a:p>
          <a:p>
            <a:pPr lvl="1"/>
            <a:r>
              <a:rPr lang="it-IT" sz="1800" b="1" i="1" dirty="0"/>
              <a:t>nome</a:t>
            </a:r>
            <a:r>
              <a:rPr lang="it-IT" sz="1800" dirty="0"/>
              <a:t> della funzione e </a:t>
            </a:r>
            <a:r>
              <a:rPr lang="it-IT" sz="1800" b="1" i="1" dirty="0"/>
              <a:t>lista dei parametri attuali</a:t>
            </a:r>
          </a:p>
          <a:p>
            <a:pPr lvl="1"/>
            <a:r>
              <a:rPr lang="it-IT" sz="1800" dirty="0"/>
              <a:t>è possibile inserire più istruzioni di chiamata funzione</a:t>
            </a:r>
          </a:p>
          <a:p>
            <a:pPr lvl="1"/>
            <a:r>
              <a:rPr lang="it-IT" sz="1800" dirty="0"/>
              <a:t>specificare l’uso del valore di ritorno (per funzioni non </a:t>
            </a:r>
            <a:r>
              <a:rPr lang="it-IT" sz="1800" dirty="0" err="1"/>
              <a:t>void</a:t>
            </a:r>
            <a:r>
              <a:rPr lang="it-IT" sz="1800" dirty="0"/>
              <a:t>)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5BED8C-BD54-4930-BC02-2C9982DA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3DC648-5ECD-43B1-B998-8CB3CA43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3604419"/>
            <a:ext cx="3877392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4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57A7-C30B-4F2E-90B8-9627808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funzione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E6E3B-6033-4176-84DD-BA9F99C7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media(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val1, val2;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"Inserire due valori interi separati da spazio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val1 &gt;&gt; val2;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 media aritmetica fra " &lt;&lt; val1 &lt;&lt; " e " &lt;&lt; val2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&lt;&lt; " = " &lt;&lt; media(val1,val2)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media(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(v1 + v2) / 2.0;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81E2FD-9822-48A4-A65F-1E8C180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694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660ED-C729-4FBA-B1DC-B3D008B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FB5860-8AA7-4726-94DC-44C63B02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/>
              <a:t>call-by-</a:t>
            </a:r>
            <a:r>
              <a:rPr lang="it-IT" sz="2000" b="1" i="1" dirty="0" err="1"/>
              <a:t>value</a:t>
            </a:r>
            <a:endParaRPr lang="it-IT" sz="2000" b="1" i="1" dirty="0"/>
          </a:p>
          <a:p>
            <a:pPr lvl="1"/>
            <a:r>
              <a:rPr lang="it-IT" sz="1800" dirty="0"/>
              <a:t>il parametro attuale può essere una </a:t>
            </a:r>
            <a:r>
              <a:rPr lang="it-IT" sz="1800" b="1" i="1" dirty="0"/>
              <a:t>variabile o un’espressione</a:t>
            </a:r>
          </a:p>
          <a:p>
            <a:pPr lvl="1"/>
            <a:r>
              <a:rPr lang="it-IT" sz="1800" dirty="0"/>
              <a:t>il parametro formale viene inizializzato al </a:t>
            </a:r>
            <a:r>
              <a:rPr lang="it-IT" sz="1800" b="1" i="1" dirty="0"/>
              <a:t>valore</a:t>
            </a:r>
            <a:r>
              <a:rPr lang="it-IT" sz="1800" dirty="0"/>
              <a:t> del corrispondente parametro attuale</a:t>
            </a:r>
          </a:p>
          <a:p>
            <a:pPr lvl="1"/>
            <a:r>
              <a:rPr lang="it-IT" sz="1800" dirty="0"/>
              <a:t>la funzione riceve una </a:t>
            </a:r>
            <a:r>
              <a:rPr lang="it-IT" sz="1800" b="1" i="1" dirty="0"/>
              <a:t>copia del valore </a:t>
            </a:r>
            <a:r>
              <a:rPr lang="it-IT" sz="1800" dirty="0"/>
              <a:t>del parametro</a:t>
            </a:r>
          </a:p>
          <a:p>
            <a:pPr lvl="1"/>
            <a:r>
              <a:rPr lang="en-US" sz="1800" dirty="0"/>
              <a:t>le </a:t>
            </a:r>
            <a:r>
              <a:rPr lang="en-US" sz="1800" dirty="0" err="1"/>
              <a:t>azioni</a:t>
            </a:r>
            <a:r>
              <a:rPr lang="en-US" sz="1800" dirty="0"/>
              <a:t> sui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formali</a:t>
            </a:r>
            <a:r>
              <a:rPr lang="en-US" sz="1800" dirty="0"/>
              <a:t> </a:t>
            </a:r>
            <a:r>
              <a:rPr lang="en-US" sz="1800" b="1" i="1" dirty="0"/>
              <a:t>non </a:t>
            </a:r>
            <a:r>
              <a:rPr lang="en-US" sz="1800" b="1" i="1" dirty="0" err="1"/>
              <a:t>si</a:t>
            </a:r>
            <a:r>
              <a:rPr lang="en-US" sz="1800" b="1" i="1" dirty="0"/>
              <a:t> </a:t>
            </a:r>
            <a:r>
              <a:rPr lang="en-US" sz="1800" b="1" i="1" dirty="0" err="1"/>
              <a:t>ripercuotono</a:t>
            </a:r>
            <a:r>
              <a:rPr lang="en-US" sz="1800" b="1" i="1" dirty="0"/>
              <a:t> </a:t>
            </a:r>
            <a:r>
              <a:rPr lang="en-US" sz="1800" dirty="0"/>
              <a:t>sui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attuali</a:t>
            </a:r>
            <a:endParaRPr lang="it-IT" sz="1800" dirty="0"/>
          </a:p>
          <a:p>
            <a:r>
              <a:rPr lang="it-IT" sz="2000" b="1" i="1" dirty="0"/>
              <a:t>call-by-</a:t>
            </a:r>
            <a:r>
              <a:rPr lang="it-IT" sz="2000" b="1" i="1" dirty="0" err="1"/>
              <a:t>reference</a:t>
            </a:r>
            <a:r>
              <a:rPr lang="it-IT" sz="2000" dirty="0"/>
              <a:t> </a:t>
            </a:r>
            <a:r>
              <a:rPr lang="it-IT" sz="2000" i="1" dirty="0"/>
              <a:t>(“</a:t>
            </a:r>
            <a:r>
              <a:rPr lang="it-IT" sz="2000" b="1" i="1" dirty="0"/>
              <a:t>&amp;</a:t>
            </a:r>
            <a:r>
              <a:rPr lang="it-IT" sz="2000" i="1" dirty="0"/>
              <a:t>” precede il tipo del parametro formale)</a:t>
            </a:r>
          </a:p>
          <a:p>
            <a:pPr lvl="1"/>
            <a:r>
              <a:rPr lang="it-IT" sz="1800" dirty="0"/>
              <a:t>il parametro attuale deve essere una </a:t>
            </a:r>
            <a:r>
              <a:rPr lang="it-IT" sz="1800" b="1" i="1" dirty="0"/>
              <a:t>variabile</a:t>
            </a:r>
          </a:p>
          <a:p>
            <a:pPr lvl="1"/>
            <a:r>
              <a:rPr lang="it-IT" sz="1800" dirty="0"/>
              <a:t>il parametro formale viene associato al parametro attuale (si riferisco alla stessa zona di memoria)</a:t>
            </a:r>
          </a:p>
          <a:p>
            <a:pPr lvl="1"/>
            <a:r>
              <a:rPr lang="en-US" sz="1800" dirty="0"/>
              <a:t>le </a:t>
            </a:r>
            <a:r>
              <a:rPr lang="en-US" sz="1800" dirty="0" err="1"/>
              <a:t>azioni</a:t>
            </a:r>
            <a:r>
              <a:rPr lang="en-US" sz="1800" dirty="0"/>
              <a:t> sui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b="1" i="1" dirty="0" err="1"/>
              <a:t>formali</a:t>
            </a:r>
            <a:r>
              <a:rPr lang="en-US" sz="1800" b="1" i="1" dirty="0"/>
              <a:t> </a:t>
            </a:r>
            <a:r>
              <a:rPr lang="en-US" sz="1800" b="1" i="1" dirty="0" err="1"/>
              <a:t>si</a:t>
            </a:r>
            <a:r>
              <a:rPr lang="en-US" sz="1800" b="1" i="1" dirty="0"/>
              <a:t> </a:t>
            </a:r>
            <a:r>
              <a:rPr lang="en-US" sz="1800" b="1" i="1" dirty="0" err="1"/>
              <a:t>ripercuotono</a:t>
            </a:r>
            <a:r>
              <a:rPr lang="en-US" sz="1800" b="1" i="1" dirty="0"/>
              <a:t> </a:t>
            </a:r>
            <a:r>
              <a:rPr lang="en-US" sz="1800" dirty="0"/>
              <a:t>sui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attuali</a:t>
            </a:r>
            <a:endParaRPr lang="en-US" sz="1800" dirty="0"/>
          </a:p>
          <a:p>
            <a:pPr lvl="1"/>
            <a:r>
              <a:rPr lang="it-IT" sz="1800" b="1" i="1" dirty="0"/>
              <a:t>vantaggio</a:t>
            </a:r>
            <a:r>
              <a:rPr lang="it-IT" sz="1800" dirty="0"/>
              <a:t>: migliori </a:t>
            </a:r>
            <a:r>
              <a:rPr lang="it-IT" sz="1800" b="1" i="1" dirty="0"/>
              <a:t>prestazioni</a:t>
            </a:r>
          </a:p>
          <a:p>
            <a:pPr lvl="1"/>
            <a:r>
              <a:rPr lang="it-IT" sz="1800" b="1" i="1" dirty="0"/>
              <a:t>svantaggio</a:t>
            </a:r>
            <a:r>
              <a:rPr lang="it-IT" sz="1800" dirty="0"/>
              <a:t>: minore modularità, la funzione chiamata può corrompere i dati della chiamante (</a:t>
            </a:r>
            <a:r>
              <a:rPr lang="it-IT" sz="1800" b="1" i="1" dirty="0"/>
              <a:t>side </a:t>
            </a:r>
            <a:r>
              <a:rPr lang="it-IT" sz="1800" b="1" i="1" dirty="0" err="1"/>
              <a:t>effects</a:t>
            </a:r>
            <a:r>
              <a:rPr lang="it-IT" sz="1800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09564-C14F-44A0-B6D6-0AD91D60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5581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465</TotalTime>
  <Words>949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Tahoma</vt:lpstr>
      <vt:lpstr>template sisinf</vt:lpstr>
      <vt:lpstr>C++ funzioni  Alberto Ferrari</vt:lpstr>
      <vt:lpstr>Funzioni</vt:lpstr>
      <vt:lpstr>le funzioni</vt:lpstr>
      <vt:lpstr>alcune funzioni matematiche</vt:lpstr>
      <vt:lpstr>esempio: calcolo potenza </vt:lpstr>
      <vt:lpstr>funzioni: prototipo e definizione</vt:lpstr>
      <vt:lpstr>funzioni: esecuzione</vt:lpstr>
      <vt:lpstr>esempio: funzione utente</vt:lpstr>
      <vt:lpstr>passaggio dei parametri</vt:lpstr>
      <vt:lpstr>passaggio dei parametri</vt:lpstr>
      <vt:lpstr>call by value</vt:lpstr>
      <vt:lpstr>call by reference</vt:lpstr>
      <vt:lpstr>call by pointer</vt:lpstr>
      <vt:lpstr>overloading</vt:lpstr>
      <vt:lpstr>parametri con valori di default</vt:lpstr>
      <vt:lpstr>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46</cp:revision>
  <dcterms:created xsi:type="dcterms:W3CDTF">2018-01-19T17:39:36Z</dcterms:created>
  <dcterms:modified xsi:type="dcterms:W3CDTF">2018-03-10T19:06:57Z</dcterms:modified>
</cp:coreProperties>
</file>