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7" r:id="rId14"/>
    <p:sldId id="278" r:id="rId15"/>
    <p:sldId id="269" r:id="rId16"/>
    <p:sldId id="270" r:id="rId17"/>
    <p:sldId id="279" r:id="rId18"/>
    <p:sldId id="271" r:id="rId19"/>
    <p:sldId id="280" r:id="rId20"/>
    <p:sldId id="281" r:id="rId21"/>
    <p:sldId id="282" r:id="rId22"/>
    <p:sldId id="283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10/03/2018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dati strutturati</a:t>
            </a:r>
            <a:endParaRPr lang="it-IT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/* </a:t>
            </a:r>
            <a:r>
              <a:rPr lang="it-IT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determinare  e stampare a video il valore massimo del vettore v1; quindi determinare  e stampare a video le posizioni del vettore v1 che contengono tale valore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max = v1[0];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=1;i&lt;n1;i++)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if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&gt; max)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max =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massimo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 &lt;&lt; max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=0;i&lt;n1;i++)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if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== max)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 ha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massimo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/*</a:t>
            </a:r>
            <a:r>
              <a:rPr lang="it-IT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acquisire da input  un vettore  v2 di n2 numeri interi dispari non decrescenti [controllare l’input] stampare a video il contenuto dell’array v2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n2=8;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v2[n2];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Inserisci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0: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v2[0];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} while (v2[0] % 2 == 0);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=1;i&lt;n2;i++)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do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Inserisci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v2[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} while (v2[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% 2 == 0 || v2[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 v2[i-1]);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=0;i&lt;n2;i++)	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"v2[" &lt;&lt;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"] = " &lt;&lt; v2[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&lt;&lt;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  <a:endParaRPr lang="it-IT" sz="16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9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39C4B-0F9B-4FE9-9523-FFE2AC15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con parametro 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1BC77-20FB-46F5-958D-A0D81805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 parametri di tipo array il metodo utilizzato è </a:t>
            </a:r>
            <a:r>
              <a:rPr lang="it-IT" b="1" i="1" dirty="0"/>
              <a:t>call by </a:t>
            </a:r>
            <a:r>
              <a:rPr lang="it-IT" b="1" i="1" dirty="0" err="1"/>
              <a:t>reference</a:t>
            </a:r>
            <a:endParaRPr lang="it-IT" b="1" i="1" dirty="0"/>
          </a:p>
          <a:p>
            <a:r>
              <a:rPr lang="it-IT" dirty="0"/>
              <a:t>è necessario fornire alla funzione anche la </a:t>
            </a:r>
            <a:r>
              <a:rPr lang="it-IT" b="1" i="1" dirty="0"/>
              <a:t>dimensione</a:t>
            </a:r>
            <a:r>
              <a:rPr lang="it-IT" dirty="0"/>
              <a:t> dell’array</a:t>
            </a:r>
          </a:p>
          <a:p>
            <a:r>
              <a:rPr lang="it-IT" dirty="0"/>
              <a:t>per evitare effetti collaterali non voluti è possibile definire il parametro come </a:t>
            </a:r>
            <a:r>
              <a:rPr lang="it-IT" b="1" i="1" dirty="0" err="1"/>
              <a:t>const</a:t>
            </a:r>
            <a:r>
              <a:rPr lang="it-IT" dirty="0"/>
              <a:t> impedendone così la modifica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visualizza l’array a di n elementi */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visualizza(</a:t>
            </a:r>
            <a:r>
              <a:rPr lang="it-IT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a[],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"dimensione array a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"a[" &lt;&lt; i &lt;&lt; "] = " &lt;&lt; a[i]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visualizza(v,10);		// in fase di esecuzione della funzione si specifica il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 nome dell’array (senza []) e la sua dimensione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7B070B-2FCC-4F34-B048-38773302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78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B2E48-69F3-4317-9DF7-7DA4912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A677C8-C57E-4752-A020-6BE8F008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visualizza(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a[],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"dimensione array a "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&lt;&lt; "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"a[" &lt;&lt; i &lt;&lt; "] = " &lt;&lt; a[i]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dimezza(double a[],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a[i] = a[i] / 2;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a[],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m = a[0];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i=1;i&lt;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(a[i]&gt;m)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 = a[i];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m;	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48DED2-5D64-4554-9E46-81E3E9E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7CDB7-4B85-4E59-A18B-487DC4B1004A}"/>
              </a:ext>
            </a:extLst>
          </p:cNvPr>
          <p:cNvSpPr/>
          <p:nvPr/>
        </p:nvSpPr>
        <p:spPr>
          <a:xfrm>
            <a:off x="5087888" y="3140968"/>
            <a:ext cx="6468255" cy="267765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::time(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v[10];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(rand() % 100 + 1) / 10.0;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 v 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" bytes 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visualizza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(v,10);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dimezza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(v,10);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visualizza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(v,10);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massimo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max(v,10)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6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D2501BCF-2AFD-437E-A363-7CCF9D40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multidimensionali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C715D3-99A2-439D-B11B-1691BD5A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041553E-F1DC-4A30-8E6F-D583AF3A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610" y="2104673"/>
            <a:ext cx="6401355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0E415-1059-40D3-8E26-B70C977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multidimensionali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198952-1D15-4912-9FB4-EA2686D8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gli array multidimensionali possono essere considerati array di array di array …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a[100];		/* array monodimensionale */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b[2][7];		/* array bidimensionale */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c[5][3][2];	/* array tridimensionale */</a:t>
            </a:r>
          </a:p>
          <a:p>
            <a:r>
              <a:rPr lang="it-IT" sz="2000" dirty="0"/>
              <a:t>gli array multidimensionali sono memorizzati in sequenza lineare ma nel caso di array bidimensionali (matrici) risulta utile pensarli organizzati in righe e colonne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a[3][5];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col.1	col.2	col.3	col.4	col.5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1	a[0][0]	a[0][1]	a[0][2]	a[0][3]	a[0][4]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2	a[1][0]	a[1][1]	a[1][2]	a[1][3]	a[1][4]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3	a[2][0]	a[2][1]	a[2][2]	a[2][3]	a[2][4]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87BD3-E79C-404C-8C0E-B6379F22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97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C0A6E-AB65-46BF-8F81-29631828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9688A-568F-4875-8BCD-4008C8BC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vari modi, tra loro equivalenti: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a[2][3] = {1,2,3,4,5,6};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a[2][3] = {{1,2,3},{4,5,6}};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 ][3] = {{1,2,3},{4,5,6}};</a:t>
            </a:r>
            <a:endParaRPr lang="it-IT" sz="2800" b="1" dirty="0"/>
          </a:p>
          <a:p>
            <a:r>
              <a:rPr lang="it-IT" dirty="0"/>
              <a:t>se non vengono inizializzati i valori presenti nell’array sono impredicibili, è possibile ottenere velocemente l’azzeramento in questo modo: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a[2][2][3] = {0};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42349D-6AF2-4F7F-93B7-8EADF9A3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9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303B8-8993-4281-B5CE-F42004E3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 in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78C77-B2C6-4FA1-9F1F-07AB4B59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gli elementi vengono memorizzati </a:t>
            </a:r>
            <a:r>
              <a:rPr lang="it-IT" sz="2000" b="1" i="1" dirty="0"/>
              <a:t>per righe </a:t>
            </a:r>
            <a:r>
              <a:rPr lang="it-IT" sz="2000" dirty="0"/>
              <a:t>in indirizzi contigui di memoria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0FB2F1-7AAD-497A-8D26-42DFE239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38BC5B-F7CB-49A6-977B-43F79C5D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40" y="2060848"/>
            <a:ext cx="6639119" cy="360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83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979DD-D275-48C3-BBA1-163A9029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in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FDB55-CF47-48AE-A7B7-890D0C80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m[5][4];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&amp;m[0][0];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r=0;r&lt;5;r++)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c=0;c&lt;4;c++)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m[r][c] = 10*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r+c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i=0;i&lt;5*4;i++)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 " &lt;&lt;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valore "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F4B4B-0C2B-4D61-8DF4-DE87772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FFEBA8-536E-45FD-9A49-CAA59064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330" y="990600"/>
            <a:ext cx="2404873" cy="356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3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C5CA6-FBF5-448B-8812-D4FB152F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multidimensionali in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CD7F-0EA1-4B2D-B7D2-5FD5211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memoria del computer gli elementi di un array (indipendentemente dal numero delle sue dimensioni) sono memorizzati </a:t>
            </a:r>
            <a:r>
              <a:rPr lang="it-IT" b="1" i="1" dirty="0"/>
              <a:t>sequenzialmente</a:t>
            </a:r>
            <a:r>
              <a:rPr lang="it-IT" dirty="0"/>
              <a:t> in </a:t>
            </a:r>
            <a:r>
              <a:rPr lang="it-IT" b="1" i="1" dirty="0"/>
              <a:t>indirizzi contigui </a:t>
            </a:r>
            <a:r>
              <a:rPr lang="it-IT" dirty="0"/>
              <a:t>di memoria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12C17F-69FF-4843-AFE3-9907117A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18921C-A68F-475E-A2FC-8895773F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564904"/>
            <a:ext cx="5328592" cy="3184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6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FACF-4A61-4C6B-A6B3-97709DDB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01214E-D694-4CC7-80FE-790B75AA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strutture per trattare in modo unitario dati fra loro correlati  </a:t>
            </a:r>
          </a:p>
          <a:p>
            <a:pPr lvl="1"/>
            <a:r>
              <a:rPr lang="it-IT" b="1" i="1" dirty="0"/>
              <a:t>array</a:t>
            </a:r>
            <a:r>
              <a:rPr lang="it-IT" dirty="0"/>
              <a:t> : ripetizione di elementi omogenei</a:t>
            </a:r>
          </a:p>
          <a:p>
            <a:pPr lvl="2"/>
            <a:r>
              <a:rPr lang="it-IT" dirty="0"/>
              <a:t>l’array è il meccanismo utilizzato per definire vettori e matrici  </a:t>
            </a:r>
          </a:p>
          <a:p>
            <a:pPr lvl="1"/>
            <a:r>
              <a:rPr lang="it-IT" b="1" i="1" dirty="0"/>
              <a:t>record</a:t>
            </a:r>
            <a:r>
              <a:rPr lang="it-IT" dirty="0"/>
              <a:t>: giustapposizione di elementi (anche non omogenei)</a:t>
            </a:r>
          </a:p>
          <a:p>
            <a:pPr lvl="2"/>
            <a:r>
              <a:rPr lang="it-IT" dirty="0"/>
              <a:t>il record è il meccanismo di base utilizzato negli archivi di dati (basi di dati): </a:t>
            </a:r>
          </a:p>
          <a:p>
            <a:pPr lvl="3"/>
            <a:r>
              <a:rPr lang="it-IT" dirty="0"/>
              <a:t>ad esempio, per rappresentare le informazioni relative ad uno studente, quali la matricola, il nome, l’anno di corso, si usa una struttura record con i campi  matricola, nome, …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EF65BF-3F50-48DD-93DF-9EFECCB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45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B6A13-F53A-44D6-9048-6730E24C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 come parametro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42798-5277-4ED0-AE70-C939175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si vuole passare una matrice come parametro ad una funzione è </a:t>
            </a:r>
            <a:r>
              <a:rPr lang="it-IT" b="1" i="1" dirty="0"/>
              <a:t>necessario</a:t>
            </a:r>
            <a:r>
              <a:rPr lang="it-IT" dirty="0"/>
              <a:t> specificare il </a:t>
            </a:r>
            <a:r>
              <a:rPr lang="it-IT" b="1" i="1" dirty="0"/>
              <a:t>numero di colonne</a:t>
            </a:r>
          </a:p>
          <a:p>
            <a:r>
              <a:rPr lang="it-IT" dirty="0"/>
              <a:t>questo permette alla funzione di interpretare correttamente la posizione degli elementi</a:t>
            </a:r>
          </a:p>
          <a:p>
            <a:r>
              <a:rPr lang="it-IT" b="1" i="1" dirty="0"/>
              <a:t>esempio</a:t>
            </a:r>
            <a:r>
              <a:rPr lang="it-IT" dirty="0"/>
              <a:t>: funzione che carica nell’array </a:t>
            </a:r>
            <a:r>
              <a:rPr lang="it-IT" b="1" i="1" dirty="0"/>
              <a:t>somma</a:t>
            </a:r>
            <a:r>
              <a:rPr lang="it-IT" dirty="0"/>
              <a:t> la somma degli elementi presenti in ogni </a:t>
            </a:r>
            <a:r>
              <a:rPr lang="it-IT" b="1" i="1" dirty="0"/>
              <a:t>riga</a:t>
            </a:r>
            <a:r>
              <a:rPr lang="it-IT" dirty="0"/>
              <a:t> della matrice m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8D9A29-0BAD-4A99-87AA-04DBDC46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34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0068F-7A38-4E22-A34F-0709DB48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8E3C29-5358-4E2A-85D0-7B9799A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sommaRighe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m[][10]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somma[])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s; // somma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indici di riga e colonna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for(r=0;r&lt;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nr;r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	// per ogni riga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 = 0.0;		// inizializzazione somma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(c=0;c&lt;10;c++)	// per ogni elemento della riga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= s+ m[r][c];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somma[r] = s;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F8D3DD-6BC4-4C22-96FD-2774486E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0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174E2-72E1-4F85-8985-512A862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4B1E5-BE18-4030-8813-407F41D2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famiglia di funzioni aventi lo </a:t>
            </a:r>
            <a:r>
              <a:rPr lang="it-IT" b="1" i="1" dirty="0"/>
              <a:t>stesso nome</a:t>
            </a:r>
            <a:r>
              <a:rPr lang="it-IT" dirty="0"/>
              <a:t>, ma un </a:t>
            </a:r>
            <a:r>
              <a:rPr lang="it-IT" b="1" i="1" dirty="0"/>
              <a:t>diverso</a:t>
            </a:r>
            <a:r>
              <a:rPr lang="it-IT" dirty="0"/>
              <a:t> set di argomenti (</a:t>
            </a:r>
            <a:r>
              <a:rPr lang="it-IT" b="1" i="1" dirty="0"/>
              <a:t>signature</a:t>
            </a:r>
            <a:r>
              <a:rPr lang="it-IT" dirty="0"/>
              <a:t>) è detta in rapporto di </a:t>
            </a:r>
            <a:r>
              <a:rPr lang="it-IT" b="1" i="1" dirty="0" err="1"/>
              <a:t>overloading</a:t>
            </a:r>
            <a:r>
              <a:rPr lang="it-IT" dirty="0"/>
              <a:t>, o </a:t>
            </a:r>
            <a:r>
              <a:rPr lang="it-IT" b="1" i="1" dirty="0"/>
              <a:t>sovraccaricata</a:t>
            </a:r>
            <a:endParaRPr lang="it-IT" dirty="0"/>
          </a:p>
          <a:p>
            <a:r>
              <a:rPr lang="it-IT" dirty="0"/>
              <a:t>si può parlare di </a:t>
            </a:r>
            <a:r>
              <a:rPr lang="it-IT" dirty="0" err="1"/>
              <a:t>overloading</a:t>
            </a:r>
            <a:r>
              <a:rPr lang="it-IT" dirty="0"/>
              <a:t> di </a:t>
            </a:r>
            <a:r>
              <a:rPr lang="it-IT" b="1" i="1" dirty="0"/>
              <a:t>funzioni</a:t>
            </a:r>
            <a:r>
              <a:rPr lang="it-IT" dirty="0"/>
              <a:t>, di </a:t>
            </a:r>
            <a:r>
              <a:rPr lang="it-IT" b="1" i="1" dirty="0"/>
              <a:t>costruttori</a:t>
            </a:r>
            <a:r>
              <a:rPr lang="it-IT" dirty="0"/>
              <a:t> e di </a:t>
            </a:r>
            <a:r>
              <a:rPr lang="it-IT" b="1" i="1" dirty="0"/>
              <a:t>operatori</a:t>
            </a:r>
            <a:r>
              <a:rPr lang="it-IT" dirty="0"/>
              <a:t> </a:t>
            </a:r>
          </a:p>
          <a:p>
            <a:r>
              <a:rPr lang="it-IT" i="1" dirty="0"/>
              <a:t>sovraccaricare il costruttore di una classe è una pratica comune per gli sviluppatori di librerie, in quanto permette di fornire allo sviluppatore finale diverse modalità per inizializzare gli oggetti.</a:t>
            </a:r>
          </a:p>
          <a:p>
            <a:r>
              <a:rPr lang="it-IT" dirty="0"/>
              <a:t>in C++ è ammesso l’</a:t>
            </a:r>
            <a:r>
              <a:rPr lang="it-IT" b="1" i="1" dirty="0" err="1"/>
              <a:t>overloading</a:t>
            </a:r>
            <a:r>
              <a:rPr lang="it-IT" b="1" i="1" dirty="0"/>
              <a:t> degli operatori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0B7F3-00C0-4394-BD6E-979D7C34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90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31F2D55-AF0D-4EA3-BD2E-107B657F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33EB6C8-2F0F-4F6F-AD5E-646BF6E01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83B713-A307-4760-B7D3-C11C6B2F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49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26A28B0-6E2B-4CAA-8D75-A395D88A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B4074B-B42D-4819-9B0D-4887741C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stringa è una sequenza di 0 o più caratteri racchiusi fra doppi apici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corso = "programmazione di applicazioni software";</a:t>
            </a:r>
          </a:p>
          <a:p>
            <a:r>
              <a:rPr lang="it-IT" dirty="0"/>
              <a:t>la classe </a:t>
            </a:r>
            <a:r>
              <a:rPr lang="it-IT" dirty="0" err="1"/>
              <a:t>string</a:t>
            </a:r>
            <a:r>
              <a:rPr lang="it-IT" dirty="0"/>
              <a:t> non fa parte del linguaggio C++ ma è inclusa nella libreria standard</a:t>
            </a:r>
          </a:p>
          <a:p>
            <a:r>
              <a:rPr lang="it-IT" dirty="0"/>
              <a:t>per utilizzare oggetti della classe </a:t>
            </a:r>
            <a:r>
              <a:rPr lang="it-IT" dirty="0" err="1"/>
              <a:t>string</a:t>
            </a:r>
            <a:r>
              <a:rPr lang="it-IT" dirty="0"/>
              <a:t> (variabili di tipo </a:t>
            </a:r>
            <a:r>
              <a:rPr lang="it-IT" dirty="0" err="1"/>
              <a:t>string</a:t>
            </a:r>
            <a:r>
              <a:rPr lang="it-IT" dirty="0"/>
              <a:t>) è necessario includere la libreria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2BF134-F9EE-44D1-94C3-78399C52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450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6187F-3837-4A8B-8135-AB9571D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sulle stringhe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DF482-844D-4598-AC22-6E25247A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operazione di indicizzazione </a:t>
            </a:r>
            <a:r>
              <a:rPr lang="it-IT" b="1" dirty="0"/>
              <a:t>[ ]</a:t>
            </a:r>
          </a:p>
          <a:p>
            <a:pPr lvl="1"/>
            <a:r>
              <a:rPr lang="it-IT" dirty="0"/>
              <a:t>l’indice del primo carattere è 0 e quello dell’ultimo è uguale alla lunghezza della stringa -1</a:t>
            </a:r>
          </a:p>
          <a:p>
            <a:r>
              <a:rPr lang="it-IT" dirty="0"/>
              <a:t>operatore di concatenazione </a:t>
            </a:r>
            <a:r>
              <a:rPr lang="it-IT" b="1" dirty="0"/>
              <a:t>+</a:t>
            </a:r>
          </a:p>
          <a:p>
            <a:pPr lvl="1"/>
            <a:r>
              <a:rPr lang="it-IT" dirty="0"/>
              <a:t>almeno uno dei due operandi deve essere un oggetto di tipo </a:t>
            </a:r>
            <a:r>
              <a:rPr lang="it-IT" dirty="0" err="1"/>
              <a:t>string</a:t>
            </a:r>
            <a:endParaRPr lang="it-IT" dirty="0"/>
          </a:p>
          <a:p>
            <a:r>
              <a:rPr lang="it-IT" dirty="0"/>
              <a:t>funzioni definite sulle stringhe</a:t>
            </a:r>
          </a:p>
          <a:p>
            <a:pPr lvl="1"/>
            <a:r>
              <a:rPr lang="it-IT" b="1" dirty="0" err="1"/>
              <a:t>length</a:t>
            </a:r>
            <a:r>
              <a:rPr lang="it-IT" dirty="0"/>
              <a:t>() o </a:t>
            </a:r>
            <a:r>
              <a:rPr lang="it-IT" b="1" dirty="0" err="1"/>
              <a:t>size</a:t>
            </a:r>
            <a:r>
              <a:rPr lang="it-IT" dirty="0"/>
              <a:t>()</a:t>
            </a:r>
          </a:p>
          <a:p>
            <a:pPr lvl="2"/>
            <a:r>
              <a:rPr lang="it-IT" dirty="0"/>
              <a:t>restituisce il numero di caratteri presenti nella stringa</a:t>
            </a:r>
          </a:p>
          <a:p>
            <a:pPr lvl="1"/>
            <a:r>
              <a:rPr lang="it-IT" b="1" dirty="0" err="1"/>
              <a:t>find</a:t>
            </a:r>
            <a:r>
              <a:rPr lang="it-IT" dirty="0"/>
              <a:t>(</a:t>
            </a:r>
            <a:r>
              <a:rPr lang="it-IT" b="1" dirty="0"/>
              <a:t>s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ricerca la prima occorrenza della stinga s nella stringa in cui è invocata</a:t>
            </a:r>
          </a:p>
          <a:p>
            <a:pPr lvl="1"/>
            <a:r>
              <a:rPr lang="it-IT" b="1" dirty="0" err="1"/>
              <a:t>substr</a:t>
            </a:r>
            <a:r>
              <a:rPr lang="it-IT" dirty="0"/>
              <a:t>(</a:t>
            </a:r>
            <a:r>
              <a:rPr lang="it-IT" b="1" dirty="0" err="1"/>
              <a:t>i_inizio</a:t>
            </a:r>
            <a:r>
              <a:rPr lang="it-IT" dirty="0" err="1"/>
              <a:t>,</a:t>
            </a:r>
            <a:r>
              <a:rPr lang="it-IT" b="1" dirty="0" err="1"/>
              <a:t>lung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restituisce la sottostringa di lunghezza </a:t>
            </a:r>
            <a:r>
              <a:rPr lang="it-IT" dirty="0" err="1"/>
              <a:t>lung</a:t>
            </a:r>
            <a:r>
              <a:rPr lang="it-IT" dirty="0"/>
              <a:t> a partire dal carattere di indice </a:t>
            </a:r>
            <a:r>
              <a:rPr lang="it-IT" dirty="0" err="1"/>
              <a:t>i_inizio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DD607F-1DDF-4939-A754-DA381476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24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A0419-47E2-4C70-8BDD-2955F9D0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r>
              <a:rPr lang="it-IT" dirty="0"/>
              <a:t> - 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39D1C8-91CC-4AC4-874C-76E8336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s1,s2,s3;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s1 = "programmazione";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s2 = s1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di applicazioni " + "software";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'...' and '...' to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'operator+'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s3 = "programmazione" + " di applicazioni software";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s2[0]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'P';		// sostituzione del primo carattere della stringa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"contenuto della stringa s2: " &lt;&lt; s2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"numero di caratteri della stringa s2: " &lt;&lt; s2.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s3 = "Ingegneria dei sistemi informativi";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s3.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("in");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"nella stinga " &lt;&lt; s3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sottostringa " &lt;&lt; "in"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&lt;&lt; " si trova in posizione "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s3.find("out");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"nella stinga " &lt;&lt; s3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sottostringa " &lt;&lt; "out"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&lt;&lt; " si trova in posizione "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s3.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(15,7)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AF1065-8213-4EF4-88DF-D570984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44B8FB-B90D-4DEC-B9E8-F079DEB022BF}"/>
              </a:ext>
            </a:extLst>
          </p:cNvPr>
          <p:cNvSpPr/>
          <p:nvPr/>
        </p:nvSpPr>
        <p:spPr>
          <a:xfrm>
            <a:off x="6672064" y="5698123"/>
            <a:ext cx="5456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b="1" i="1" dirty="0">
                <a:solidFill>
                  <a:schemeClr val="accent6"/>
                </a:solidFill>
                <a:latin typeface="Century Schoolbook" panose="02040604050505020304" pitchFamily="18" charset="0"/>
              </a:rPr>
              <a:t>http://www.cplusplus.com/reference/string/string/</a:t>
            </a:r>
          </a:p>
        </p:txBody>
      </p:sp>
    </p:spTree>
    <p:extLst>
      <p:ext uri="{BB962C8B-B14F-4D97-AF65-F5344CB8AC3E}">
        <p14:creationId xmlns:p14="http://schemas.microsoft.com/office/powerpoint/2010/main" val="34786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8502F-9111-4DF9-9444-12AA2DAD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 e matrici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09FE3-B294-429F-9D29-73B92C59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vettori</a:t>
            </a:r>
            <a:r>
              <a:rPr lang="it-IT" dirty="0"/>
              <a:t> e </a:t>
            </a:r>
            <a:r>
              <a:rPr lang="it-IT" b="1" i="1" dirty="0"/>
              <a:t>matrici</a:t>
            </a:r>
            <a:r>
              <a:rPr lang="it-IT" dirty="0"/>
              <a:t> si dichiarano tramite il costruttore di tipo </a:t>
            </a:r>
            <a:r>
              <a:rPr lang="it-IT" b="1" dirty="0"/>
              <a:t>[ ]</a:t>
            </a:r>
            <a:r>
              <a:rPr lang="it-IT" dirty="0"/>
              <a:t> (costruttore array)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::= &lt;tipo-elementi&gt;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&lt;array&gt;;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&lt;array&gt; ::=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|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&lt;array&gt;</a:t>
            </a:r>
            <a:b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::= [&lt;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espres_costante_intera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it-IT" dirty="0"/>
              <a:t>il valore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espres_costante_intera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/>
              <a:t>stabilisce il numero degli elementi del vettore (dimensione del vettore)</a:t>
            </a:r>
          </a:p>
          <a:p>
            <a:r>
              <a:rPr lang="it-IT" dirty="0"/>
              <a:t>esempi</a:t>
            </a:r>
          </a:p>
          <a:p>
            <a:pPr marL="400050" lvl="1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 		/* variabile v come vettore di 10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v1[10],v2[5]; 	/* variabili array v1 e v2 */</a:t>
            </a:r>
            <a:b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m[10][10]; 		/* variabile m, matrice 10X10 float*/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96631-FDBB-4196-93FD-492F191E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76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DE58D75-63A0-45C8-94B6-3C78B9D84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b="0" dirty="0"/>
              <a:t>array </a:t>
            </a:r>
            <a:r>
              <a:rPr lang="it-IT" sz="2000" i="1" dirty="0"/>
              <a:t>statico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866AC4-80D0-40F8-8522-D1BDDD7F6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6891" y="2174875"/>
            <a:ext cx="3751805" cy="3951288"/>
          </a:xfrm>
          <a:prstGeom prst="rect">
            <a:avLst/>
          </a:prstGeo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86170D4-E5BB-4D61-B318-AF8E17EF0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sz="2000" b="0" dirty="0"/>
              <a:t>array </a:t>
            </a:r>
            <a:r>
              <a:rPr lang="it-IT" sz="2000" i="1" dirty="0"/>
              <a:t>dinamico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D3AF451-2CD5-41D0-88D5-3228C92FBC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5489" y="2174875"/>
            <a:ext cx="2904259" cy="395128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84123A-C147-4996-A958-EE12EE11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C0B82062-551F-43C7-82CE-436547EE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57199"/>
          </a:xfrm>
        </p:spPr>
        <p:txBody>
          <a:bodyPr/>
          <a:lstStyle/>
          <a:p>
            <a:r>
              <a:rPr lang="it-IT" dirty="0"/>
              <a:t>array in memoria</a:t>
            </a:r>
          </a:p>
        </p:txBody>
      </p:sp>
    </p:spTree>
    <p:extLst>
      <p:ext uri="{BB962C8B-B14F-4D97-AF65-F5344CB8AC3E}">
        <p14:creationId xmlns:p14="http://schemas.microsoft.com/office/powerpoint/2010/main" val="10359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430B7-6A87-45A5-859C-31FBAFFC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indice: accesso agli 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AC9C69-1BE9-4F50-BD7F-CBE9C4E3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l’indice di accesso a un elemento è un’espressione con valore </a:t>
            </a:r>
            <a:r>
              <a:rPr lang="it-IT" b="1" i="1" dirty="0"/>
              <a:t>intero</a:t>
            </a:r>
            <a:r>
              <a:rPr lang="it-IT" dirty="0"/>
              <a:t> </a:t>
            </a:r>
          </a:p>
          <a:p>
            <a:r>
              <a:rPr lang="it-IT" dirty="0"/>
              <a:t>l’indice assume valori interi compresi tra </a:t>
            </a:r>
            <a:r>
              <a:rPr lang="it-IT" b="1" i="1" dirty="0"/>
              <a:t>0</a:t>
            </a:r>
            <a:r>
              <a:rPr lang="it-IT" dirty="0"/>
              <a:t> e </a:t>
            </a:r>
            <a:r>
              <a:rPr lang="it-IT" b="1" i="1" dirty="0"/>
              <a:t>dimensione-1</a:t>
            </a:r>
          </a:p>
          <a:p>
            <a:r>
              <a:rPr lang="it-IT" b="1" i="1" dirty="0"/>
              <a:t>attenzione</a:t>
            </a:r>
            <a:r>
              <a:rPr lang="it-IT" dirty="0"/>
              <a:t> : non c’è controllo per il superamento dei limiti (</a:t>
            </a:r>
            <a:r>
              <a:rPr lang="it-IT" b="1" i="1" dirty="0"/>
              <a:t>buffer </a:t>
            </a:r>
            <a:r>
              <a:rPr lang="it-IT" b="1" i="1" dirty="0" err="1"/>
              <a:t>overrun</a:t>
            </a:r>
            <a:r>
              <a:rPr lang="it-IT" dirty="0"/>
              <a:t>)</a:t>
            </a:r>
          </a:p>
          <a:p>
            <a:r>
              <a:rPr lang="it-IT" dirty="0"/>
              <a:t>è buona pratica di programmazione utilizzare una costante simbolica per definire la lunghezza di un array: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100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449FC1-ACF4-4574-95A1-1A7D01F5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53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DDA8D-A10E-46E3-ACD8-46D1372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6F70C-1052-46FC-952E-2C9DFB81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i="1" dirty="0"/>
              <a:t>inizializzazione</a:t>
            </a:r>
            <a:r>
              <a:rPr lang="it-IT" sz="1800" dirty="0"/>
              <a:t> di un array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{1,2,3,4,6};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{1,6}; /* solo i primi due elementi, gli altri hanno valore indefinito 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{1,2,3,4,6,8}; /* errore 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 = {1,2,121 }; /* array di tre elementi */</a:t>
            </a:r>
            <a:endParaRPr lang="it-IT" sz="1800" dirty="0"/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</a:t>
            </a:r>
            <a:r>
              <a:rPr lang="it-IT" sz="1800" dirty="0"/>
              <a:t> identifica una «variabile» che denota l’elemento </a:t>
            </a:r>
            <a:r>
              <a:rPr lang="it-IT" sz="1800" b="1" i="1" dirty="0"/>
              <a:t>i-esimo</a:t>
            </a:r>
            <a:r>
              <a:rPr lang="it-IT" sz="1800" dirty="0"/>
              <a:t> di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it-IT" sz="1800" b="1" i="1" dirty="0"/>
              <a:t>assegnamento</a:t>
            </a:r>
            <a:r>
              <a:rPr lang="it-IT" sz="1800" dirty="0"/>
              <a:t> del valore k all’elemento i-esimo di v :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 = k;</a:t>
            </a:r>
          </a:p>
          <a:p>
            <a:r>
              <a:rPr lang="it-IT" sz="1800" b="1" i="1" dirty="0"/>
              <a:t>input</a:t>
            </a:r>
            <a:r>
              <a:rPr lang="it-IT" sz="1800" dirty="0"/>
              <a:t> dell’elemento i-esimo di v :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v[i];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68B1D-6136-4574-8923-B64D6676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6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0F061-A356-46EA-AF50-040CC701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vettori: memorizzazione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691503-59F5-4E97-BA68-85F70B109D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 singoli elementi di un array (monodimensionale) sono memorizzati consecutivamente in memoria: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A[100]={3,4,8};</a:t>
            </a:r>
          </a:p>
          <a:p>
            <a:r>
              <a:rPr lang="it-IT" sz="2400" dirty="0"/>
              <a:t>l’accesso ad un elemento avviene specificando l’indice</a:t>
            </a:r>
          </a:p>
          <a:p>
            <a:endParaRPr lang="it-IT" sz="24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5400C77-751E-44AF-926F-0344D624A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9080" y="1397475"/>
            <a:ext cx="3310415" cy="441388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08CBFE-5B41-4672-9AF0-B6985B2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8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134DB3B-9ACE-45B2-A5CA-6E8A3C03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vettori: esercizi di esempio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EF28B4A-A1BC-4832-A6DB-7F116181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acquisire da input  un vettore  </a:t>
            </a:r>
            <a:r>
              <a:rPr lang="it-IT" b="1" i="1" dirty="0"/>
              <a:t>v1</a:t>
            </a:r>
            <a:r>
              <a:rPr lang="it-IT" dirty="0"/>
              <a:t> di </a:t>
            </a:r>
            <a:r>
              <a:rPr lang="it-IT" b="1" i="1" dirty="0"/>
              <a:t>n1</a:t>
            </a:r>
            <a:r>
              <a:rPr lang="it-IT" dirty="0"/>
              <a:t> numeri interi </a:t>
            </a:r>
            <a:r>
              <a:rPr lang="it-IT" b="1" i="1" dirty="0"/>
              <a:t>pari</a:t>
            </a:r>
            <a:r>
              <a:rPr lang="it-IT" dirty="0"/>
              <a:t> compresi  tra </a:t>
            </a:r>
            <a:r>
              <a:rPr lang="it-IT" b="1" i="1" dirty="0"/>
              <a:t>a</a:t>
            </a:r>
            <a:r>
              <a:rPr lang="it-IT" dirty="0"/>
              <a:t> e </a:t>
            </a:r>
            <a:r>
              <a:rPr lang="it-IT" b="1" i="1" dirty="0"/>
              <a:t>b</a:t>
            </a:r>
            <a:r>
              <a:rPr lang="it-IT" dirty="0"/>
              <a:t> (estremi inclusi) [controllare l’input]</a:t>
            </a:r>
          </a:p>
          <a:p>
            <a:r>
              <a:rPr lang="it-IT" dirty="0"/>
              <a:t>determinare  e stampare a video il valore massimo del vettore </a:t>
            </a:r>
            <a:r>
              <a:rPr lang="it-IT" b="1" i="1" dirty="0"/>
              <a:t>v1</a:t>
            </a:r>
            <a:r>
              <a:rPr lang="it-IT" dirty="0"/>
              <a:t>; quindi determinare  e stampare a video le posizioni del vettore </a:t>
            </a:r>
            <a:r>
              <a:rPr lang="it-IT" b="1" i="1" dirty="0"/>
              <a:t>v1</a:t>
            </a:r>
            <a:r>
              <a:rPr lang="it-IT" dirty="0"/>
              <a:t> che contengono tale valore</a:t>
            </a:r>
          </a:p>
          <a:p>
            <a:r>
              <a:rPr lang="it-IT" dirty="0"/>
              <a:t>acquisire da input  un vettore  </a:t>
            </a:r>
            <a:r>
              <a:rPr lang="it-IT" b="1" i="1" dirty="0"/>
              <a:t>v2</a:t>
            </a:r>
            <a:r>
              <a:rPr lang="it-IT" dirty="0"/>
              <a:t> di </a:t>
            </a:r>
            <a:r>
              <a:rPr lang="it-IT" b="1" i="1" dirty="0"/>
              <a:t>n2</a:t>
            </a:r>
            <a:r>
              <a:rPr lang="it-IT" dirty="0"/>
              <a:t> numeri interi </a:t>
            </a:r>
            <a:r>
              <a:rPr lang="it-IT" b="1" i="1" dirty="0"/>
              <a:t>dispari</a:t>
            </a:r>
            <a:r>
              <a:rPr lang="it-IT" dirty="0"/>
              <a:t> </a:t>
            </a:r>
            <a:r>
              <a:rPr lang="it-IT" b="1" i="1" dirty="0"/>
              <a:t>non decrescenti</a:t>
            </a:r>
            <a:r>
              <a:rPr lang="it-IT" dirty="0"/>
              <a:t> [controllare l’input]</a:t>
            </a:r>
          </a:p>
          <a:p>
            <a:r>
              <a:rPr lang="it-IT" dirty="0"/>
              <a:t>stampare a video il contenuto dell’array </a:t>
            </a:r>
            <a:r>
              <a:rPr lang="it-IT" b="1" i="1" dirty="0"/>
              <a:t>v2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2DB1C8-F2B5-4839-B23A-351F3F8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6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/* </a:t>
            </a:r>
            <a:r>
              <a:rPr lang="it-IT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acquisire da input  un vettore  v1 di n1 numeri interi pari compresi  tra a e b (estremi inclusi) [controllare l’input] 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n1 = 5;	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a,b,max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v1[n1];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inferiore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superiore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";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for (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=0;i&lt;n1;i++)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do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elemento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I &lt;&lt; "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v1[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} while (v1[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 a || v1[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&gt; b || v1[</a:t>
            </a:r>
            <a:r>
              <a:rPr lang="en-US" sz="16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]%2 != 0);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…</a:t>
            </a:r>
            <a:endParaRPr lang="it-IT" sz="16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308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1140</TotalTime>
  <Words>1492</Words>
  <Application>Microsoft Office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Schoolbook</vt:lpstr>
      <vt:lpstr>Courier New</vt:lpstr>
      <vt:lpstr>DejaVu Sans Condensed</vt:lpstr>
      <vt:lpstr>Tahoma</vt:lpstr>
      <vt:lpstr>template sisinf</vt:lpstr>
      <vt:lpstr>C++ dati strutturati</vt:lpstr>
      <vt:lpstr>dati strutturati</vt:lpstr>
      <vt:lpstr>vettori e matrici</vt:lpstr>
      <vt:lpstr>array in memoria</vt:lpstr>
      <vt:lpstr>indice: accesso agli elementi</vt:lpstr>
      <vt:lpstr>inizializzazione</vt:lpstr>
      <vt:lpstr>vettori: memorizzazione</vt:lpstr>
      <vt:lpstr>vettori: esercizi di esempio</vt:lpstr>
      <vt:lpstr>soluzione (1)</vt:lpstr>
      <vt:lpstr>soluzione (2)</vt:lpstr>
      <vt:lpstr>soluzione (3)</vt:lpstr>
      <vt:lpstr>funzioni con parametro array</vt:lpstr>
      <vt:lpstr>esempi di funzioni</vt:lpstr>
      <vt:lpstr>array multidimensionali</vt:lpstr>
      <vt:lpstr>array multidimensionali</vt:lpstr>
      <vt:lpstr>inizializzazione</vt:lpstr>
      <vt:lpstr>matrici in memoria</vt:lpstr>
      <vt:lpstr>matrice in memoria</vt:lpstr>
      <vt:lpstr>array multidimensionali in memoria</vt:lpstr>
      <vt:lpstr>matrici come parametro</vt:lpstr>
      <vt:lpstr>esempio</vt:lpstr>
      <vt:lpstr>overloading</vt:lpstr>
      <vt:lpstr>string</vt:lpstr>
      <vt:lpstr>string</vt:lpstr>
      <vt:lpstr>operatori sulle stringhe</vt:lpstr>
      <vt:lpstr>string - 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88</cp:revision>
  <dcterms:created xsi:type="dcterms:W3CDTF">2018-01-19T17:39:36Z</dcterms:created>
  <dcterms:modified xsi:type="dcterms:W3CDTF">2018-03-10T18:56:16Z</dcterms:modified>
</cp:coreProperties>
</file>