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8" r:id="rId2"/>
    <p:sldId id="275" r:id="rId3"/>
    <p:sldId id="312" r:id="rId4"/>
    <p:sldId id="276" r:id="rId5"/>
    <p:sldId id="277" r:id="rId6"/>
    <p:sldId id="278" r:id="rId7"/>
    <p:sldId id="279" r:id="rId8"/>
    <p:sldId id="301" r:id="rId9"/>
    <p:sldId id="310" r:id="rId10"/>
    <p:sldId id="311" r:id="rId11"/>
    <p:sldId id="302" r:id="rId12"/>
    <p:sldId id="307" r:id="rId13"/>
    <p:sldId id="308" r:id="rId14"/>
    <p:sldId id="290" r:id="rId15"/>
    <p:sldId id="291" r:id="rId16"/>
    <p:sldId id="292" r:id="rId17"/>
    <p:sldId id="303" r:id="rId18"/>
    <p:sldId id="293" r:id="rId19"/>
    <p:sldId id="294" r:id="rId20"/>
    <p:sldId id="305" r:id="rId21"/>
    <p:sldId id="306" r:id="rId22"/>
    <p:sldId id="295" r:id="rId23"/>
    <p:sldId id="296" r:id="rId24"/>
    <p:sldId id="297" r:id="rId25"/>
    <p:sldId id="299" r:id="rId26"/>
    <p:sldId id="298" r:id="rId27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any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howto/CodeBlocks_HowTo.html" TargetMode="External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gcc.gnu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howto/CodeBlocks_HowT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introduzione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Geany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>
                <a:hlinkClick r:id="rId2"/>
              </a:rPr>
              <a:t>https://www.geany.org/</a:t>
            </a:r>
            <a:endParaRPr lang="it-IT" sz="2000" dirty="0"/>
          </a:p>
          <a:p>
            <a:r>
              <a:rPr lang="en-US" sz="2000" i="1" dirty="0" err="1"/>
              <a:t>Geany</a:t>
            </a:r>
            <a:r>
              <a:rPr lang="en-US" sz="2000" i="1" dirty="0"/>
              <a:t> is a small and lightweight Integrated Development Environment. It was developed to provide a small and fast IDE, which has only a few dependencies from other packages. </a:t>
            </a:r>
          </a:p>
          <a:p>
            <a:r>
              <a:rPr lang="en-US" sz="2000" i="1" dirty="0" err="1"/>
              <a:t>Geany</a:t>
            </a:r>
            <a:r>
              <a:rPr lang="en-US" sz="2000" i="1" dirty="0"/>
              <a:t> is known to run under Linux, FreeBSD, </a:t>
            </a:r>
            <a:r>
              <a:rPr lang="en-US" sz="2000" i="1" dirty="0" err="1"/>
              <a:t>NetBSD</a:t>
            </a:r>
            <a:r>
              <a:rPr lang="en-US" sz="2000" i="1" dirty="0"/>
              <a:t>, </a:t>
            </a:r>
            <a:r>
              <a:rPr lang="en-US" sz="2000" i="1" dirty="0" err="1"/>
              <a:t>OpenBSD</a:t>
            </a:r>
            <a:r>
              <a:rPr lang="en-US" sz="2000" i="1" dirty="0"/>
              <a:t>, </a:t>
            </a:r>
            <a:r>
              <a:rPr lang="en-US" sz="2000" i="1" dirty="0" err="1"/>
              <a:t>MacOS</a:t>
            </a:r>
            <a:r>
              <a:rPr lang="en-US" sz="2000" i="1" dirty="0"/>
              <a:t> X, AIX v5.3, Solaris Express and Windows.</a:t>
            </a:r>
          </a:p>
          <a:p>
            <a:r>
              <a:rPr lang="en-US" sz="2000" i="1" dirty="0"/>
              <a:t>The code is licensed under the terms of the GNU General Public </a:t>
            </a:r>
            <a:r>
              <a:rPr lang="en-US" sz="2000" i="1" dirty="0" err="1"/>
              <a:t>Licence</a:t>
            </a:r>
            <a:r>
              <a:rPr lang="en-US" sz="2000" i="1" dirty="0"/>
              <a:t>.</a:t>
            </a:r>
            <a:endParaRPr lang="it-IT" sz="2000" i="1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623" y="3717032"/>
            <a:ext cx="1771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72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DDA38-91DB-4614-803D-A6231F8F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9790-3E8A-4652-9B51-E9D72DE0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linguaggio di programmazione basato sul paradigma orientato agli oggetti</a:t>
            </a:r>
          </a:p>
          <a:p>
            <a:r>
              <a:rPr lang="it-IT" dirty="0"/>
              <a:t>1983 </a:t>
            </a:r>
            <a:r>
              <a:rPr lang="it-IT" dirty="0" err="1"/>
              <a:t>Bjarne</a:t>
            </a:r>
            <a:r>
              <a:rPr lang="it-IT" dirty="0"/>
              <a:t> </a:t>
            </a:r>
            <a:r>
              <a:rPr lang="it-IT" dirty="0" err="1"/>
              <a:t>Stroustrup</a:t>
            </a:r>
            <a:r>
              <a:rPr lang="it-IT" dirty="0"/>
              <a:t> (Bell </a:t>
            </a:r>
            <a:r>
              <a:rPr lang="it-IT" dirty="0" err="1"/>
              <a:t>Labs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evoluzione del linguaggio C (</a:t>
            </a:r>
            <a:r>
              <a:rPr lang="it-IT" i="1" dirty="0"/>
              <a:t>C with classes</a:t>
            </a:r>
            <a:r>
              <a:rPr lang="it-IT" dirty="0"/>
              <a:t>)</a:t>
            </a:r>
          </a:p>
          <a:p>
            <a:r>
              <a:rPr lang="it-IT" dirty="0"/>
              <a:t>struttura di C++</a:t>
            </a:r>
          </a:p>
          <a:p>
            <a:pPr lvl="1"/>
            <a:r>
              <a:rPr lang="it-IT" dirty="0"/>
              <a:t>nucleo del linguaggio </a:t>
            </a:r>
          </a:p>
          <a:p>
            <a:pPr lvl="1"/>
            <a:r>
              <a:rPr lang="it-IT" dirty="0"/>
              <a:t>libreria standard STL (Standard Template Library)</a:t>
            </a:r>
          </a:p>
          <a:p>
            <a:r>
              <a:rPr lang="it-IT" dirty="0"/>
              <a:t>versioni:</a:t>
            </a:r>
          </a:p>
          <a:p>
            <a:pPr lvl="1"/>
            <a:r>
              <a:rPr lang="it-IT" b="1" i="1" dirty="0"/>
              <a:t>C++98</a:t>
            </a:r>
            <a:r>
              <a:rPr lang="it-IT" dirty="0"/>
              <a:t>, C++03, C++11, </a:t>
            </a:r>
            <a:r>
              <a:rPr lang="it-IT" b="1" i="1" dirty="0"/>
              <a:t>C++14 </a:t>
            </a:r>
            <a:r>
              <a:rPr lang="it-IT" dirty="0"/>
              <a:t>e C++17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CB3712-342C-4789-B6A9-72497F6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138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A3F19-34B4-4F95-B7FC-D7B7E6A4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lessico e sintassi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F06B7-42D2-426F-BC20-418D9DD0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lessico è l’insieme dei vocaboli che possono essere utilizzati per la costruzione di un programma è costituito da:</a:t>
            </a:r>
          </a:p>
          <a:p>
            <a:pPr lvl="1"/>
            <a:r>
              <a:rPr lang="it-IT" dirty="0"/>
              <a:t>parole riservate 	esempi: </a:t>
            </a:r>
            <a:r>
              <a:rPr lang="it-IT" dirty="0" err="1"/>
              <a:t>main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, for</a:t>
            </a:r>
          </a:p>
          <a:p>
            <a:pPr lvl="1"/>
            <a:r>
              <a:rPr lang="it-IT" dirty="0"/>
              <a:t>identificatori 	esempi: </a:t>
            </a:r>
            <a:r>
              <a:rPr lang="it-IT" dirty="0" err="1"/>
              <a:t>Nomevariabile</a:t>
            </a:r>
            <a:r>
              <a:rPr lang="it-IT" dirty="0"/>
              <a:t>, </a:t>
            </a:r>
            <a:r>
              <a:rPr lang="it-IT" dirty="0" err="1"/>
              <a:t>PiGreco</a:t>
            </a:r>
            <a:endParaRPr lang="it-IT" dirty="0"/>
          </a:p>
          <a:p>
            <a:pPr lvl="1"/>
            <a:r>
              <a:rPr lang="it-IT" dirty="0"/>
              <a:t>costanti 	valori numerici o sequenze di caratteri    esempi:  3, 4.515E-9, "Ciao"</a:t>
            </a:r>
          </a:p>
          <a:p>
            <a:pPr lvl="1"/>
            <a:r>
              <a:rPr lang="it-IT" dirty="0"/>
              <a:t>simboli speciali o di interpunzione	esempi:  + - / % [ ] ( ) == { }</a:t>
            </a:r>
          </a:p>
          <a:p>
            <a:pPr lvl="1"/>
            <a:r>
              <a:rPr lang="it-IT" dirty="0"/>
              <a:t>separatori (sono separatori tutti i simboli di interpunzione, lo spazio bianco e il carattere di fine linea (\n)</a:t>
            </a:r>
          </a:p>
          <a:p>
            <a:r>
              <a:rPr lang="it-IT" dirty="0"/>
              <a:t>commenti</a:t>
            </a:r>
          </a:p>
          <a:p>
            <a:pPr lvl="1"/>
            <a:r>
              <a:rPr lang="it-IT" dirty="0"/>
              <a:t>/* &lt;testo&gt; */   oppure   //testo (fino a fine riga)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524706-9057-4D02-A621-92A8FA61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953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255E1-B7FC-47BE-B4FF-364D8C0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27699B-27FF-40A9-864F-C10DD793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linguaggio case-sensitive (differenza tra minuscole e maiuscole)</a:t>
            </a:r>
          </a:p>
          <a:p>
            <a:r>
              <a:rPr lang="it-IT" sz="2000" dirty="0"/>
              <a:t>&lt;identificatore&gt; ::= {&lt;lettera&gt; | &lt;underscore&gt;} | [{&lt;lettera&gt; | &lt;underscore&gt; | &lt;cifra&gt;}]</a:t>
            </a:r>
          </a:p>
          <a:p>
            <a:r>
              <a:rPr lang="it-IT" sz="2000" dirty="0"/>
              <a:t>&lt;underscore&gt; ::= _</a:t>
            </a:r>
          </a:p>
          <a:p>
            <a:pPr lvl="1"/>
            <a:r>
              <a:rPr lang="it-IT" dirty="0"/>
              <a:t>alcuni identificatori corretti:</a:t>
            </a:r>
          </a:p>
          <a:p>
            <a:pPr lvl="2"/>
            <a:r>
              <a:rPr lang="it-IT" dirty="0"/>
              <a:t>k				meglio usare nomi SIGNIFICATIVI</a:t>
            </a:r>
          </a:p>
          <a:p>
            <a:pPr lvl="2"/>
            <a:r>
              <a:rPr lang="it-IT" dirty="0"/>
              <a:t>_id				meglio non usare inizio _</a:t>
            </a:r>
          </a:p>
          <a:p>
            <a:pPr lvl="2"/>
            <a:r>
              <a:rPr lang="it-IT" dirty="0"/>
              <a:t>identificatore_valido2</a:t>
            </a:r>
          </a:p>
          <a:p>
            <a:pPr lvl="2"/>
            <a:r>
              <a:rPr lang="it-IT" dirty="0"/>
              <a:t>f2_2	</a:t>
            </a:r>
          </a:p>
          <a:p>
            <a:pPr lvl="2"/>
            <a:r>
              <a:rPr lang="it-IT" dirty="0"/>
              <a:t>F2_2   			diverso da precedente</a:t>
            </a:r>
          </a:p>
          <a:p>
            <a:pPr lvl="1"/>
            <a:r>
              <a:rPr lang="it-IT" dirty="0"/>
              <a:t>alcuni identificatori errati:</a:t>
            </a:r>
          </a:p>
          <a:p>
            <a:pPr lvl="2"/>
            <a:r>
              <a:rPr lang="it-IT" dirty="0" err="1"/>
              <a:t>not#me</a:t>
            </a:r>
            <a:endParaRPr lang="it-IT" dirty="0"/>
          </a:p>
          <a:p>
            <a:pPr lvl="2"/>
            <a:r>
              <a:rPr lang="it-IT" dirty="0"/>
              <a:t>101_via</a:t>
            </a:r>
          </a:p>
          <a:p>
            <a:pPr lvl="2"/>
            <a:r>
              <a:rPr lang="it-IT" dirty="0"/>
              <a:t>for 				parola chiave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3C5165-0D2B-4275-AE2E-2BB2BE59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88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92BA8-0CBE-4814-B09C-FDAD1902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compilatore </a:t>
            </a:r>
            <a:r>
              <a:rPr lang="it-IT" dirty="0" err="1"/>
              <a:t>gcc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35ACBE-47D7-4E5D-A412-B675D92E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FE47A-8570-4FB3-8B2B-73D4749EC6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39345" y="1742006"/>
            <a:ext cx="1727964" cy="2038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B18A46-C65F-4281-B08E-6F35DDED68A2}"/>
              </a:ext>
            </a:extLst>
          </p:cNvPr>
          <p:cNvSpPr txBox="1"/>
          <p:nvPr/>
        </p:nvSpPr>
        <p:spPr>
          <a:xfrm>
            <a:off x="3265527" y="4148289"/>
            <a:ext cx="5640783" cy="414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1286"/>
              </a:spcAft>
            </a:pPr>
            <a:r>
              <a:rPr lang="it-IT" sz="2177" i="1" dirty="0">
                <a:latin typeface="Century Schoolbook" pitchFamily="18"/>
                <a:ea typeface="Microsoft YaHei" pitchFamily="2"/>
                <a:cs typeface="Mangal" pitchFamily="2"/>
              </a:rPr>
              <a:t>https://gcc.gnu.org/</a:t>
            </a:r>
          </a:p>
        </p:txBody>
      </p:sp>
    </p:spTree>
    <p:extLst>
      <p:ext uri="{BB962C8B-B14F-4D97-AF65-F5344CB8AC3E}">
        <p14:creationId xmlns:p14="http://schemas.microsoft.com/office/powerpoint/2010/main" val="364379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73EF7B8-F8D7-4222-99AF-64EEEB3D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gcc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C954EF9-6E4D-4643-A660-ABC0876A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GCC (GNU Compiler Collection, in origine GNU C Compiler) è un compilatore multi-target creato inizialmente da Richard </a:t>
            </a:r>
            <a:r>
              <a:rPr lang="it-IT" dirty="0" err="1"/>
              <a:t>Stallman</a:t>
            </a:r>
            <a:r>
              <a:rPr lang="it-IT" dirty="0"/>
              <a:t>, come parte del progetto GNU</a:t>
            </a:r>
          </a:p>
          <a:p>
            <a:r>
              <a:rPr lang="it-IT" dirty="0"/>
              <a:t>le versioni recenti sono incluse nelle principali distribuzioni del sistema operativo GNU/Linux e di molti altri sistemi</a:t>
            </a:r>
          </a:p>
          <a:p>
            <a:r>
              <a:rPr lang="it-IT" dirty="0"/>
              <a:t>nato inizialmente come un compilatore per il linguaggio C, dispone oggi di vari front end per altri linguaggi (Java, C++, </a:t>
            </a:r>
            <a:r>
              <a:rPr lang="it-IT" dirty="0" err="1"/>
              <a:t>Objective</a:t>
            </a:r>
            <a:r>
              <a:rPr lang="it-IT" dirty="0"/>
              <a:t> C ...)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70964D-FA4A-4D29-A729-C06ABF87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066074-3D1D-4F70-8B89-365E6420566C}"/>
              </a:ext>
            </a:extLst>
          </p:cNvPr>
          <p:cNvSpPr txBox="1"/>
          <p:nvPr/>
        </p:nvSpPr>
        <p:spPr>
          <a:xfrm>
            <a:off x="1919536" y="5013176"/>
            <a:ext cx="7544883" cy="79208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Il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progetto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GNU è un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progetto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collaborativo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lanciato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nel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1983 da Richard Stallman per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creare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GNU: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un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sistema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operativo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Unix-like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completo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,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utilizzabile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esclusivamente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utilizzando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software libero.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Il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nome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GNU è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l'acronimo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</a:t>
            </a:r>
            <a:r>
              <a:rPr lang="en-US" sz="1452" i="1" dirty="0" err="1">
                <a:latin typeface="Century Schoolbook L" pitchFamily="18"/>
                <a:ea typeface="Arial Unicode MS" pitchFamily="2"/>
                <a:cs typeface="Tahoma" pitchFamily="2"/>
              </a:rPr>
              <a:t>ricorsivo</a:t>
            </a:r>
            <a:r>
              <a:rPr lang="en-US" sz="1452" i="1" dirty="0">
                <a:latin typeface="Century Schoolbook L" pitchFamily="18"/>
                <a:ea typeface="Arial Unicode MS" pitchFamily="2"/>
                <a:cs typeface="Tahoma" pitchFamily="2"/>
              </a:rPr>
              <a:t> di "GNU's Not Unix".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0390CD-5C88-453B-96D4-9DB2EB60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83178" y="3880454"/>
            <a:ext cx="1900727" cy="198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38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C87AF-7D43-46CC-B1BA-239FFA23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versioni del compilatore (</a:t>
            </a:r>
            <a:r>
              <a:rPr lang="it-IT" dirty="0" err="1"/>
              <a:t>gcc</a:t>
            </a:r>
            <a:r>
              <a:rPr lang="it-IT" dirty="0"/>
              <a:t> –v)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48AC4-9B79-4E04-B48C-6A9FEFA2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comando per visualizzare informazioni e versione del compilatore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3A1734-D685-4B19-B97D-9B985C80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A7E14F-F87A-4027-A9A0-F483A2D3974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67408" y="2010591"/>
            <a:ext cx="5880993" cy="348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98E69DF-C11F-471A-9962-E377F4A7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66" y="2348880"/>
            <a:ext cx="7293688" cy="2475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3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13871-B92A-4D29-B693-9CD61ABF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dalla scrittura del codice all’esecuzione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A58C74-4447-4ACF-AAD3-5CA657A3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46D7778-1D3C-477E-9CD0-7F7956196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013" y="1751806"/>
            <a:ext cx="5924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2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77CF448-BF76-45E0-8459-8BEE3743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passi della compilazione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B7BF9F-C5B8-4859-897D-43339207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gcc</a:t>
            </a:r>
            <a:r>
              <a:rPr lang="it-IT" dirty="0"/>
              <a:t> processa file di input attraverso  4 passi:</a:t>
            </a:r>
          </a:p>
          <a:p>
            <a:pPr lvl="1"/>
            <a:r>
              <a:rPr lang="it-IT" b="1" i="1" dirty="0" err="1"/>
              <a:t>preprocessing</a:t>
            </a:r>
            <a:endParaRPr lang="it-IT" b="1" i="1" dirty="0"/>
          </a:p>
          <a:p>
            <a:pPr lvl="1"/>
            <a:r>
              <a:rPr lang="it-IT" b="1" i="1" dirty="0"/>
              <a:t>compilation</a:t>
            </a:r>
          </a:p>
          <a:p>
            <a:pPr lvl="2"/>
            <a:r>
              <a:rPr lang="it-IT" dirty="0"/>
              <a:t>traduzione del codice sorgente ricevuto dal preprocessore in codice </a:t>
            </a:r>
            <a:r>
              <a:rPr lang="it-IT" dirty="0" err="1"/>
              <a:t>assembly</a:t>
            </a:r>
            <a:endParaRPr lang="it-IT" dirty="0"/>
          </a:p>
          <a:p>
            <a:pPr lvl="1"/>
            <a:r>
              <a:rPr lang="it-IT" b="1" i="1" dirty="0" err="1"/>
              <a:t>assembly</a:t>
            </a:r>
            <a:endParaRPr lang="it-IT" b="1" i="1" dirty="0"/>
          </a:p>
          <a:p>
            <a:pPr lvl="2"/>
            <a:r>
              <a:rPr lang="it-IT" dirty="0"/>
              <a:t>creazione del codice oggetto</a:t>
            </a:r>
          </a:p>
          <a:p>
            <a:pPr lvl="1"/>
            <a:r>
              <a:rPr lang="it-IT" b="1" i="1" dirty="0" err="1"/>
              <a:t>linking</a:t>
            </a:r>
            <a:endParaRPr lang="it-IT" b="1" i="1" dirty="0"/>
          </a:p>
          <a:p>
            <a:pPr lvl="2"/>
            <a:r>
              <a:rPr lang="it-IT" dirty="0"/>
              <a:t>combinazione delle funzioni definite in altri file sorgenti o definite in librerie con la funzione </a:t>
            </a:r>
            <a:r>
              <a:rPr lang="it-IT" dirty="0" err="1"/>
              <a:t>main</a:t>
            </a:r>
            <a:r>
              <a:rPr lang="it-IT" dirty="0"/>
              <a:t>() per creare il file eseguibile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marL="914400" lvl="2" indent="0">
              <a:buNone/>
            </a:pPr>
            <a:r>
              <a:rPr lang="it-IT" sz="1400" i="1" dirty="0"/>
              <a:t>https://www3.ntu.edu.sg/home/ehchua/programming/cpp/gcc_make.html</a:t>
            </a:r>
          </a:p>
          <a:p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86A6E31-621A-490E-91A2-DCBDC9F4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88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31812-2634-4281-8484-8288C24F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7145B1-9D32-4BAD-A46C-C0ECD96B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rimozione dei commenti</a:t>
            </a:r>
          </a:p>
          <a:p>
            <a:r>
              <a:rPr lang="it-IT" dirty="0"/>
              <a:t>interpretazioni di speciali direttive per il preprocessore </a:t>
            </a:r>
            <a:br>
              <a:rPr lang="it-IT" dirty="0"/>
            </a:br>
            <a:r>
              <a:rPr lang="it-IT" dirty="0"/>
              <a:t>denotate da "#"  (normalmente all'inizio del codice)</a:t>
            </a:r>
          </a:p>
          <a:p>
            <a:pPr lvl="1"/>
            <a:r>
              <a:rPr lang="it-IT" dirty="0"/>
              <a:t>#include  - include il contenuto di un determinato file</a:t>
            </a:r>
          </a:p>
          <a:p>
            <a:pPr lvl="2"/>
            <a:r>
              <a:rPr lang="it-IT" dirty="0"/>
              <a:t>es.  #include&lt;</a:t>
            </a:r>
            <a:r>
              <a:rPr lang="it-IT" dirty="0" err="1"/>
              <a:t>cmath</a:t>
            </a:r>
            <a:r>
              <a:rPr lang="it-IT" dirty="0"/>
              <a:t>&gt;</a:t>
            </a:r>
          </a:p>
          <a:p>
            <a:pPr lvl="1"/>
            <a:r>
              <a:rPr lang="it-IT" dirty="0"/>
              <a:t>#</a:t>
            </a:r>
            <a:r>
              <a:rPr lang="it-IT" dirty="0" err="1"/>
              <a:t>define</a:t>
            </a:r>
            <a:endParaRPr lang="it-IT" dirty="0"/>
          </a:p>
          <a:p>
            <a:pPr lvl="2"/>
            <a:r>
              <a:rPr lang="it-IT" dirty="0"/>
              <a:t>macro e costanti</a:t>
            </a:r>
          </a:p>
          <a:p>
            <a:pPr lvl="2"/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ELEMENTS 100</a:t>
            </a:r>
          </a:p>
          <a:p>
            <a:pPr lvl="2"/>
            <a:r>
              <a:rPr lang="it-IT" dirty="0"/>
              <a:t>sostituisce in tutto il programma 100 alla parola ELEMENTS </a:t>
            </a:r>
            <a:br>
              <a:rPr lang="it-IT" dirty="0"/>
            </a:br>
            <a:r>
              <a:rPr lang="it-IT" dirty="0"/>
              <a:t>(per convenzione tutto maiuscolo</a:t>
            </a:r>
          </a:p>
          <a:p>
            <a:r>
              <a:rPr lang="it-IT" dirty="0"/>
              <a:t>esempio di utilizzo - comando </a:t>
            </a:r>
            <a:r>
              <a:rPr lang="it-IT" dirty="0" err="1"/>
              <a:t>cpp</a:t>
            </a:r>
            <a:r>
              <a:rPr lang="it-IT" dirty="0"/>
              <a:t> (c </a:t>
            </a:r>
            <a:r>
              <a:rPr lang="it-IT" dirty="0" err="1"/>
              <a:t>pre</a:t>
            </a:r>
            <a:r>
              <a:rPr lang="it-IT" dirty="0"/>
              <a:t> processing)</a:t>
            </a:r>
          </a:p>
          <a:p>
            <a:pPr lvl="1"/>
            <a:r>
              <a:rPr lang="it-IT" dirty="0" err="1"/>
              <a:t>cpp</a:t>
            </a:r>
            <a:r>
              <a:rPr lang="it-IT" dirty="0"/>
              <a:t> test.cpp testPre.cpp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A0FD0F-EDEF-4778-B956-588BBE47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7171DDB-D6F7-410A-A973-22D8F4FA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di un programma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6C547EB-B697-4A98-884A-F2A7DC637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B8C712-706A-43CA-993A-6591159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37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9B20F-05EF-42E4-BF76-89E0EF24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CD26C-43FA-485A-967D-10B7F923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converte il sorgente in linguaggio macchina</a:t>
            </a:r>
          </a:p>
          <a:p>
            <a:pPr lvl="1"/>
            <a:r>
              <a:rPr lang="it-IT" dirty="0"/>
              <a:t>oggetti</a:t>
            </a:r>
          </a:p>
          <a:p>
            <a:pPr lvl="1"/>
            <a:r>
              <a:rPr lang="it-IT" dirty="0"/>
              <a:t>progetti multi file</a:t>
            </a:r>
          </a:p>
          <a:p>
            <a:pPr lvl="1"/>
            <a:r>
              <a:rPr lang="it-IT" dirty="0"/>
              <a:t>riferimenti/indirizzi non completi</a:t>
            </a:r>
          </a:p>
          <a:p>
            <a:r>
              <a:rPr lang="it-IT" dirty="0"/>
              <a:t>risultato: file oggetto (.o, .</a:t>
            </a:r>
            <a:r>
              <a:rPr lang="it-IT" dirty="0" err="1"/>
              <a:t>obj</a:t>
            </a:r>
            <a:r>
              <a:rPr lang="it-IT" dirty="0"/>
              <a:t> etc.)</a:t>
            </a:r>
          </a:p>
          <a:p>
            <a:pPr lvl="1"/>
            <a:r>
              <a:rPr lang="it-IT" dirty="0"/>
              <a:t>è già linguaggio macchina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D96E8C-6A45-4A6F-92D2-6E13CD54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33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44D19-F138-4303-8657-FDD90264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linker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D547F2-BF95-406A-ACD6-A102A3D0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unisce i file oggetto</a:t>
            </a:r>
          </a:p>
          <a:p>
            <a:pPr lvl="1"/>
            <a:r>
              <a:rPr lang="it-IT" dirty="0"/>
              <a:t>risolve indirizzi/riferimenti</a:t>
            </a:r>
          </a:p>
          <a:p>
            <a:pPr lvl="1"/>
            <a:r>
              <a:rPr lang="it-IT" dirty="0"/>
              <a:t>associa eventuali librerie esterne</a:t>
            </a:r>
          </a:p>
          <a:p>
            <a:r>
              <a:rPr lang="it-IT" dirty="0"/>
              <a:t>risultato: eseguibile</a:t>
            </a:r>
          </a:p>
          <a:p>
            <a:pPr lvl="1"/>
            <a:r>
              <a:rPr lang="it-IT" dirty="0"/>
              <a:t>.</a:t>
            </a:r>
            <a:r>
              <a:rPr lang="it-IT" dirty="0" err="1"/>
              <a:t>exe</a:t>
            </a:r>
            <a:r>
              <a:rPr lang="it-IT" dirty="0"/>
              <a:t>, .</a:t>
            </a:r>
            <a:r>
              <a:rPr lang="it-IT" dirty="0" err="1"/>
              <a:t>com</a:t>
            </a:r>
            <a:r>
              <a:rPr lang="it-IT" dirty="0"/>
              <a:t>, nessuna estensione etc.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A903B6-3C63-4B1D-9725-8F64DC5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50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8D432-5166-4C3A-8414-B169AFB7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e </a:t>
            </a:r>
            <a:r>
              <a:rPr lang="it-IT" dirty="0" err="1"/>
              <a:t>linking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BE4B5F-D315-4684-B643-558519B5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g++ test.cpp</a:t>
            </a:r>
          </a:p>
          <a:p>
            <a:pPr lvl="1"/>
            <a:r>
              <a:rPr lang="it-IT" sz="1800" dirty="0"/>
              <a:t>compila il file test.cpp e genera il file eseguibile </a:t>
            </a:r>
          </a:p>
          <a:p>
            <a:pPr lvl="2"/>
            <a:r>
              <a:rPr lang="it-IT" sz="1600" dirty="0"/>
              <a:t>a.exe (Windows)</a:t>
            </a:r>
          </a:p>
          <a:p>
            <a:pPr lvl="2"/>
            <a:r>
              <a:rPr lang="it-IT" sz="1600" dirty="0" err="1"/>
              <a:t>a.out</a:t>
            </a:r>
            <a:r>
              <a:rPr lang="it-IT" sz="1600" dirty="0"/>
              <a:t> (Linux)</a:t>
            </a:r>
          </a:p>
          <a:p>
            <a:r>
              <a:rPr lang="it-IT" sz="2000" b="1" i="1" dirty="0"/>
              <a:t>Windows</a:t>
            </a:r>
          </a:p>
          <a:p>
            <a:pPr lvl="1"/>
            <a:r>
              <a:rPr lang="it-IT" sz="1800" dirty="0"/>
              <a:t>g++ -o test.exe </a:t>
            </a:r>
            <a:r>
              <a:rPr lang="it-IT" sz="1800" dirty="0" err="1"/>
              <a:t>test.c</a:t>
            </a:r>
            <a:endParaRPr lang="it-IT" sz="1800" dirty="0"/>
          </a:p>
          <a:p>
            <a:pPr lvl="1"/>
            <a:r>
              <a:rPr lang="it-IT" sz="1800" dirty="0"/>
              <a:t>con l’opzione -o si specifica il file di output</a:t>
            </a:r>
          </a:p>
          <a:p>
            <a:pPr lvl="1"/>
            <a:r>
              <a:rPr lang="it-IT" sz="1800" dirty="0"/>
              <a:t>per eseguire il programma</a:t>
            </a:r>
          </a:p>
          <a:p>
            <a:pPr lvl="2"/>
            <a:r>
              <a:rPr lang="it-IT" sz="1600" dirty="0"/>
              <a:t>test</a:t>
            </a:r>
          </a:p>
          <a:p>
            <a:r>
              <a:rPr lang="it-IT" sz="2000" b="1" i="1" dirty="0" err="1"/>
              <a:t>linux</a:t>
            </a:r>
            <a:endParaRPr lang="it-IT" sz="2000" b="1" i="1" dirty="0"/>
          </a:p>
          <a:p>
            <a:pPr lvl="1"/>
            <a:r>
              <a:rPr lang="it-IT" sz="1800" dirty="0"/>
              <a:t>g++ -o test </a:t>
            </a:r>
            <a:r>
              <a:rPr lang="it-IT" sz="1800" dirty="0" err="1"/>
              <a:t>test.c</a:t>
            </a:r>
            <a:endParaRPr lang="it-IT" sz="1800" dirty="0"/>
          </a:p>
          <a:p>
            <a:pPr lvl="1"/>
            <a:r>
              <a:rPr lang="it-IT" sz="1800" dirty="0"/>
              <a:t>con l’opzione -o si specifica il file di output</a:t>
            </a:r>
          </a:p>
          <a:p>
            <a:pPr lvl="1"/>
            <a:r>
              <a:rPr lang="it-IT" sz="1800" dirty="0"/>
              <a:t>per eseguire il programma</a:t>
            </a:r>
          </a:p>
          <a:p>
            <a:pPr lvl="1"/>
            <a:r>
              <a:rPr lang="it-IT" sz="1800" dirty="0"/>
              <a:t>./test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B719A4-61EB-4E99-AC0C-810E39D4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981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37F32-71E5-4C99-A608-AB92B9A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senza </a:t>
            </a:r>
            <a:r>
              <a:rPr lang="it-IT" dirty="0" err="1"/>
              <a:t>linking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4AE58E-C100-4AA8-BC00-C125D4BA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g++ -c </a:t>
            </a:r>
            <a:r>
              <a:rPr lang="it-IT" dirty="0" err="1"/>
              <a:t>test.c</a:t>
            </a:r>
            <a:endParaRPr lang="it-IT" dirty="0"/>
          </a:p>
          <a:p>
            <a:pPr lvl="1"/>
            <a:r>
              <a:rPr lang="it-IT" dirty="0"/>
              <a:t>l’opzione -c effettua la compilazione ma non il </a:t>
            </a:r>
            <a:r>
              <a:rPr lang="it-IT" dirty="0" err="1"/>
              <a:t>linking</a:t>
            </a:r>
            <a:endParaRPr lang="it-IT" dirty="0"/>
          </a:p>
          <a:p>
            <a:pPr lvl="1"/>
            <a:r>
              <a:rPr lang="it-IT" dirty="0"/>
              <a:t>viene generato il file oggetto </a:t>
            </a:r>
            <a:r>
              <a:rPr lang="it-IT" dirty="0" err="1"/>
              <a:t>test.o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ACEE6F-A155-41FA-ADA7-8623CAB1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92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71197-8E39-4FF0-831C-9057BE4B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</a:t>
            </a:r>
            <a:r>
              <a:rPr lang="it-IT" dirty="0"/>
              <a:t> e </a:t>
            </a:r>
            <a:r>
              <a:rPr lang="it-IT" dirty="0" err="1"/>
              <a:t>warning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061607-FFB0-4319-A5EE-6F04E9DF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 err="1"/>
              <a:t>warning</a:t>
            </a:r>
            <a:endParaRPr lang="it-IT" sz="2000" b="1" i="1" dirty="0"/>
          </a:p>
          <a:p>
            <a:pPr lvl="1"/>
            <a:r>
              <a:rPr lang="it-IT" sz="1800" dirty="0"/>
              <a:t>messaggi di avvertimento (attenzione!) </a:t>
            </a:r>
          </a:p>
          <a:p>
            <a:pPr lvl="1"/>
            <a:r>
              <a:rPr lang="it-IT" sz="1800" dirty="0"/>
              <a:t>non interrompono la compilazione</a:t>
            </a:r>
          </a:p>
          <a:p>
            <a:pPr lvl="1"/>
            <a:r>
              <a:rPr lang="it-IT" sz="1800" dirty="0"/>
              <a:t>avvisano della (possibile) presenza di irregolarità nel codice</a:t>
            </a:r>
          </a:p>
          <a:p>
            <a:pPr lvl="1"/>
            <a:r>
              <a:rPr lang="it-IT" sz="1800" dirty="0"/>
              <a:t>inibire i messaggi di </a:t>
            </a:r>
            <a:r>
              <a:rPr lang="it-IT" sz="1800" dirty="0" err="1"/>
              <a:t>warning</a:t>
            </a:r>
            <a:r>
              <a:rPr lang="it-IT" sz="1800" dirty="0"/>
              <a:t> (sconsigliato)</a:t>
            </a:r>
          </a:p>
          <a:p>
            <a:pPr lvl="2"/>
            <a:r>
              <a:rPr lang="it-IT" sz="1600" dirty="0"/>
              <a:t>opzione -w</a:t>
            </a:r>
          </a:p>
          <a:p>
            <a:pPr lvl="2"/>
            <a:r>
              <a:rPr lang="it-IT" sz="1600" dirty="0"/>
              <a:t>g++ -w test.cpp</a:t>
            </a:r>
          </a:p>
          <a:p>
            <a:pPr lvl="1"/>
            <a:r>
              <a:rPr lang="it-IT" sz="1800" dirty="0"/>
              <a:t>settare al massimo il livello di </a:t>
            </a:r>
            <a:r>
              <a:rPr lang="it-IT" sz="1800" dirty="0" err="1"/>
              <a:t>warning</a:t>
            </a:r>
            <a:r>
              <a:rPr lang="it-IT" sz="1800" dirty="0"/>
              <a:t> (consigliato)</a:t>
            </a:r>
          </a:p>
          <a:p>
            <a:pPr lvl="2"/>
            <a:r>
              <a:rPr lang="it-IT" sz="1600" dirty="0"/>
              <a:t>opzione -</a:t>
            </a:r>
            <a:r>
              <a:rPr lang="it-IT" sz="1600" dirty="0" err="1"/>
              <a:t>wall</a:t>
            </a:r>
            <a:endParaRPr lang="it-IT" sz="1600" dirty="0"/>
          </a:p>
          <a:p>
            <a:pPr lvl="2"/>
            <a:r>
              <a:rPr lang="it-IT" sz="1600" dirty="0"/>
              <a:t>g++ -</a:t>
            </a:r>
            <a:r>
              <a:rPr lang="it-IT" sz="1600" dirty="0" err="1"/>
              <a:t>wall</a:t>
            </a:r>
            <a:r>
              <a:rPr lang="it-IT" sz="1600" dirty="0"/>
              <a:t> test.cpp</a:t>
            </a:r>
          </a:p>
          <a:p>
            <a:r>
              <a:rPr lang="it-IT" sz="2000" b="1" i="1" dirty="0" err="1"/>
              <a:t>error</a:t>
            </a:r>
            <a:endParaRPr lang="it-IT" sz="2000" b="1" i="1" dirty="0"/>
          </a:p>
          <a:p>
            <a:pPr lvl="1"/>
            <a:r>
              <a:rPr lang="it-IT" sz="1800" dirty="0"/>
              <a:t>interrompono la compilazione</a:t>
            </a:r>
          </a:p>
          <a:p>
            <a:pPr lvl="1"/>
            <a:r>
              <a:rPr lang="it-IT" sz="1800" dirty="0"/>
              <a:t>indicano errori che devono essere corretti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223A48-7209-4AE9-8885-AB8A86D7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009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D53AD41-FB4F-473C-967D-DF46EBDA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passi di sviluppo di un programma C++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DC8913B-3631-48FC-9C27-8E968A8B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775D44-3E77-4AFC-9307-D5EF1ACB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1520786"/>
            <a:ext cx="8151058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6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F234620-3978-4B07-982E-CC7F657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passi di sviluppo di un programma C++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C32CD4-9ED0-4CE6-B6D0-000A8059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step 1: </a:t>
            </a:r>
            <a:r>
              <a:rPr lang="it-IT" sz="2000" b="1" i="1" dirty="0" err="1"/>
              <a:t>preprocessing</a:t>
            </a:r>
            <a:r>
              <a:rPr lang="it-IT" sz="2000" dirty="0"/>
              <a:t> </a:t>
            </a:r>
          </a:p>
          <a:p>
            <a:pPr lvl="1"/>
            <a:r>
              <a:rPr lang="it-IT" sz="1800" dirty="0"/>
              <a:t>processa le direttive al compilatore (iniziano con #)</a:t>
            </a:r>
          </a:p>
          <a:p>
            <a:pPr lvl="2"/>
            <a:r>
              <a:rPr lang="it-IT" sz="1600" dirty="0"/>
              <a:t>esempio #include e  #</a:t>
            </a:r>
            <a:r>
              <a:rPr lang="it-IT" sz="1600" dirty="0" err="1"/>
              <a:t>define</a:t>
            </a:r>
            <a:endParaRPr lang="it-IT" sz="1600" dirty="0"/>
          </a:p>
          <a:p>
            <a:pPr lvl="2"/>
            <a:r>
              <a:rPr lang="it-IT" sz="1600" dirty="0"/>
              <a:t>le direttive devono essere processate prima della compilazione</a:t>
            </a:r>
          </a:p>
          <a:p>
            <a:r>
              <a:rPr lang="it-IT" sz="2000" dirty="0"/>
              <a:t>step 2: </a:t>
            </a:r>
            <a:r>
              <a:rPr lang="it-IT" sz="2000" b="1" i="1" dirty="0"/>
              <a:t>compile</a:t>
            </a:r>
          </a:p>
          <a:p>
            <a:pPr lvl="1"/>
            <a:r>
              <a:rPr lang="it-IT" sz="1800" dirty="0"/>
              <a:t>compilazione e generazione del codice oggetto (.</a:t>
            </a:r>
            <a:r>
              <a:rPr lang="it-IT" sz="1800" dirty="0" err="1"/>
              <a:t>obj</a:t>
            </a:r>
            <a:r>
              <a:rPr lang="it-IT" sz="1800" dirty="0"/>
              <a:t>, .o)</a:t>
            </a:r>
          </a:p>
          <a:p>
            <a:r>
              <a:rPr lang="it-IT" sz="2000" dirty="0"/>
              <a:t>step 3: </a:t>
            </a:r>
            <a:r>
              <a:rPr lang="it-IT" sz="2000" b="1" i="1" dirty="0"/>
              <a:t>link</a:t>
            </a:r>
            <a:r>
              <a:rPr lang="it-IT" sz="2000" dirty="0"/>
              <a:t> </a:t>
            </a:r>
          </a:p>
          <a:p>
            <a:pPr lvl="1"/>
            <a:r>
              <a:rPr lang="it-IT" sz="1800" dirty="0"/>
              <a:t>collega il codice compilato con altro codice compilato e librerie (.</a:t>
            </a:r>
            <a:r>
              <a:rPr lang="it-IT" sz="1800" dirty="0" err="1"/>
              <a:t>lib</a:t>
            </a:r>
            <a:r>
              <a:rPr lang="it-IT" sz="1800" dirty="0"/>
              <a:t>, .a) e produce il codice eseguibile (.</a:t>
            </a:r>
            <a:r>
              <a:rPr lang="it-IT" sz="1800" dirty="0" err="1"/>
              <a:t>exe</a:t>
            </a:r>
            <a:r>
              <a:rPr lang="it-IT" sz="1800" dirty="0"/>
              <a:t>)</a:t>
            </a:r>
          </a:p>
          <a:p>
            <a:r>
              <a:rPr lang="it-IT" sz="2000" dirty="0"/>
              <a:t>step 4: </a:t>
            </a:r>
            <a:r>
              <a:rPr lang="it-IT" sz="2000" b="1" i="1" dirty="0" err="1"/>
              <a:t>load</a:t>
            </a:r>
            <a:endParaRPr lang="it-IT" sz="2000" b="1" i="1" dirty="0"/>
          </a:p>
          <a:p>
            <a:pPr lvl="1"/>
            <a:r>
              <a:rPr lang="it-IT" sz="1800" dirty="0"/>
              <a:t>carica il codice eseguibile in memoria</a:t>
            </a:r>
          </a:p>
          <a:p>
            <a:r>
              <a:rPr lang="it-IT" sz="2000" dirty="0"/>
              <a:t>step 5: </a:t>
            </a:r>
            <a:r>
              <a:rPr lang="it-IT" sz="2000" b="1" i="1" dirty="0" err="1"/>
              <a:t>run</a:t>
            </a:r>
            <a:r>
              <a:rPr lang="it-IT" sz="2000" dirty="0"/>
              <a:t> </a:t>
            </a:r>
          </a:p>
          <a:p>
            <a:pPr lvl="1"/>
            <a:r>
              <a:rPr lang="it-IT" sz="1800" dirty="0"/>
              <a:t>esegue il codice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2B94807-FAD1-4CF8-ADF7-2531059C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7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Hello world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First C++ program that says hello (hello.cpp)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 // Needed to perform IO operations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                       // Program entry point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Say Hello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                        // Terminate main()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710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2301223-B627-480D-ABCC-87D1D2A3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CD24B1-484C-42EB-88C6-09FC4BE9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insiemi di definizioni di nomi (classi, funzioni, costanti)</a:t>
            </a:r>
          </a:p>
          <a:p>
            <a:r>
              <a:rPr lang="it-IT" dirty="0"/>
              <a:t>le librerie standard mettono i loro nomi nel </a:t>
            </a:r>
            <a:r>
              <a:rPr lang="it-IT" dirty="0" err="1"/>
              <a:t>namespace</a:t>
            </a:r>
            <a:r>
              <a:rPr lang="it-IT" dirty="0"/>
              <a:t> </a:t>
            </a:r>
            <a:r>
              <a:rPr lang="it-IT" b="1" dirty="0" err="1"/>
              <a:t>std</a:t>
            </a:r>
            <a:endParaRPr lang="it-IT" b="1" dirty="0"/>
          </a:p>
          <a:p>
            <a:r>
              <a:rPr lang="it-IT" dirty="0"/>
              <a:t>per usare queste definizioni occorre </a:t>
            </a:r>
          </a:p>
          <a:p>
            <a:pPr lvl="1"/>
            <a:r>
              <a:rPr lang="it-IT" dirty="0"/>
              <a:t>specificare nel codice il nome completo di </a:t>
            </a:r>
            <a:r>
              <a:rPr lang="it-IT" dirty="0" err="1"/>
              <a:t>namespace</a:t>
            </a:r>
            <a:endParaRPr lang="it-IT" dirty="0"/>
          </a:p>
          <a:p>
            <a:pPr lvl="2"/>
            <a:r>
              <a:rPr lang="it-IT" dirty="0" err="1"/>
              <a:t>std</a:t>
            </a:r>
            <a:r>
              <a:rPr lang="it-IT" dirty="0"/>
              <a:t>::cin … </a:t>
            </a:r>
          </a:p>
          <a:p>
            <a:pPr lvl="1"/>
            <a:r>
              <a:rPr lang="it-IT" dirty="0"/>
              <a:t>oppure specificare il </a:t>
            </a:r>
            <a:r>
              <a:rPr lang="it-IT" dirty="0" err="1"/>
              <a:t>namespace</a:t>
            </a:r>
            <a:r>
              <a:rPr lang="it-IT" dirty="0"/>
              <a:t> per il nome con la direttiva</a:t>
            </a:r>
          </a:p>
          <a:p>
            <a:pPr lvl="2"/>
            <a:r>
              <a:rPr lang="it-IT" dirty="0" err="1"/>
              <a:t>using</a:t>
            </a:r>
            <a:r>
              <a:rPr lang="it-IT" dirty="0"/>
              <a:t> 	</a:t>
            </a:r>
            <a:r>
              <a:rPr lang="it-IT" dirty="0" err="1"/>
              <a:t>std</a:t>
            </a:r>
            <a:r>
              <a:rPr lang="it-IT" dirty="0"/>
              <a:t>::cin;</a:t>
            </a:r>
          </a:p>
          <a:p>
            <a:pPr lvl="1"/>
            <a:r>
              <a:rPr lang="it-IT" dirty="0"/>
              <a:t>oppure includere tutto il </a:t>
            </a:r>
            <a:r>
              <a:rPr lang="it-IT" dirty="0" err="1"/>
              <a:t>namespace</a:t>
            </a:r>
            <a:r>
              <a:rPr lang="it-IT" dirty="0"/>
              <a:t> con la direttiva</a:t>
            </a:r>
          </a:p>
          <a:p>
            <a:pPr lvl="2"/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namespace</a:t>
            </a:r>
            <a:r>
              <a:rPr lang="it-IT" dirty="0"/>
              <a:t> </a:t>
            </a:r>
            <a:r>
              <a:rPr lang="it-IT" dirty="0" err="1"/>
              <a:t>std</a:t>
            </a:r>
            <a:r>
              <a:rPr lang="it-IT" dirty="0"/>
              <a:t>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B70D0B-5C68-42F0-9472-F7654260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02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D4C60-DCBA-4C88-ACEF-62BD91B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nome completo di </a:t>
            </a:r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BC1650-02CB-42AA-A8A2-F5A27A6B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#include 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iostream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main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66CD"/>
                </a:solidFill>
                <a:latin typeface="Consolas" panose="020B0609020204030204" pitchFamily="49" charset="0"/>
              </a:rPr>
              <a:t>  int </a:t>
            </a:r>
            <a:r>
              <a:rPr lang="sv-SE" sz="1800" dirty="0">
                <a:solidFill>
                  <a:srgbClr val="515151"/>
                </a:solidFill>
                <a:latin typeface="Consolas" panose="020B0609020204030204" pitchFamily="49" charset="0"/>
              </a:rPr>
              <a:t>integer1, integer2, sum; 		</a:t>
            </a:r>
            <a:r>
              <a:rPr lang="sv-SE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declaration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"Enter first integer\n"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prompt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::cin &gt;&gt; integer1; 		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read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an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integer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"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Enter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 second 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integer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\n"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 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prompt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::cin &gt;&gt; integer2; 		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read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an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integer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sum = integer1 + integer2;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assignment of sum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"Sum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sum &lt;&lt;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print sum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 return </a:t>
            </a:r>
            <a:r>
              <a:rPr lang="en-US" sz="1800" dirty="0">
                <a:solidFill>
                  <a:srgbClr val="7F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indicate that program ended successfully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}</a:t>
            </a: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686786-FA67-4764-8484-6A6CA6F7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119317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D4C60-DCBA-4C88-ACEF-62BD91B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namespace</a:t>
            </a:r>
            <a:r>
              <a:rPr lang="it-IT" dirty="0"/>
              <a:t> per il nome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BC1650-02CB-42AA-A8A2-F5A27A6B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#include 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iostream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using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program uses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cout</a:t>
            </a:r>
            <a:endParaRPr lang="en-US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using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program uses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cin</a:t>
            </a:r>
            <a:endParaRPr lang="en-US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using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endl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program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uses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endl</a:t>
            </a:r>
            <a:endParaRPr lang="it-IT" sz="1800" dirty="0">
              <a:solidFill>
                <a:srgbClr val="00A05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main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66CD"/>
                </a:solidFill>
                <a:latin typeface="Consolas" panose="020B0609020204030204" pitchFamily="49" charset="0"/>
              </a:rPr>
              <a:t>  int </a:t>
            </a:r>
            <a:r>
              <a:rPr lang="sv-SE" sz="1800" dirty="0">
                <a:solidFill>
                  <a:srgbClr val="515151"/>
                </a:solidFill>
                <a:latin typeface="Consolas" panose="020B0609020204030204" pitchFamily="49" charset="0"/>
              </a:rPr>
              <a:t>integer1, integer2, sum; 		</a:t>
            </a:r>
            <a:r>
              <a:rPr lang="sv-SE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declaration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"Enter first integer\n"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prompt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cin &gt;&gt; integer1; 			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read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an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integer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"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Enter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 second 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integer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\n"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 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prompt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cin &gt;&gt; integer2; 			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read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an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integer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sum = integer1 + integer2;  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assignment of sum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"Sum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sum &lt;&lt;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print sum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 return </a:t>
            </a:r>
            <a:r>
              <a:rPr lang="en-US" sz="1800" dirty="0">
                <a:solidFill>
                  <a:srgbClr val="7F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indicate that program ended successfully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}</a:t>
            </a: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686786-FA67-4764-8484-6A6CA6F7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6988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D4C60-DCBA-4C88-ACEF-62BD91B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inclusione del </a:t>
            </a:r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BC1650-02CB-42AA-A8A2-F5A27A6B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#include 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iostream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main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66CD"/>
                </a:solidFill>
                <a:latin typeface="Consolas" panose="020B0609020204030204" pitchFamily="49" charset="0"/>
              </a:rPr>
              <a:t>  int </a:t>
            </a:r>
            <a:r>
              <a:rPr lang="sv-SE" sz="1800" dirty="0">
                <a:solidFill>
                  <a:srgbClr val="515151"/>
                </a:solidFill>
                <a:latin typeface="Consolas" panose="020B0609020204030204" pitchFamily="49" charset="0"/>
              </a:rPr>
              <a:t>integer1, integer2, sum; 		</a:t>
            </a:r>
            <a:r>
              <a:rPr lang="sv-SE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declaration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"Enter first integer\n"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prompt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cin &gt;&gt; integer1; 			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read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an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integer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"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Enter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 second </a:t>
            </a:r>
            <a:r>
              <a:rPr lang="it-IT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integer</a:t>
            </a:r>
            <a:r>
              <a:rPr lang="it-IT" sz="1800" dirty="0">
                <a:solidFill>
                  <a:srgbClr val="00A05D"/>
                </a:solidFill>
                <a:latin typeface="Consolas" panose="020B0609020204030204" pitchFamily="49" charset="0"/>
              </a:rPr>
              <a:t>\n"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 	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prompt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  cin &gt;&gt; integer2; 				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read</a:t>
            </a:r>
            <a:r>
              <a:rPr lang="it-IT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an </a:t>
            </a:r>
            <a:r>
              <a:rPr lang="it-IT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integer</a:t>
            </a:r>
            <a:endParaRPr lang="it-IT" sz="1800" i="1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sum = integer1 + integer2;  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assignment of sum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"Sum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sum &lt;&lt;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print sum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 return </a:t>
            </a:r>
            <a:r>
              <a:rPr lang="en-US" sz="1800" dirty="0">
                <a:solidFill>
                  <a:srgbClr val="7F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indicate that program ended successfully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}</a:t>
            </a: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686786-FA67-4764-8484-6A6CA6F7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371901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5D858-EA3B-4532-A51B-A8004DFD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 e compilatore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21D404-7F36-477D-8469-AD9DDB8B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Development Environment</a:t>
            </a:r>
          </a:p>
          <a:p>
            <a:r>
              <a:rPr lang="it-IT" dirty="0"/>
              <a:t>Code::</a:t>
            </a:r>
            <a:r>
              <a:rPr lang="it-IT" dirty="0" err="1"/>
              <a:t>Blocks</a:t>
            </a:r>
            <a:endParaRPr lang="it-IT" dirty="0"/>
          </a:p>
          <a:p>
            <a:pPr lvl="1"/>
            <a:r>
              <a:rPr lang="en-US" dirty="0"/>
              <a:t>open source, cross platform, free C, C++ and Fortran IDE</a:t>
            </a:r>
          </a:p>
          <a:p>
            <a:pPr lvl="1"/>
            <a:r>
              <a:rPr lang="en-US" sz="1800" dirty="0">
                <a:hlinkClick r:id="rId2"/>
              </a:rPr>
              <a:t>www.codeblocks.org</a:t>
            </a:r>
            <a:endParaRPr lang="en-US" sz="1800" dirty="0"/>
          </a:p>
          <a:p>
            <a:pPr lvl="1"/>
            <a:r>
              <a:rPr lang="en-US" sz="1400" dirty="0">
                <a:hlinkClick r:id="rId3"/>
              </a:rPr>
              <a:t>https://www3.ntu.edu.sg/home/ehchua/programming/howto/CodeBlocks_HowTo.html</a:t>
            </a:r>
            <a:endParaRPr lang="en-US" sz="1400" dirty="0"/>
          </a:p>
          <a:p>
            <a:pPr lvl="1"/>
            <a:endParaRPr lang="en-US" dirty="0"/>
          </a:p>
          <a:p>
            <a:r>
              <a:rPr lang="en-US" dirty="0"/>
              <a:t>GCC, the GNU Compiler Collection</a:t>
            </a:r>
          </a:p>
          <a:p>
            <a:pPr lvl="1"/>
            <a:r>
              <a:rPr lang="en-US" dirty="0">
                <a:hlinkClick r:id="rId4"/>
              </a:rPr>
              <a:t>gcc.gnu.org</a:t>
            </a:r>
            <a:endParaRPr lang="en-US" dirty="0"/>
          </a:p>
          <a:p>
            <a:pPr lvl="1"/>
            <a:r>
              <a:rPr lang="en-US" dirty="0" err="1"/>
              <a:t>licenza</a:t>
            </a:r>
            <a:r>
              <a:rPr lang="en-US" dirty="0"/>
              <a:t> copyleft (GNU GPL)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ABAE6B-5637-4CC6-A9D4-F379C781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5F5AB9-8B34-4A9C-9C3F-7671A5333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3168367"/>
            <a:ext cx="3554169" cy="2927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0556E6-F254-4246-913A-62D8BE1EF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92" y="3933056"/>
            <a:ext cx="1038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CodeBlocks</a:t>
            </a:r>
            <a:r>
              <a:rPr lang="it-IT" dirty="0"/>
              <a:t>' Common </a:t>
            </a:r>
            <a:r>
              <a:rPr lang="it-IT" dirty="0" err="1"/>
              <a:t>Errors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Cannot Compile any C/C++ Program after Installing </a:t>
            </a:r>
            <a:r>
              <a:rPr lang="en-US" sz="1600" dirty="0" err="1"/>
              <a:t>CodeBlocks</a:t>
            </a:r>
            <a:r>
              <a:rPr lang="en-US" sz="1600" dirty="0"/>
              <a:t>. Check:</a:t>
            </a:r>
          </a:p>
          <a:p>
            <a:pPr lvl="1"/>
            <a:r>
              <a:rPr lang="en-US" sz="1600" dirty="0"/>
              <a:t>You downloaded the </a:t>
            </a:r>
            <a:r>
              <a:rPr lang="en-US" sz="1600" dirty="0" err="1"/>
              <a:t>CodeBlocks</a:t>
            </a:r>
            <a:r>
              <a:rPr lang="en-US" sz="1600" dirty="0"/>
              <a:t> with "</a:t>
            </a:r>
            <a:r>
              <a:rPr lang="en-US" sz="1600" dirty="0" err="1"/>
              <a:t>MinGW</a:t>
            </a:r>
            <a:r>
              <a:rPr lang="en-US" sz="1600" dirty="0"/>
              <a:t> GNU C/C++ Compiler" (e.g., "codeblocks-10.05mingw-setup.exe").</a:t>
            </a:r>
          </a:p>
          <a:p>
            <a:pPr lvl="1"/>
            <a:r>
              <a:rPr lang="en-US" sz="1600" dirty="0" err="1"/>
              <a:t>Goto</a:t>
            </a:r>
            <a:r>
              <a:rPr lang="en-US" sz="1600" dirty="0"/>
              <a:t> "Settings" menu ⇒ "Compiler..." ⇒ Select tab "Toolchain Executables" ⇒ Check the "Compiler's Installation Directory". It shall be set to the "</a:t>
            </a:r>
            <a:r>
              <a:rPr lang="en-US" sz="1600" dirty="0" err="1"/>
              <a:t>MinGW</a:t>
            </a:r>
            <a:r>
              <a:rPr lang="en-US" sz="1600" dirty="0"/>
              <a:t>" sub-directory of the </a:t>
            </a:r>
            <a:r>
              <a:rPr lang="en-US" sz="1600" dirty="0" err="1"/>
              <a:t>CodeBlocks</a:t>
            </a:r>
            <a:r>
              <a:rPr lang="en-US" sz="1600" dirty="0"/>
              <a:t> installation directory, e.g., "c:\Program Files\</a:t>
            </a:r>
            <a:r>
              <a:rPr lang="en-US" sz="1600" dirty="0" err="1"/>
              <a:t>codeblocks</a:t>
            </a:r>
            <a:r>
              <a:rPr lang="en-US" sz="1600" dirty="0"/>
              <a:t>\</a:t>
            </a:r>
            <a:r>
              <a:rPr lang="en-US" sz="1600" dirty="0" err="1"/>
              <a:t>MinGW</a:t>
            </a:r>
            <a:r>
              <a:rPr lang="en-US" sz="1600" dirty="0"/>
              <a:t>" suppose that </a:t>
            </a:r>
            <a:r>
              <a:rPr lang="en-US" sz="1600" dirty="0" err="1"/>
              <a:t>CodeBlocks</a:t>
            </a:r>
            <a:r>
              <a:rPr lang="en-US" sz="1600" dirty="0"/>
              <a:t> is installed in "c:\Program Files\</a:t>
            </a:r>
            <a:r>
              <a:rPr lang="en-US" sz="1600" dirty="0" err="1"/>
              <a:t>codeblocks</a:t>
            </a:r>
            <a:r>
              <a:rPr lang="en-US" sz="1600" dirty="0"/>
              <a:t>".</a:t>
            </a:r>
          </a:p>
          <a:p>
            <a:r>
              <a:rPr lang="en-US" sz="1600" dirty="0"/>
              <a:t>Cannot Build or Run Program - Build/Run Buttons and Menu-Items are Grey and Not Selectable</a:t>
            </a:r>
          </a:p>
          <a:p>
            <a:pPr lvl="1"/>
            <a:r>
              <a:rPr lang="en-US" sz="1400" dirty="0"/>
              <a:t>A previous program is still running. You need to terminate the program by closing the output console window.</a:t>
            </a:r>
            <a:endParaRPr lang="en-US" sz="1600" dirty="0"/>
          </a:p>
          <a:p>
            <a:r>
              <a:rPr lang="en-US" sz="1600" dirty="0"/>
              <a:t>Error: undefined reference to `WinMain@16'</a:t>
            </a:r>
          </a:p>
          <a:p>
            <a:pPr lvl="1"/>
            <a:r>
              <a:rPr lang="en-US" sz="1400" dirty="0"/>
              <a:t>Check that you have a main() function in your function. Check your spelling of main!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0" indent="0" algn="r">
              <a:buNone/>
            </a:pPr>
            <a:r>
              <a:rPr lang="it-IT" sz="1400" dirty="0">
                <a:hlinkClick r:id="rId2"/>
              </a:rPr>
              <a:t>https://www3.ntu.edu.sg/home/ehchua/programming/howto/CodeBlocks_HowTo.html</a:t>
            </a:r>
            <a:endParaRPr lang="it-IT" sz="14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22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1064</TotalTime>
  <Words>1391</Words>
  <Application>Microsoft Office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7" baseType="lpstr">
      <vt:lpstr>Microsoft YaHei</vt:lpstr>
      <vt:lpstr>Arial</vt:lpstr>
      <vt:lpstr>Arial Unicode MS</vt:lpstr>
      <vt:lpstr>Calibri</vt:lpstr>
      <vt:lpstr>Century Schoolbook</vt:lpstr>
      <vt:lpstr>Century Schoolbook L</vt:lpstr>
      <vt:lpstr>Consolas</vt:lpstr>
      <vt:lpstr>Courier New</vt:lpstr>
      <vt:lpstr>Mangal</vt:lpstr>
      <vt:lpstr>Tahoma</vt:lpstr>
      <vt:lpstr>template sisinf</vt:lpstr>
      <vt:lpstr>C++ introduzione  Alberto Ferrari</vt:lpstr>
      <vt:lpstr>Struttura di un programma</vt:lpstr>
      <vt:lpstr>Hello world</vt:lpstr>
      <vt:lpstr>namespace</vt:lpstr>
      <vt:lpstr>nome completo di namespace</vt:lpstr>
      <vt:lpstr>namespace per il nome</vt:lpstr>
      <vt:lpstr>inclusione del namespace</vt:lpstr>
      <vt:lpstr>IDE e compilatore</vt:lpstr>
      <vt:lpstr>CodeBlocks' Common Errors</vt:lpstr>
      <vt:lpstr>Geany</vt:lpstr>
      <vt:lpstr>linguaggio C++</vt:lpstr>
      <vt:lpstr>lessico e sintassi</vt:lpstr>
      <vt:lpstr>identificatori</vt:lpstr>
      <vt:lpstr>compilatore gcc</vt:lpstr>
      <vt:lpstr>gcc</vt:lpstr>
      <vt:lpstr>versioni del compilatore (gcc –v)</vt:lpstr>
      <vt:lpstr>dalla scrittura del codice all’esecuzione</vt:lpstr>
      <vt:lpstr>passi della compilazione</vt:lpstr>
      <vt:lpstr>preprocessing</vt:lpstr>
      <vt:lpstr>compilatore</vt:lpstr>
      <vt:lpstr>linker</vt:lpstr>
      <vt:lpstr>compilazione e linking</vt:lpstr>
      <vt:lpstr>compilazione senza linking</vt:lpstr>
      <vt:lpstr>error e warning</vt:lpstr>
      <vt:lpstr>passi di sviluppo di un programma C++</vt:lpstr>
      <vt:lpstr>passi di sviluppo di un programma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49</cp:revision>
  <dcterms:created xsi:type="dcterms:W3CDTF">2018-01-19T17:39:36Z</dcterms:created>
  <dcterms:modified xsi:type="dcterms:W3CDTF">2018-02-24T22:40:01Z</dcterms:modified>
</cp:coreProperties>
</file>