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8" r:id="rId2"/>
    <p:sldId id="282" r:id="rId3"/>
    <p:sldId id="288" r:id="rId4"/>
    <p:sldId id="287" r:id="rId5"/>
    <p:sldId id="279" r:id="rId6"/>
    <p:sldId id="278" r:id="rId7"/>
    <p:sldId id="283" r:id="rId8"/>
    <p:sldId id="280" r:id="rId9"/>
    <p:sldId id="276" r:id="rId10"/>
    <p:sldId id="277" r:id="rId11"/>
    <p:sldId id="281" r:id="rId12"/>
    <p:sldId id="290" r:id="rId13"/>
    <p:sldId id="291" r:id="rId14"/>
    <p:sldId id="289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variabili e tipi di dato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9B8E5-A399-4845-B65A-1C25722B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testLimits.cpp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5F571-0569-47CE-BF2A-6327783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       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"float\t"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"double\t"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02FA90-78B6-4D07-B37A-3D5E1BE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B9A25D-EA57-4F26-BD1E-9264A641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30" y="990600"/>
            <a:ext cx="391477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3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2BC8E-466D-47C5-B431-80959897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1232B-B479-47FA-BD8F-224F2480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operazioni su numeri: </a:t>
            </a:r>
          </a:p>
          <a:p>
            <a:pPr lvl="1"/>
            <a:r>
              <a:rPr lang="it-IT" dirty="0"/>
              <a:t>+, -, *, /, %, </a:t>
            </a:r>
          </a:p>
          <a:p>
            <a:pPr lvl="1"/>
            <a:r>
              <a:rPr lang="it-IT" dirty="0"/>
              <a:t>++, -- </a:t>
            </a:r>
            <a:r>
              <a:rPr lang="it-IT" i="1" dirty="0"/>
              <a:t>(attenzione sono assegnamenti)</a:t>
            </a:r>
          </a:p>
          <a:p>
            <a:pPr lvl="1"/>
            <a:r>
              <a:rPr lang="it-IT" dirty="0"/>
              <a:t>attenzione: la divisione tra interi dà risultato intero (</a:t>
            </a:r>
            <a:r>
              <a:rPr lang="it-IT" dirty="0" err="1"/>
              <a:t>trunc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assegnamento: =, +=, -= ...</a:t>
            </a:r>
          </a:p>
          <a:p>
            <a:r>
              <a:rPr lang="it-IT" dirty="0"/>
              <a:t>confronti: &gt;, &gt;=, &lt;, &lt;=, !=, ==</a:t>
            </a:r>
          </a:p>
          <a:p>
            <a:pPr lvl="1"/>
            <a:r>
              <a:rPr lang="it-IT" dirty="0"/>
              <a:t>attenzione: i confronti non si possono concatenare</a:t>
            </a:r>
          </a:p>
          <a:p>
            <a:r>
              <a:rPr lang="it-IT" dirty="0"/>
              <a:t>operazioni booleane (and, or, </a:t>
            </a:r>
            <a:r>
              <a:rPr lang="it-IT" dirty="0" err="1"/>
              <a:t>not</a:t>
            </a:r>
            <a:r>
              <a:rPr lang="it-IT" dirty="0"/>
              <a:t>): &amp;&amp;, ||, !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5) &lt;&lt; </a:t>
            </a:r>
            <a:r>
              <a:rPr lang="it-IT" dirty="0" err="1"/>
              <a:t>endl</a:t>
            </a:r>
            <a:r>
              <a:rPr lang="it-IT" dirty="0"/>
              <a:t>; 			// output -&gt; 1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&lt; 4) &lt;&lt; </a:t>
            </a:r>
            <a:r>
              <a:rPr lang="it-IT" dirty="0" err="1"/>
              <a:t>endl</a:t>
            </a:r>
            <a:r>
              <a:rPr lang="it-IT" dirty="0"/>
              <a:t>; 		// output -&gt; 1 (!!!)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&amp;&amp; 5 &lt; 4) &lt;&lt; </a:t>
            </a:r>
            <a:r>
              <a:rPr lang="it-IT" dirty="0" err="1"/>
              <a:t>endl</a:t>
            </a:r>
            <a:r>
              <a:rPr lang="it-IT" dirty="0"/>
              <a:t>; 	// output -&gt; 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0FD9BB-9905-459C-86A2-F392CC4A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16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593A-FB93-424D-9661-32321CB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di tipo (cast)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96FA2-9263-4497-A7C4-FCA61BCB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di operazioni con operandi misti il risultato dell’espressione viene automaticamente convertito nel tipo con precisione maggiore</a:t>
            </a:r>
          </a:p>
          <a:p>
            <a:pPr lvl="1"/>
            <a:r>
              <a:rPr lang="it-IT" dirty="0"/>
              <a:t>esempio: </a:t>
            </a:r>
            <a:r>
              <a:rPr lang="it-IT" b="1" i="1" dirty="0"/>
              <a:t>(15.2 / 2) </a:t>
            </a:r>
            <a:r>
              <a:rPr lang="it-IT" dirty="0"/>
              <a:t>il risultato sarà di tipo </a:t>
            </a:r>
            <a:r>
              <a:rPr lang="it-IT" b="1" i="1" dirty="0"/>
              <a:t>float</a:t>
            </a:r>
          </a:p>
          <a:p>
            <a:pPr lvl="1"/>
            <a:r>
              <a:rPr lang="it-IT" dirty="0"/>
              <a:t>esempio: 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5;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i;			// il valore di i viene convertito in double</a:t>
            </a:r>
          </a:p>
          <a:p>
            <a:pPr lvl="1"/>
            <a:r>
              <a:rPr lang="it-IT" dirty="0"/>
              <a:t>in questo caso si tratta di </a:t>
            </a:r>
            <a:r>
              <a:rPr lang="it-IT" b="1" i="1" dirty="0">
                <a:solidFill>
                  <a:srgbClr val="FF0000"/>
                </a:solidFill>
              </a:rPr>
              <a:t>casting implicito</a:t>
            </a:r>
          </a:p>
          <a:p>
            <a:r>
              <a:rPr lang="it-IT" dirty="0"/>
              <a:t>in C++ è possibile effettuare una conversione esplicita (</a:t>
            </a:r>
            <a:r>
              <a:rPr lang="it-IT" b="1" i="1" dirty="0">
                <a:solidFill>
                  <a:srgbClr val="FF0000"/>
                </a:solidFill>
              </a:rPr>
              <a:t>casting esplicito</a:t>
            </a:r>
            <a:r>
              <a:rPr lang="it-IT" dirty="0"/>
              <a:t>) mediante l’operatore cast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&lt;tipo&gt;(espressione)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336ADF-5D3B-4D75-A11D-6FC117A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2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BD005-5DAD-45B8-8A32-15E9AEF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casting esplicito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E9336-5858-4EB5-BDE3-ED49BE00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"(double)15 / 2 = " &lt;&lt; (double)15 / 2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957847-1B82-47D8-B87F-427DEE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AC80CC-CF39-4F6B-8558-054C5AE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242295"/>
            <a:ext cx="39719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5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pseudocasuali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random generator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::rand();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RAND_MAX &lt;&lt; "]: " 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"]: " 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41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56F2137-698B-44ED-821A-51875801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nuovi tipi di dato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6D0BD0-6964-48D2-BC84-11C525696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Dati strutturati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8C8BF8-B954-4F58-BF81-E18DFD3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5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6E29B-E7F2-4149-9E29-8F04807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typedef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7DCF5-E96F-40F5-826D-F7D84886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dichiarazione </a:t>
            </a:r>
            <a:r>
              <a:rPr lang="it-IT" b="1" i="1" dirty="0" err="1"/>
              <a:t>typedef</a:t>
            </a:r>
            <a:r>
              <a:rPr lang="it-IT" dirty="0"/>
              <a:t> permette di creare un alias per la definizione di un tipo di dato</a:t>
            </a:r>
          </a:p>
          <a:p>
            <a:r>
              <a:rPr lang="it-IT" dirty="0"/>
              <a:t>esempio tipo semplice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unsigned long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l;				// 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long</a:t>
            </a:r>
          </a:p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struttura</a:t>
            </a:r>
            <a:endParaRPr lang="en-US" dirty="0"/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x; 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p1;				// p1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p1.y = 4.5;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8A7260-90F7-46B6-9CBF-45F17F6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57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FD54D-3705-4226-AB21-E76E450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enum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315AF-C0EF-4B9F-AE4B-4D202CDB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per dati con significati speciali, è possibile definire insiemi di valori come sequenze di identificatori tramite il costruttore di tipo </a:t>
            </a:r>
            <a:r>
              <a:rPr lang="it-IT" sz="1800" dirty="0" err="1"/>
              <a:t>enum</a:t>
            </a:r>
            <a:r>
              <a:rPr lang="it-IT" sz="1800" dirty="0"/>
              <a:t>.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Lu,Ma,Me,Gi,Ve,Sa,Do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giorno;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giorno = Me;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oppure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Mese {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Gen,Feb,Mar,Apr,Mag,Giu,Lug,Ago,Set,Ott,Nov,Dic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Mar;</a:t>
            </a:r>
          </a:p>
          <a:p>
            <a:r>
              <a:rPr lang="it-IT" sz="1800" dirty="0"/>
              <a:t>il primo identificatore ha valore 0, il successivo ha valore 1, e così via. È comunque possibile assegnare agli identificatori valori espliciti: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 { red, green, blue };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r = red;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switch(r) {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red 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"red\n";  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green: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"green\n";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blue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"blue\n"; 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8CFAA-9960-4362-9072-7DDD8D6E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5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116A8-4DAA-4089-BDC1-29F4913A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63194-9087-4EB6-A0C8-100B853A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si definisce variabile uno spazio identificato da un nome in cui è possibile scrivere, recuperare e manipolare dati nel corso del programma</a:t>
            </a:r>
          </a:p>
          <a:p>
            <a:r>
              <a:rPr lang="it-IT" sz="2000" dirty="0"/>
              <a:t>una variabile è caratterizzata da:</a:t>
            </a:r>
          </a:p>
          <a:p>
            <a:pPr lvl="1"/>
            <a:r>
              <a:rPr lang="it-IT" sz="1800" dirty="0"/>
              <a:t>il suo valore </a:t>
            </a:r>
            <a:r>
              <a:rPr lang="it-IT" sz="1800" b="1" i="1" dirty="0"/>
              <a:t>right </a:t>
            </a:r>
            <a:r>
              <a:rPr lang="it-IT" sz="1800" b="1" i="1" dirty="0" err="1"/>
              <a:t>value</a:t>
            </a:r>
            <a:r>
              <a:rPr lang="it-IT" sz="1800" b="1" i="1" dirty="0"/>
              <a:t> </a:t>
            </a:r>
            <a:r>
              <a:rPr lang="it-IT" sz="1800" dirty="0"/>
              <a:t>(</a:t>
            </a:r>
            <a:r>
              <a:rPr lang="it-IT" sz="1800" i="1" dirty="0" err="1"/>
              <a:t>rvalue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il suo indirizzo, </a:t>
            </a:r>
            <a:r>
              <a:rPr lang="it-IT" sz="1800" b="1" i="1" dirty="0" err="1"/>
              <a:t>left</a:t>
            </a:r>
            <a:r>
              <a:rPr lang="it-IT" sz="1800" b="1" i="1" dirty="0"/>
              <a:t> </a:t>
            </a:r>
            <a:r>
              <a:rPr lang="it-IT" sz="1800" b="1" i="1" dirty="0" err="1"/>
              <a:t>value</a:t>
            </a:r>
            <a:r>
              <a:rPr lang="it-IT" sz="1800" b="1" i="1" dirty="0"/>
              <a:t> (</a:t>
            </a:r>
            <a:r>
              <a:rPr lang="it-IT" sz="1800" i="1" dirty="0" err="1"/>
              <a:t>lvalue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lo spazio occupato</a:t>
            </a:r>
          </a:p>
          <a:p>
            <a:r>
              <a:rPr lang="it-IT" sz="2000" dirty="0"/>
              <a:t>la </a:t>
            </a:r>
            <a:r>
              <a:rPr lang="it-IT" sz="2000" b="1" i="1" dirty="0"/>
              <a:t>dichiarazione</a:t>
            </a:r>
            <a:r>
              <a:rPr lang="it-IT" sz="2000" dirty="0"/>
              <a:t> di una variabile associa un identificatore a un tipo e determina l’allocazione di un’area di memoria </a:t>
            </a:r>
            <a:r>
              <a:rPr lang="it-IT" sz="2000" b="1" dirty="0"/>
              <a:t>(</a:t>
            </a:r>
            <a:r>
              <a:rPr lang="it-IT" sz="2000" b="1" i="1" dirty="0"/>
              <a:t>non assegna un valore alla variabile!)</a:t>
            </a:r>
          </a:p>
          <a:p>
            <a:r>
              <a:rPr lang="it-IT" sz="2000" dirty="0"/>
              <a:t>è possibile inizializzare una variabile durante la dichiarazione</a:t>
            </a:r>
          </a:p>
          <a:p>
            <a:r>
              <a:rPr lang="it-IT" sz="2000" dirty="0"/>
              <a:t>per convenzione l'</a:t>
            </a:r>
            <a:r>
              <a:rPr lang="it-IT" sz="2000" b="1" i="1" dirty="0"/>
              <a:t>identificatore</a:t>
            </a:r>
            <a:r>
              <a:rPr lang="it-IT" sz="2000" dirty="0"/>
              <a:t> (nome variabile) è scritto in minuscolo e dovrebbe essere mnemonico (</a:t>
            </a:r>
            <a:r>
              <a:rPr lang="it-IT" sz="2000" i="1" dirty="0"/>
              <a:t>non può essere una parola riservata!)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0520AC-168C-493E-9DA6-72432D7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2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24A80-8657-4903-A42A-196D4187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F0E6B5-0F4B-4FC9-AF83-68C8E271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variabile può essere utilizzata (cioè è visibile) solo dopo la sua definizione</a:t>
            </a:r>
          </a:p>
          <a:p>
            <a:r>
              <a:rPr lang="it-IT" dirty="0"/>
              <a:t>le variabili definite in un ambiente (blocco o funzione) sono visibili in tutti gli ambienti in esso contenuti</a:t>
            </a:r>
          </a:p>
          <a:p>
            <a:r>
              <a:rPr lang="it-IT" dirty="0"/>
              <a:t>all’interno di uno stesso ambiente non posso avere due variabili con lo stesso nome</a:t>
            </a:r>
          </a:p>
          <a:p>
            <a:r>
              <a:rPr lang="it-IT" dirty="0"/>
              <a:t>in ambiente distinti  posso avere variabili con lo stesso nome, anche di tipo diverso</a:t>
            </a:r>
          </a:p>
          <a:p>
            <a:r>
              <a:rPr lang="it-IT" dirty="0"/>
              <a:t>se in un ambiente sono visibili più variabili con lo stesso nome, il nome si riferisce a quella la cui dichiarazione è «più vicina» al punto di utilizzo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337D59-5CDD-4D7E-AD19-D79A68C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27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7C76F-63F6-42A2-9100-6F4AAF74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448FAD-F6FB-40AC-8E5B-27485541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386" y="1735833"/>
            <a:ext cx="8071804" cy="37371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4EEE3D-DA4A-48DE-AF06-E312D2E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2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91E7B-2105-421F-8316-D57DA98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5F2A1-C8CB-4DBF-8F75-181D8208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necessario che associare un tipo</a:t>
            </a:r>
          </a:p>
          <a:p>
            <a:pPr lvl="1"/>
            <a:r>
              <a:rPr lang="it-IT" sz="1800" dirty="0"/>
              <a:t>ad ogni variabile</a:t>
            </a:r>
          </a:p>
          <a:p>
            <a:pPr lvl="1"/>
            <a:r>
              <a:rPr lang="it-IT" sz="1800" dirty="0"/>
              <a:t>ad ogni parametro di funzione</a:t>
            </a:r>
          </a:p>
          <a:p>
            <a:pPr lvl="1"/>
            <a:r>
              <a:rPr lang="it-IT" sz="1800" dirty="0"/>
              <a:t>ad ogni valore restituito da una funzione</a:t>
            </a:r>
          </a:p>
          <a:p>
            <a:r>
              <a:rPr lang="it-IT" sz="2000" dirty="0"/>
              <a:t>i tipi di dato si dividono in 3 categorie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scalari</a:t>
            </a:r>
            <a:r>
              <a:rPr lang="it-IT" sz="1800" dirty="0"/>
              <a:t> (</a:t>
            </a:r>
            <a:r>
              <a:rPr lang="it-IT" sz="1800" dirty="0" err="1"/>
              <a:t>int</a:t>
            </a:r>
            <a:r>
              <a:rPr lang="it-IT" sz="1800" dirty="0"/>
              <a:t>, </a:t>
            </a:r>
            <a:r>
              <a:rPr lang="it-IT" sz="1800" dirty="0" err="1"/>
              <a:t>char</a:t>
            </a:r>
            <a:r>
              <a:rPr lang="it-IT" sz="1800" dirty="0"/>
              <a:t>, float, double, </a:t>
            </a:r>
            <a:r>
              <a:rPr lang="it-IT" sz="1800" dirty="0" err="1"/>
              <a:t>boolean</a:t>
            </a:r>
            <a:r>
              <a:rPr lang="it-IT" sz="1800" dirty="0"/>
              <a:t> …)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strutturati</a:t>
            </a:r>
            <a:r>
              <a:rPr lang="it-IT" sz="1800" dirty="0"/>
              <a:t> definiti nelle librerie (</a:t>
            </a:r>
            <a:r>
              <a:rPr lang="it-IT" sz="1800" dirty="0" err="1"/>
              <a:t>string</a:t>
            </a:r>
            <a:r>
              <a:rPr lang="it-IT" sz="1800" dirty="0"/>
              <a:t> …) o dall’utente (utilizzando </a:t>
            </a:r>
            <a:r>
              <a:rPr lang="it-IT" sz="1800" dirty="0" err="1"/>
              <a:t>struct</a:t>
            </a:r>
            <a:r>
              <a:rPr lang="it-IT" sz="1800" dirty="0"/>
              <a:t> o class)</a:t>
            </a:r>
          </a:p>
          <a:p>
            <a:pPr lvl="1"/>
            <a:r>
              <a:rPr lang="it-IT" sz="1800" b="1" i="1" dirty="0"/>
              <a:t>puntatori</a:t>
            </a:r>
          </a:p>
          <a:p>
            <a:r>
              <a:rPr lang="it-IT" sz="2000" dirty="0"/>
              <a:t>il tipo specifica </a:t>
            </a:r>
          </a:p>
          <a:p>
            <a:pPr lvl="1"/>
            <a:r>
              <a:rPr lang="it-IT" sz="1600" dirty="0"/>
              <a:t>la quantità di memoria che verrà allocata per la variabile (o risultato dell'espressione)</a:t>
            </a:r>
          </a:p>
          <a:p>
            <a:pPr lvl="1"/>
            <a:r>
              <a:rPr lang="it-IT" sz="1600" dirty="0"/>
              <a:t>l’insieme dei valori che è possibile memorizzare in una variabile</a:t>
            </a:r>
          </a:p>
          <a:p>
            <a:pPr lvl="1"/>
            <a:r>
              <a:rPr lang="it-IT" sz="1600" dirty="0"/>
              <a:t>la modalità di interpretazione di questi valori (schemi di bit - rappresentazione) </a:t>
            </a:r>
          </a:p>
          <a:p>
            <a:pPr lvl="1"/>
            <a:r>
              <a:rPr lang="it-IT" sz="1600" dirty="0"/>
              <a:t>le operazioni che è possibile eseguire sui valori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0AA74-2FD0-46DD-B415-68996E6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06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7D94D-D102-412C-9574-BC438778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06C6A-E8C0-4EE9-B30F-86D5ABE0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Quando si dichiara una </a:t>
            </a:r>
            <a:r>
              <a:rPr lang="it-IT" sz="2000" i="1" dirty="0"/>
              <a:t>variabile</a:t>
            </a:r>
            <a:r>
              <a:rPr lang="it-IT" sz="2000" dirty="0"/>
              <a:t> è necessario </a:t>
            </a:r>
            <a:r>
              <a:rPr lang="it-IT" sz="2000" b="1" i="1" dirty="0"/>
              <a:t>specificarne</a:t>
            </a:r>
            <a:r>
              <a:rPr lang="it-IT" sz="2000" dirty="0"/>
              <a:t> il tipo in modo esplicito </a:t>
            </a:r>
          </a:p>
          <a:p>
            <a:pPr lvl="1"/>
            <a:r>
              <a:rPr lang="it-IT" sz="1800" b="1" i="1" dirty="0" err="1"/>
              <a:t>int</a:t>
            </a:r>
            <a:r>
              <a:rPr lang="it-IT" sz="1800" dirty="0"/>
              <a:t> x;			</a:t>
            </a:r>
            <a:r>
              <a:rPr lang="it-IT" sz="1800" i="1" dirty="0"/>
              <a:t>// non è specificato il </a:t>
            </a:r>
            <a:r>
              <a:rPr lang="it-IT" sz="1800" b="1" i="1" dirty="0"/>
              <a:t>valore</a:t>
            </a:r>
            <a:r>
              <a:rPr lang="it-IT" sz="1800" i="1" dirty="0"/>
              <a:t> che è </a:t>
            </a:r>
            <a:r>
              <a:rPr lang="it-IT" sz="1800" b="1" i="1" dirty="0"/>
              <a:t>indefinito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h = 3.7;</a:t>
            </a:r>
          </a:p>
          <a:p>
            <a:pPr lvl="1"/>
            <a:r>
              <a:rPr lang="it-IT" sz="1800" b="1" i="1" dirty="0" err="1"/>
              <a:t>string</a:t>
            </a:r>
            <a:r>
              <a:rPr lang="it-IT" sz="1800" dirty="0"/>
              <a:t> s = "hello";</a:t>
            </a:r>
          </a:p>
          <a:p>
            <a:r>
              <a:rPr lang="it-IT" sz="2000" dirty="0"/>
              <a:t>oppure utilizzare la parola chiave </a:t>
            </a:r>
            <a:r>
              <a:rPr lang="it-IT" sz="2000" b="1" i="1" dirty="0"/>
              <a:t>auto</a:t>
            </a:r>
            <a:r>
              <a:rPr lang="it-IT" sz="2000" dirty="0"/>
              <a:t> per indicare al compilatore di </a:t>
            </a:r>
            <a:r>
              <a:rPr lang="it-IT" sz="2000" i="1" dirty="0"/>
              <a:t>dedurre</a:t>
            </a:r>
            <a:r>
              <a:rPr lang="it-IT" sz="2000" dirty="0"/>
              <a:t> il tipo dall'</a:t>
            </a:r>
            <a:r>
              <a:rPr lang="it-IT" sz="2000" dirty="0" err="1"/>
              <a:t>inizializzatore</a:t>
            </a:r>
            <a:r>
              <a:rPr lang="it-IT" sz="2000" dirty="0"/>
              <a:t>. </a:t>
            </a:r>
            <a:r>
              <a:rPr lang="it-IT" sz="2000" i="1" dirty="0" err="1"/>
              <a:t>type</a:t>
            </a:r>
            <a:r>
              <a:rPr lang="it-IT" sz="2000" i="1" dirty="0"/>
              <a:t> </a:t>
            </a:r>
            <a:r>
              <a:rPr lang="it-IT" sz="2000" i="1" dirty="0" err="1"/>
              <a:t>inference</a:t>
            </a:r>
            <a:endParaRPr lang="it-IT" sz="2000" dirty="0"/>
          </a:p>
          <a:p>
            <a:pPr lvl="1"/>
            <a:r>
              <a:rPr lang="es-ES" sz="1800" b="1" i="1" dirty="0"/>
              <a:t>auto</a:t>
            </a:r>
            <a:r>
              <a:rPr lang="es-ES" sz="1800" dirty="0"/>
              <a:t> y = 5; 		</a:t>
            </a:r>
            <a:r>
              <a:rPr lang="es-ES" sz="1800" i="1" dirty="0"/>
              <a:t>// type inference: C++11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k = 2.2;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s = </a:t>
            </a:r>
            <a:r>
              <a:rPr lang="it-IT" sz="1800" dirty="0" err="1"/>
              <a:t>string</a:t>
            </a:r>
            <a:r>
              <a:rPr lang="it-IT" sz="1800" dirty="0"/>
              <a:t>{"hello"}; 	</a:t>
            </a:r>
            <a:r>
              <a:rPr lang="it-IT" sz="1800" i="1" dirty="0"/>
              <a:t>// C++14: </a:t>
            </a:r>
            <a:r>
              <a:rPr lang="it-IT" sz="1800" b="1" dirty="0"/>
              <a:t>auto</a:t>
            </a:r>
            <a:r>
              <a:rPr lang="it-IT" sz="1800" i="1" dirty="0"/>
              <a:t> s = "hello";</a:t>
            </a:r>
          </a:p>
          <a:p>
            <a:r>
              <a:rPr lang="it-IT" sz="2000" dirty="0"/>
              <a:t>quando si dichiara una </a:t>
            </a:r>
            <a:r>
              <a:rPr lang="it-IT" sz="2000" i="1" dirty="0"/>
              <a:t>funzione</a:t>
            </a:r>
            <a:r>
              <a:rPr lang="it-IT" sz="2000" dirty="0"/>
              <a:t> è necessario </a:t>
            </a:r>
            <a:r>
              <a:rPr lang="it-IT" sz="2000" b="1" i="1" dirty="0"/>
              <a:t>specificare</a:t>
            </a:r>
            <a:r>
              <a:rPr lang="it-IT" sz="2000" dirty="0"/>
              <a:t> il tipo di </a:t>
            </a:r>
            <a:r>
              <a:rPr lang="it-IT" sz="2000" b="1" i="1" dirty="0"/>
              <a:t>ciascun argomento </a:t>
            </a:r>
            <a:r>
              <a:rPr lang="it-IT" sz="2000" dirty="0"/>
              <a:t>e del </a:t>
            </a:r>
            <a:r>
              <a:rPr lang="it-IT" sz="2000" b="1" i="1" dirty="0"/>
              <a:t>valore restituito </a:t>
            </a:r>
            <a:r>
              <a:rPr lang="it-IT" sz="2000" dirty="0"/>
              <a:t>(</a:t>
            </a:r>
            <a:r>
              <a:rPr lang="it-IT" sz="2000" i="1" dirty="0" err="1"/>
              <a:t>void</a:t>
            </a:r>
            <a:r>
              <a:rPr lang="it-IT" sz="2000" dirty="0"/>
              <a:t> se la funzione non restituisce alcun valore)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media(</a:t>
            </a:r>
            <a:r>
              <a:rPr lang="it-IT" sz="1800" b="1" i="1" dirty="0" err="1"/>
              <a:t>int</a:t>
            </a:r>
            <a:r>
              <a:rPr lang="it-IT" sz="1800" dirty="0"/>
              <a:t> a, </a:t>
            </a:r>
            <a:r>
              <a:rPr lang="it-IT" sz="1800" b="1" i="1" dirty="0" err="1"/>
              <a:t>int</a:t>
            </a:r>
            <a:r>
              <a:rPr lang="it-IT" sz="1800" dirty="0"/>
              <a:t> b);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27FAC9-D7DC-4B5A-8F67-49A12AF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AD3EC-C9D6-41FF-90ED-5EE7068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 data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8FA3B9-BDD3-4189-826F-4BBD0489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3074" name="Picture 2" descr="Risultati immagini per c++ data types">
            <a:extLst>
              <a:ext uri="{FF2B5EF4-FFF2-40B4-BE49-F238E27FC236}">
                <a16:creationId xmlns:a16="http://schemas.microsoft.com/office/drawing/2014/main" id="{4A55A635-473F-4610-9DAE-7B9C5282C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451769"/>
            <a:ext cx="61912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7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760B440-AC12-4AEF-B657-684B659A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occupazione di memoria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4AED6DB-402D-4A0F-985E-7B067EA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341438"/>
            <a:ext cx="10972800" cy="4525962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 double 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f;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double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double: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float: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double*: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0CCA79-99C5-4F7A-A06C-D107B7C7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E7D366-42F5-4782-8964-0BCFC49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83" y="1010654"/>
            <a:ext cx="2743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35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478AC-B111-4174-A742-D0163F7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 (limite) numeriche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D5AE37-AAFB-4DD3-AB45-93A2533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E0CF3FF-E7AA-4B42-B593-B755DCE8E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36909"/>
              </p:ext>
            </p:extLst>
          </p:nvPr>
        </p:nvGraphicFramePr>
        <p:xfrm>
          <a:off x="623392" y="1106633"/>
          <a:ext cx="10369152" cy="491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3" imgW="7194464" imgH="3409972" progId="Excel.Sheet.12">
                  <p:embed/>
                </p:oleObj>
              </mc:Choice>
              <mc:Fallback>
                <p:oleObj name="Worksheet" r:id="rId3" imgW="7194464" imgH="3409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392" y="1106633"/>
                        <a:ext cx="10369152" cy="491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604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918</TotalTime>
  <Words>1415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Tahoma</vt:lpstr>
      <vt:lpstr>template sisinf</vt:lpstr>
      <vt:lpstr>Worksheet</vt:lpstr>
      <vt:lpstr>C++ variabili e tipi di dato</vt:lpstr>
      <vt:lpstr>variabili</vt:lpstr>
      <vt:lpstr>regole di visibilità</vt:lpstr>
      <vt:lpstr>variabile</vt:lpstr>
      <vt:lpstr>tipo di dato</vt:lpstr>
      <vt:lpstr>dichiarazioni di tipo</vt:lpstr>
      <vt:lpstr>C++ data types</vt:lpstr>
      <vt:lpstr>occupazione di memoria</vt:lpstr>
      <vt:lpstr>costanti (limite) numeriche</vt:lpstr>
      <vt:lpstr>testLimits.cpp</vt:lpstr>
      <vt:lpstr>operazioni</vt:lpstr>
      <vt:lpstr>conversione di tipo (cast)</vt:lpstr>
      <vt:lpstr>casting esplicito</vt:lpstr>
      <vt:lpstr>numeri pseudocasuali</vt:lpstr>
      <vt:lpstr>Definizione di nuovi tipi di dato</vt:lpstr>
      <vt:lpstr>typedef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58</cp:revision>
  <dcterms:created xsi:type="dcterms:W3CDTF">2018-01-19T17:39:36Z</dcterms:created>
  <dcterms:modified xsi:type="dcterms:W3CDTF">2018-02-24T23:20:23Z</dcterms:modified>
</cp:coreProperties>
</file>