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19/03/2018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oop</a:t>
            </a:r>
            <a:r>
              <a:rPr lang="it-IT" sz="2800" dirty="0"/>
              <a:t>: ereditarietà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costruttori nelle classi derivate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un costruttore della classe base </a:t>
            </a:r>
            <a:r>
              <a:rPr lang="it-IT" altLang="it-IT" b="1" i="1" dirty="0"/>
              <a:t>non viene ereditato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può essere </a:t>
            </a:r>
            <a:r>
              <a:rPr lang="it-IT" altLang="it-IT" b="1" i="1" dirty="0"/>
              <a:t>invocato</a:t>
            </a:r>
            <a:r>
              <a:rPr lang="it-IT" altLang="it-IT" dirty="0"/>
              <a:t> nella definizione del costruttore della classe derivata per inizializzare le variabili ereditate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se non è invocato, il costruttore di </a:t>
            </a:r>
            <a:r>
              <a:rPr lang="it-IT" altLang="it-IT" b="1" i="1" dirty="0"/>
              <a:t>default</a:t>
            </a:r>
            <a:r>
              <a:rPr lang="it-IT" altLang="it-IT" dirty="0"/>
              <a:t> della classe base viene invocato </a:t>
            </a:r>
            <a:r>
              <a:rPr lang="it-IT" altLang="it-IT" b="1" i="1" dirty="0"/>
              <a:t>automaticamente</a:t>
            </a:r>
          </a:p>
        </p:txBody>
      </p:sp>
      <p:sp>
        <p:nvSpPr>
          <p:cNvPr id="12292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9746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ordine di chiamata dei costruttori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la chiamata del costruttore della classe base è la prima azione del costruttore della classe derivata</a:t>
            </a:r>
          </a:p>
          <a:p>
            <a:r>
              <a:rPr lang="it-IT" altLang="it-IT" sz="2800" dirty="0"/>
              <a:t>se A</a:t>
            </a:r>
            <a:r>
              <a:rPr lang="it-IT" altLang="it-IT" sz="2800" dirty="0">
                <a:sym typeface="Symbol"/>
              </a:rPr>
              <a:t></a:t>
            </a:r>
            <a:r>
              <a:rPr lang="it-IT" altLang="it-IT" sz="2800" dirty="0"/>
              <a:t>B</a:t>
            </a:r>
            <a:r>
              <a:rPr lang="it-IT" altLang="it-IT" sz="2800" dirty="0">
                <a:sym typeface="Symbol"/>
              </a:rPr>
              <a:t></a:t>
            </a:r>
            <a:r>
              <a:rPr lang="it-IT" altLang="it-IT" sz="2800" dirty="0"/>
              <a:t>C quando viene creato un oggetto di classe C prima viene chiamato un costruttore della classe A, poi un costruttore della classe B, poi vengono intraprese le rimanenti azioni del costruttore di classe C</a:t>
            </a:r>
          </a:p>
        </p:txBody>
      </p:sp>
      <p:sp>
        <p:nvSpPr>
          <p:cNvPr id="13316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421439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uso dei membri privati della classe 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i </a:t>
            </a:r>
            <a:r>
              <a:rPr lang="it-IT" altLang="it-IT" sz="2800" b="1" i="1" dirty="0"/>
              <a:t>membri privati </a:t>
            </a:r>
            <a:r>
              <a:rPr lang="it-IT" altLang="it-IT" sz="2800" dirty="0"/>
              <a:t>della classe base </a:t>
            </a:r>
            <a:r>
              <a:rPr lang="it-IT" altLang="it-IT" sz="2800" b="1" i="1" dirty="0"/>
              <a:t>non sono referenziabili </a:t>
            </a:r>
            <a:r>
              <a:rPr lang="it-IT" altLang="it-IT" sz="2800" dirty="0"/>
              <a:t>nelle definizioni delle funzioni membro della classe derivata</a:t>
            </a:r>
          </a:p>
          <a:p>
            <a:pPr lvl="1"/>
            <a:r>
              <a:rPr lang="it-IT" altLang="it-IT" dirty="0"/>
              <a:t>verrebbe violato il principio di </a:t>
            </a:r>
            <a:r>
              <a:rPr lang="it-IT" altLang="it-IT" b="1" i="1" dirty="0"/>
              <a:t>incapsulamento</a:t>
            </a:r>
          </a:p>
          <a:p>
            <a:pPr eaLnBrk="1" hangingPunct="1"/>
            <a:r>
              <a:rPr lang="it-IT" altLang="it-IT" sz="2800" dirty="0"/>
              <a:t>le funzioni membro della classe derivata possono accedere alle variabili membro private della classe base tramite le funzioni </a:t>
            </a:r>
            <a:r>
              <a:rPr lang="it-IT" altLang="it-IT" sz="2800" b="1" i="1" dirty="0" err="1"/>
              <a:t>accessor</a:t>
            </a:r>
            <a:r>
              <a:rPr lang="it-IT" altLang="it-IT" sz="2800" dirty="0"/>
              <a:t> e </a:t>
            </a:r>
            <a:r>
              <a:rPr lang="it-IT" altLang="it-IT" sz="2800" b="1" i="1" dirty="0"/>
              <a:t>mutator </a:t>
            </a:r>
            <a:r>
              <a:rPr lang="it-IT" altLang="it-IT" sz="2800" i="1" dirty="0"/>
              <a:t>(se presenti)</a:t>
            </a:r>
          </a:p>
          <a:p>
            <a:pPr eaLnBrk="1" hangingPunct="1"/>
            <a:r>
              <a:rPr lang="it-IT" altLang="it-IT" sz="2800" dirty="0"/>
              <a:t>le </a:t>
            </a:r>
            <a:r>
              <a:rPr lang="it-IT" altLang="it-IT" sz="2800" b="1" i="1" dirty="0"/>
              <a:t>funzioni membro private </a:t>
            </a:r>
            <a:r>
              <a:rPr lang="it-IT" altLang="it-IT" sz="2800" dirty="0"/>
              <a:t>della classe base </a:t>
            </a:r>
            <a:r>
              <a:rPr lang="it-IT" altLang="it-IT" sz="2800" b="1" i="1" dirty="0"/>
              <a:t>non</a:t>
            </a:r>
            <a:r>
              <a:rPr lang="it-IT" altLang="it-IT" sz="2800" dirty="0"/>
              <a:t> sono </a:t>
            </a:r>
            <a:r>
              <a:rPr lang="it-IT" altLang="it-IT" sz="2800" b="1" i="1" dirty="0"/>
              <a:t>accessibili</a:t>
            </a:r>
            <a:r>
              <a:rPr lang="it-IT" altLang="it-IT" sz="2800" dirty="0"/>
              <a:t> </a:t>
            </a:r>
            <a:r>
              <a:rPr lang="it-IT" altLang="it-IT" sz="2800" i="1" dirty="0"/>
              <a:t>(di fatto non sono ereditate)</a:t>
            </a:r>
          </a:p>
        </p:txBody>
      </p:sp>
      <p:sp>
        <p:nvSpPr>
          <p:cNvPr id="1434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449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il qualificatore </a:t>
            </a:r>
            <a:r>
              <a:rPr lang="it-IT" altLang="it-IT" dirty="0" err="1">
                <a:latin typeface="Times New Roman" pitchFamily="18" charset="0"/>
              </a:rPr>
              <a:t>protected</a:t>
            </a:r>
            <a:endParaRPr lang="it-IT" altLang="it-IT" dirty="0"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una variabile o funzione membro qualificata come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può essere referenziata nelle funzioni membro di una classe derivata</a:t>
            </a:r>
          </a:p>
          <a:p>
            <a:pPr eaLnBrk="1" hangingPunct="1"/>
            <a:r>
              <a:rPr lang="it-IT" altLang="it-IT" sz="2800" dirty="0"/>
              <a:t>le variabili membro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agiscono come se fossero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in ogni classe derivata</a:t>
            </a:r>
          </a:p>
          <a:p>
            <a:pPr eaLnBrk="1" hangingPunct="1"/>
            <a:r>
              <a:rPr lang="it-IT" altLang="it-IT" sz="2800" dirty="0"/>
              <a:t>molti ritengono che l’uso di variabili membro </a:t>
            </a:r>
            <a:r>
              <a:rPr lang="it-IT" altLang="it-IT" sz="2800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</a:t>
            </a:r>
            <a:r>
              <a:rPr lang="it-IT" altLang="it-IT" sz="2800" b="1" i="1" dirty="0"/>
              <a:t>comprometta</a:t>
            </a:r>
            <a:r>
              <a:rPr lang="it-IT" altLang="it-IT" sz="2800" dirty="0"/>
              <a:t> l’</a:t>
            </a:r>
            <a:r>
              <a:rPr lang="it-IT" altLang="it-IT" sz="2800" b="1" i="1" dirty="0"/>
              <a:t>incapsulamento</a:t>
            </a:r>
          </a:p>
          <a:p>
            <a:pPr eaLnBrk="1" hangingPunct="1"/>
            <a:r>
              <a:rPr lang="it-IT" altLang="it-IT" sz="2800" dirty="0"/>
              <a:t>è buona norma utilizzare </a:t>
            </a:r>
            <a:r>
              <a:rPr lang="it-IT" altLang="it-IT" sz="2800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</a:t>
            </a:r>
            <a:r>
              <a:rPr lang="it-IT" altLang="it-IT" sz="2800" b="1" i="1" dirty="0"/>
              <a:t>solo</a:t>
            </a:r>
            <a:r>
              <a:rPr lang="it-IT" altLang="it-IT" sz="2800" dirty="0"/>
              <a:t> quando assolutamente </a:t>
            </a:r>
            <a:r>
              <a:rPr lang="it-IT" altLang="it-IT" sz="2800" b="1" i="1" dirty="0"/>
              <a:t>necessario</a:t>
            </a:r>
          </a:p>
        </p:txBody>
      </p:sp>
      <p:sp>
        <p:nvSpPr>
          <p:cNvPr id="1536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1604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ridefinizione (</a:t>
            </a:r>
            <a:r>
              <a:rPr lang="it-IT" altLang="it-IT" dirty="0" err="1"/>
              <a:t>overriding</a:t>
            </a:r>
            <a:r>
              <a:rPr lang="it-IT" altLang="it-IT" dirty="0"/>
              <a:t>) e sovraccarico (</a:t>
            </a:r>
            <a:r>
              <a:rPr lang="it-IT" altLang="it-IT" dirty="0" err="1"/>
              <a:t>overloading</a:t>
            </a:r>
            <a:r>
              <a:rPr lang="it-IT" altLang="it-IT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una funzione </a:t>
            </a:r>
            <a:r>
              <a:rPr lang="it-IT" altLang="it-IT" b="1" i="1" dirty="0"/>
              <a:t>ridefinita</a:t>
            </a:r>
            <a:r>
              <a:rPr lang="it-IT" altLang="it-IT" dirty="0"/>
              <a:t> in una classe derivata ha lo </a:t>
            </a:r>
            <a:r>
              <a:rPr lang="it-IT" altLang="it-IT" b="1" i="1" dirty="0"/>
              <a:t>stesso numero e tipo di parametri</a:t>
            </a:r>
            <a:r>
              <a:rPr lang="it-IT" altLang="it-IT" dirty="0"/>
              <a:t> della funzione della classe base (</a:t>
            </a:r>
            <a:r>
              <a:rPr lang="it-IT" altLang="it-IT" b="1" i="1" dirty="0" err="1"/>
              <a:t>overriding</a:t>
            </a:r>
            <a:r>
              <a:rPr lang="it-IT" altLang="it-IT" dirty="0"/>
              <a:t>)</a:t>
            </a:r>
          </a:p>
          <a:p>
            <a:pPr eaLnBrk="1" hangingPunct="1"/>
            <a:r>
              <a:rPr lang="it-IT" altLang="it-IT" dirty="0"/>
              <a:t>una funzione </a:t>
            </a:r>
            <a:r>
              <a:rPr lang="it-IT" altLang="it-IT" b="1" i="1" dirty="0"/>
              <a:t>sovraccaricata</a:t>
            </a:r>
            <a:r>
              <a:rPr lang="it-IT" altLang="it-IT" dirty="0"/>
              <a:t> in una classe derivata ha un </a:t>
            </a:r>
            <a:r>
              <a:rPr lang="it-IT" altLang="it-IT" b="1" i="1" dirty="0"/>
              <a:t>diverso numero e/o tipo di parametri </a:t>
            </a:r>
            <a:r>
              <a:rPr lang="it-IT" altLang="it-IT" dirty="0"/>
              <a:t>rispetto alla funzione della classe base e la classe derivata ha entrambe le funzioni (</a:t>
            </a:r>
            <a:r>
              <a:rPr lang="it-IT" altLang="it-IT" b="1" i="1" dirty="0" err="1"/>
              <a:t>overloading</a:t>
            </a:r>
            <a:r>
              <a:rPr lang="it-IT" altLang="it-IT" dirty="0"/>
              <a:t>)</a:t>
            </a:r>
          </a:p>
        </p:txBody>
      </p:sp>
      <p:sp>
        <p:nvSpPr>
          <p:cNvPr id="1638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84161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accesso a una funzione della classe base ridefinita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43113"/>
            <a:ext cx="10972800" cy="3886200"/>
          </a:xfrm>
        </p:spPr>
        <p:txBody>
          <a:bodyPr/>
          <a:lstStyle/>
          <a:p>
            <a:pPr eaLnBrk="1" hangingPunct="1"/>
            <a:r>
              <a:rPr lang="it-IT" altLang="it-IT" sz="2800" dirty="0"/>
              <a:t>una classe derivata può ridefinire una funzione della classe base</a:t>
            </a:r>
          </a:p>
          <a:p>
            <a:pPr eaLnBrk="1" hangingPunct="1"/>
            <a:r>
              <a:rPr lang="it-IT" altLang="it-IT" sz="2800" dirty="0"/>
              <a:t>è possibile invocare su un oggetto della classe derivata la </a:t>
            </a:r>
            <a:r>
              <a:rPr lang="it-IT" altLang="it-IT" sz="2800" b="1" i="1" dirty="0"/>
              <a:t>versione</a:t>
            </a:r>
            <a:r>
              <a:rPr lang="it-IT" altLang="it-IT" sz="2800" dirty="0"/>
              <a:t> della funzione data nella </a:t>
            </a:r>
            <a:r>
              <a:rPr lang="it-IT" altLang="it-IT" sz="2800" b="1" i="1" dirty="0"/>
              <a:t>classe base</a:t>
            </a:r>
          </a:p>
          <a:p>
            <a:pPr eaLnBrk="1" hangingPunct="1"/>
            <a:r>
              <a:rPr lang="it-IT" altLang="it-IT" sz="2800" dirty="0"/>
              <a:t>si utilizza l’operatore ::, che in questo caso è </a:t>
            </a:r>
            <a:r>
              <a:rPr lang="it-IT" altLang="it-IT" sz="2800" b="1" i="1" dirty="0"/>
              <a:t>obbligatorio</a:t>
            </a:r>
            <a:r>
              <a:rPr lang="it-IT" altLang="it-IT" sz="2800" dirty="0"/>
              <a:t>, altrimenti la funzione chiamante continuerebbe in realtà a chiamare se stessa generando un </a:t>
            </a:r>
            <a:r>
              <a:rPr lang="it-IT" altLang="it-IT" sz="2800" dirty="0" err="1"/>
              <a:t>loop</a:t>
            </a:r>
            <a:endParaRPr lang="it-IT" altLang="it-IT" sz="2800" dirty="0"/>
          </a:p>
          <a:p>
            <a:pPr eaLnBrk="1" hangingPunct="1"/>
            <a:endParaRPr lang="it-IT" altLang="it-IT" sz="2800" dirty="0"/>
          </a:p>
        </p:txBody>
      </p:sp>
      <p:sp>
        <p:nvSpPr>
          <p:cNvPr id="17412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29782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relazione “</a:t>
            </a:r>
            <a:r>
              <a:rPr lang="it-IT" altLang="it-IT" dirty="0" err="1"/>
              <a:t>is</a:t>
            </a:r>
            <a:r>
              <a:rPr lang="it-IT" altLang="it-IT" dirty="0"/>
              <a:t> a”</a:t>
            </a:r>
            <a:r>
              <a:rPr lang="en-US" altLang="it-IT" dirty="0"/>
              <a:t> </a:t>
            </a:r>
            <a:endParaRPr lang="it-IT" altLang="it-IT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 </a:t>
            </a:r>
            <a:r>
              <a:rPr lang="it-IT" altLang="it-IT" b="1" i="1" dirty="0"/>
              <a:t>oggetto</a:t>
            </a:r>
            <a:r>
              <a:rPr lang="it-IT" altLang="it-IT" dirty="0"/>
              <a:t> di una classe </a:t>
            </a:r>
            <a:r>
              <a:rPr lang="it-IT" altLang="it-IT" b="1" i="1" dirty="0"/>
              <a:t>derivata</a:t>
            </a:r>
            <a:r>
              <a:rPr lang="it-IT" altLang="it-IT" dirty="0"/>
              <a:t> può essere usato </a:t>
            </a:r>
            <a:r>
              <a:rPr lang="it-IT" altLang="it-IT" b="1" i="1" dirty="0"/>
              <a:t>ovunque</a:t>
            </a:r>
            <a:r>
              <a:rPr lang="it-IT" altLang="it-IT" dirty="0"/>
              <a:t> può essere usato un </a:t>
            </a:r>
            <a:r>
              <a:rPr lang="it-IT" altLang="it-IT" b="1" i="1" dirty="0"/>
              <a:t>oggetto</a:t>
            </a:r>
            <a:r>
              <a:rPr lang="it-IT" altLang="it-IT" dirty="0"/>
              <a:t> della classe </a:t>
            </a:r>
            <a:r>
              <a:rPr lang="it-IT" altLang="it-IT" b="1" i="1" dirty="0"/>
              <a:t>base</a:t>
            </a:r>
          </a:p>
          <a:p>
            <a:pPr eaLnBrk="1" hangingPunct="1"/>
            <a:r>
              <a:rPr lang="it-IT" altLang="it-IT" dirty="0"/>
              <a:t>un oggetto di una classe derivata ha </a:t>
            </a:r>
            <a:r>
              <a:rPr lang="it-IT" altLang="it-IT" b="1" i="1" dirty="0"/>
              <a:t>più di un tipo</a:t>
            </a:r>
          </a:p>
          <a:p>
            <a:pPr eaLnBrk="1" hangingPunct="1"/>
            <a:r>
              <a:rPr lang="it-IT" altLang="it-IT" b="1" i="1" dirty="0"/>
              <a:t>Cane 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 Animale</a:t>
            </a:r>
          </a:p>
        </p:txBody>
      </p:sp>
      <p:sp>
        <p:nvSpPr>
          <p:cNvPr id="18436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0729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funzioni che non vengono ereditate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oltre alle funzioni membro private </a:t>
            </a:r>
            <a:r>
              <a:rPr lang="it-IT" altLang="it-IT" b="1" i="1" dirty="0"/>
              <a:t>non vengono ereditati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costruttori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distruttori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costruttori di copia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operatori di assegnamento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se non vengono definiti vengono creati quelli di </a:t>
            </a:r>
            <a:r>
              <a:rPr lang="it-IT" altLang="it-IT" b="1" i="1" dirty="0"/>
              <a:t>default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dirty="0"/>
          </a:p>
        </p:txBody>
      </p:sp>
      <p:sp>
        <p:nvSpPr>
          <p:cNvPr id="1946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04223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distruttori in classi derivate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quando il </a:t>
            </a:r>
            <a:r>
              <a:rPr lang="it-IT" altLang="it-IT" sz="2800" b="1" i="1" dirty="0"/>
              <a:t>distruttore</a:t>
            </a:r>
            <a:r>
              <a:rPr lang="it-IT" altLang="it-IT" sz="2800" dirty="0"/>
              <a:t> di una </a:t>
            </a:r>
            <a:r>
              <a:rPr lang="it-IT" altLang="it-IT" sz="2800" b="1" i="1" dirty="0"/>
              <a:t>classe derivata </a:t>
            </a:r>
            <a:r>
              <a:rPr lang="it-IT" altLang="it-IT" sz="2800" dirty="0"/>
              <a:t>è invocato, viene invocato </a:t>
            </a:r>
            <a:r>
              <a:rPr lang="it-IT" altLang="it-IT" sz="2800" b="1" i="1" dirty="0"/>
              <a:t>automaticamente</a:t>
            </a:r>
            <a:r>
              <a:rPr lang="it-IT" altLang="it-IT" sz="2800" dirty="0"/>
              <a:t> il distruttore della </a:t>
            </a:r>
            <a:r>
              <a:rPr lang="it-IT" altLang="it-IT" sz="2800" b="1" i="1" dirty="0"/>
              <a:t>classe base </a:t>
            </a:r>
          </a:p>
          <a:p>
            <a:r>
              <a:rPr lang="it-IT" altLang="it-IT" sz="2800" dirty="0"/>
              <a:t>se A</a:t>
            </a:r>
            <a:r>
              <a:rPr lang="it-IT" altLang="it-IT" sz="2800" dirty="0">
                <a:sym typeface="Symbol"/>
              </a:rPr>
              <a:t></a:t>
            </a:r>
            <a:r>
              <a:rPr lang="it-IT" altLang="it-IT" sz="2800" dirty="0"/>
              <a:t>B</a:t>
            </a:r>
            <a:r>
              <a:rPr lang="it-IT" altLang="it-IT" sz="2800" dirty="0">
                <a:sym typeface="Symbol"/>
              </a:rPr>
              <a:t></a:t>
            </a:r>
            <a:r>
              <a:rPr lang="it-IT" altLang="it-IT" sz="2800" dirty="0"/>
              <a:t>C, quando termina lo scope di un oggetto di classe C viene chiamato prima il distruttore della classe C, poi quello della classe B, infine quello della classe A</a:t>
            </a:r>
          </a:p>
          <a:p>
            <a:pPr eaLnBrk="1" hangingPunct="1"/>
            <a:r>
              <a:rPr lang="it-IT" altLang="it-IT" sz="2800" dirty="0"/>
              <a:t>i distruttori sono chiamati in ordine inverso rispetto ai costruttori</a:t>
            </a:r>
          </a:p>
        </p:txBody>
      </p:sp>
      <p:sp>
        <p:nvSpPr>
          <p:cNvPr id="22532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50286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relazioni tra oggetti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relazione “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</a:t>
            </a:r>
            <a:r>
              <a:rPr lang="it-IT" altLang="it-IT" dirty="0"/>
              <a:t>”</a:t>
            </a:r>
          </a:p>
          <a:p>
            <a:pPr lvl="1" eaLnBrk="1" hangingPunct="1"/>
            <a:r>
              <a:rPr lang="it-IT" altLang="it-IT" dirty="0"/>
              <a:t>esempio: un Gatto 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</a:t>
            </a:r>
            <a:r>
              <a:rPr lang="it-IT" altLang="it-IT" dirty="0"/>
              <a:t> Animale</a:t>
            </a:r>
          </a:p>
          <a:p>
            <a:pPr eaLnBrk="1" hangingPunct="1"/>
            <a:r>
              <a:rPr lang="it-IT" altLang="it-IT" dirty="0"/>
              <a:t>relazione “</a:t>
            </a:r>
            <a:r>
              <a:rPr lang="it-IT" altLang="it-IT" b="1" i="1" dirty="0" err="1"/>
              <a:t>has</a:t>
            </a:r>
            <a:r>
              <a:rPr lang="it-IT" altLang="it-IT" b="1" i="1" dirty="0"/>
              <a:t> a</a:t>
            </a:r>
            <a:r>
              <a:rPr lang="it-IT" altLang="it-IT" dirty="0"/>
              <a:t>”</a:t>
            </a:r>
          </a:p>
          <a:p>
            <a:pPr lvl="1" eaLnBrk="1" hangingPunct="1"/>
            <a:r>
              <a:rPr lang="it-IT" altLang="it-IT" dirty="0"/>
              <a:t>esempio: an Computer </a:t>
            </a:r>
            <a:r>
              <a:rPr lang="it-IT" altLang="it-IT" b="1" i="1" dirty="0" err="1"/>
              <a:t>has</a:t>
            </a:r>
            <a:r>
              <a:rPr lang="it-IT" altLang="it-IT" b="1" i="1" dirty="0"/>
              <a:t> a</a:t>
            </a:r>
            <a:r>
              <a:rPr lang="it-IT" altLang="it-IT" dirty="0"/>
              <a:t> Processore</a:t>
            </a:r>
          </a:p>
        </p:txBody>
      </p:sp>
      <p:sp>
        <p:nvSpPr>
          <p:cNvPr id="23556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3279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una nuova classe (</a:t>
            </a:r>
            <a:r>
              <a:rPr lang="it-IT" altLang="it-IT" b="1" dirty="0"/>
              <a:t>classe derivata</a:t>
            </a:r>
            <a:r>
              <a:rPr lang="it-IT" altLang="it-IT" dirty="0"/>
              <a:t>) viene creata a partire da una classe esistente (</a:t>
            </a:r>
            <a:r>
              <a:rPr lang="it-IT" altLang="it-IT" b="1" dirty="0"/>
              <a:t>classe base</a:t>
            </a:r>
            <a:r>
              <a:rPr lang="it-IT" altLang="it-IT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la classe derivata </a:t>
            </a:r>
            <a:r>
              <a:rPr lang="it-IT" altLang="it-IT" b="1" dirty="0"/>
              <a:t>eredita</a:t>
            </a:r>
            <a:r>
              <a:rPr lang="it-IT" altLang="it-IT" dirty="0"/>
              <a:t> le variabili membro e le funzioni membro della classe base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la classe derivata può </a:t>
            </a:r>
            <a:r>
              <a:rPr lang="it-IT" altLang="it-IT" b="1" dirty="0"/>
              <a:t>aggiungere</a:t>
            </a:r>
            <a:r>
              <a:rPr lang="it-IT" altLang="it-IT" dirty="0"/>
              <a:t> variabili membro e funzioni membro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</p:txBody>
      </p:sp>
      <p:sp>
        <p:nvSpPr>
          <p:cNvPr id="410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09541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 protetta e privata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i="1" dirty="0"/>
              <a:t>ereditarietà protetta</a:t>
            </a:r>
            <a:r>
              <a:rPr lang="it-IT" altLang="it-IT" dirty="0"/>
              <a:t>: i membri pubblici della classe base sono protetti nella classe derivata quando sono ereditati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ereditarietà privata: nessun membro della classe base può essere referenziato nella classe derivata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la relazione “</a:t>
            </a:r>
            <a:r>
              <a:rPr lang="it-IT" altLang="it-IT" dirty="0" err="1"/>
              <a:t>is</a:t>
            </a:r>
            <a:r>
              <a:rPr lang="it-IT" altLang="it-IT" dirty="0"/>
              <a:t> a” non è valida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sono raramente usate</a:t>
            </a:r>
          </a:p>
        </p:txBody>
      </p:sp>
      <p:sp>
        <p:nvSpPr>
          <p:cNvPr id="2458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69584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gerarchia di classi</a:t>
            </a:r>
          </a:p>
        </p:txBody>
      </p:sp>
      <p:sp>
        <p:nvSpPr>
          <p:cNvPr id="25603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altLang="it-IT" sz="1800" dirty="0"/>
              <a:t>l’ereditarietà può estendersi a più livelli generando quindi una </a:t>
            </a:r>
            <a:r>
              <a:rPr lang="it-IT" altLang="it-IT" sz="1800" b="1" i="1" dirty="0"/>
              <a:t>gerarchia di classi</a:t>
            </a:r>
            <a:endParaRPr lang="it-IT" altLang="it-IT" sz="1800" i="1" dirty="0"/>
          </a:p>
          <a:p>
            <a:r>
              <a:rPr lang="it-IT" altLang="it-IT" sz="1800" dirty="0"/>
              <a:t>una classe derivata può, a sua volta, essere base di nuove sottoclassi</a:t>
            </a:r>
          </a:p>
          <a:p>
            <a:r>
              <a:rPr lang="it-IT" altLang="it-IT" sz="1800" b="1" i="1" dirty="0"/>
              <a:t>Sportivo</a:t>
            </a:r>
            <a:r>
              <a:rPr lang="it-IT" altLang="it-IT" sz="1800" dirty="0"/>
              <a:t> è </a:t>
            </a:r>
            <a:r>
              <a:rPr lang="it-IT" altLang="it-IT" sz="1800" i="1" dirty="0"/>
              <a:t>sottoclasse</a:t>
            </a:r>
            <a:r>
              <a:rPr lang="it-IT" altLang="it-IT" sz="1800" dirty="0"/>
              <a:t> di </a:t>
            </a:r>
            <a:r>
              <a:rPr lang="it-IT" altLang="it-IT" sz="1800" b="1" i="1" dirty="0"/>
              <a:t>Persona</a:t>
            </a:r>
            <a:r>
              <a:rPr lang="it-IT" altLang="it-IT" sz="1800" dirty="0"/>
              <a:t> ed è </a:t>
            </a:r>
            <a:r>
              <a:rPr lang="it-IT" altLang="it-IT" sz="1800" i="1" dirty="0"/>
              <a:t>superclasse</a:t>
            </a:r>
            <a:r>
              <a:rPr lang="it-IT" altLang="it-IT" sz="1800" dirty="0"/>
              <a:t> di </a:t>
            </a:r>
            <a:r>
              <a:rPr lang="it-IT" altLang="it-IT" sz="1800" b="1" i="1" dirty="0"/>
              <a:t>Nuotatore</a:t>
            </a:r>
            <a:r>
              <a:rPr lang="it-IT" altLang="it-IT" sz="1800" dirty="0"/>
              <a:t>, </a:t>
            </a:r>
            <a:r>
              <a:rPr lang="it-IT" altLang="it-IT" sz="1800" b="1" i="1" dirty="0"/>
              <a:t>Motociclista</a:t>
            </a:r>
            <a:r>
              <a:rPr lang="it-IT" altLang="it-IT" sz="1800" dirty="0"/>
              <a:t> e </a:t>
            </a:r>
            <a:r>
              <a:rPr lang="it-IT" altLang="it-IT" sz="1800" b="1" i="1" dirty="0"/>
              <a:t>Calciatore</a:t>
            </a:r>
          </a:p>
          <a:p>
            <a:r>
              <a:rPr lang="it-IT" altLang="it-IT" sz="1800" dirty="0"/>
              <a:t>nella parte alta della gerarchia troviamo le </a:t>
            </a:r>
            <a:r>
              <a:rPr lang="it-IT" altLang="it-IT" sz="1800" b="1" i="1" dirty="0"/>
              <a:t>classi generiche</a:t>
            </a:r>
            <a:r>
              <a:rPr lang="it-IT" altLang="it-IT" sz="1800" dirty="0"/>
              <a:t>, scendendo aumenta il </a:t>
            </a:r>
            <a:r>
              <a:rPr lang="it-IT" altLang="it-IT" sz="1800" b="1" i="1" dirty="0"/>
              <a:t>livello di specializzazione</a:t>
            </a:r>
            <a:endParaRPr lang="it-IT" altLang="it-IT" sz="1800" dirty="0"/>
          </a:p>
          <a:p>
            <a:endParaRPr lang="it-IT" altLang="it-IT" sz="1800" dirty="0"/>
          </a:p>
        </p:txBody>
      </p:sp>
      <p:sp>
        <p:nvSpPr>
          <p:cNvPr id="2560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  <p:pic>
        <p:nvPicPr>
          <p:cNvPr id="2560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2449513"/>
            <a:ext cx="5384800" cy="2949575"/>
          </a:xfrm>
          <a:noFill/>
        </p:spPr>
      </p:pic>
    </p:spTree>
    <p:extLst>
      <p:ext uri="{BB962C8B-B14F-4D97-AF65-F5344CB8AC3E}">
        <p14:creationId xmlns:p14="http://schemas.microsoft.com/office/powerpoint/2010/main" val="134026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 multipla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it-IT" altLang="it-IT" sz="2400" dirty="0"/>
              <a:t>una classe derivata può avere </a:t>
            </a:r>
            <a:r>
              <a:rPr lang="it-IT" altLang="it-IT" sz="2400" b="1" i="1" dirty="0"/>
              <a:t>più di una classe base</a:t>
            </a:r>
          </a:p>
          <a:p>
            <a:pPr eaLnBrk="1" hangingPunct="1"/>
            <a:r>
              <a:rPr lang="it-IT" altLang="it-IT" sz="2400" dirty="0"/>
              <a:t>possono esserci situazioni </a:t>
            </a:r>
            <a:r>
              <a:rPr lang="it-IT" altLang="it-IT" sz="2400" b="1" i="1" dirty="0"/>
              <a:t>ambigue</a:t>
            </a:r>
          </a:p>
          <a:p>
            <a:pPr eaLnBrk="1" hangingPunct="1"/>
            <a:r>
              <a:rPr lang="it-IT" altLang="it-IT" sz="2400" dirty="0"/>
              <a:t>richiede una </a:t>
            </a:r>
            <a:r>
              <a:rPr lang="it-IT" altLang="it-IT" sz="2400" b="1" i="1" dirty="0"/>
              <a:t>conoscenza</a:t>
            </a:r>
            <a:r>
              <a:rPr lang="it-IT" altLang="it-IT" sz="2400" dirty="0"/>
              <a:t> </a:t>
            </a:r>
            <a:r>
              <a:rPr lang="it-IT" altLang="it-IT" sz="2400" b="1" i="1" dirty="0"/>
              <a:t>approfondita</a:t>
            </a:r>
            <a:r>
              <a:rPr lang="it-IT" altLang="it-IT" sz="2400" dirty="0"/>
              <a:t> del linguaggio</a:t>
            </a:r>
          </a:p>
          <a:p>
            <a:pPr eaLnBrk="1" hangingPunct="1"/>
            <a:r>
              <a:rPr lang="it-IT" altLang="it-IT" sz="2400" dirty="0"/>
              <a:t>in </a:t>
            </a:r>
            <a:r>
              <a:rPr lang="it-IT" altLang="it-IT" sz="2400" b="1" i="1" dirty="0"/>
              <a:t>alcuni linguaggi </a:t>
            </a:r>
            <a:r>
              <a:rPr lang="it-IT" altLang="it-IT" sz="2400" dirty="0"/>
              <a:t>(es Java) </a:t>
            </a:r>
            <a:r>
              <a:rPr lang="it-IT" altLang="it-IT" sz="2400" b="1" i="1" dirty="0"/>
              <a:t>non è ammessa</a:t>
            </a:r>
            <a:r>
              <a:rPr lang="it-IT" altLang="it-IT" sz="2400" dirty="0"/>
              <a:t> l’ereditarietà multipla</a:t>
            </a:r>
          </a:p>
        </p:txBody>
      </p:sp>
      <p:sp>
        <p:nvSpPr>
          <p:cNvPr id="2662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3019425"/>
            <a:ext cx="5384800" cy="1809750"/>
          </a:xfrm>
          <a:noFill/>
        </p:spPr>
      </p:pic>
    </p:spTree>
    <p:extLst>
      <p:ext uri="{BB962C8B-B14F-4D97-AF65-F5344CB8AC3E}">
        <p14:creationId xmlns:p14="http://schemas.microsoft.com/office/powerpoint/2010/main" val="288533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ridefinizione delle funzioni membro ereditate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 dirty="0"/>
              <a:t>una classe derivata può </a:t>
            </a:r>
            <a:r>
              <a:rPr lang="it-IT" altLang="it-IT" sz="2400" b="1" i="1" dirty="0"/>
              <a:t>cambiare la definizione </a:t>
            </a:r>
            <a:r>
              <a:rPr lang="it-IT" altLang="it-IT" sz="2400" dirty="0"/>
              <a:t>di una funzione membro ereditata</a:t>
            </a:r>
          </a:p>
          <a:p>
            <a:pPr eaLnBrk="1" hangingPunct="1"/>
            <a:r>
              <a:rPr lang="it-IT" altLang="it-IT" sz="2400" dirty="0"/>
              <a:t>in questo caso la definizione della classe derivata deve contenere la dichiarazione della funzione membro ereditata</a:t>
            </a:r>
          </a:p>
          <a:p>
            <a:pPr eaLnBrk="1" hangingPunct="1"/>
            <a:r>
              <a:rPr lang="it-IT" altLang="it-IT" sz="2400" dirty="0"/>
              <a:t>possiamo avere ereditarietà per</a:t>
            </a:r>
          </a:p>
          <a:p>
            <a:pPr lvl="1" eaLnBrk="1" hangingPunct="1"/>
            <a:r>
              <a:rPr lang="it-IT" altLang="it-IT" sz="2000" b="1" i="1" dirty="0"/>
              <a:t>estensione</a:t>
            </a:r>
            <a:r>
              <a:rPr lang="it-IT" altLang="it-IT" sz="2000" dirty="0"/>
              <a:t> </a:t>
            </a:r>
            <a:br>
              <a:rPr lang="it-IT" altLang="it-IT" sz="2000" dirty="0"/>
            </a:br>
            <a:r>
              <a:rPr lang="it-IT" altLang="it-IT" sz="2000" dirty="0"/>
              <a:t>(</a:t>
            </a:r>
            <a:r>
              <a:rPr lang="it-IT" altLang="it-IT" sz="2000" b="1" i="1" dirty="0"/>
              <a:t>aggiunta</a:t>
            </a:r>
            <a:r>
              <a:rPr lang="it-IT" altLang="it-IT" sz="2000" dirty="0"/>
              <a:t> di nuove variabili e/o funzioni)</a:t>
            </a:r>
          </a:p>
          <a:p>
            <a:pPr lvl="1" eaLnBrk="1" hangingPunct="1"/>
            <a:r>
              <a:rPr lang="it-IT" altLang="it-IT" sz="2000" b="1" i="1" dirty="0"/>
              <a:t>ridefinizione</a:t>
            </a:r>
            <a:br>
              <a:rPr lang="it-IT" altLang="it-IT" sz="2000" dirty="0"/>
            </a:br>
            <a:r>
              <a:rPr lang="it-IT" altLang="it-IT" sz="2000" dirty="0"/>
              <a:t>(</a:t>
            </a:r>
            <a:r>
              <a:rPr lang="it-IT" altLang="it-IT" sz="2000" b="1" i="1" dirty="0" err="1"/>
              <a:t>overriding</a:t>
            </a:r>
            <a:r>
              <a:rPr lang="it-IT" altLang="it-IT" sz="2000" b="1" i="1" dirty="0"/>
              <a:t> </a:t>
            </a:r>
            <a:r>
              <a:rPr lang="it-IT" altLang="it-IT" sz="2000" dirty="0"/>
              <a:t>di funzioni)</a:t>
            </a:r>
          </a:p>
        </p:txBody>
      </p:sp>
      <p:sp>
        <p:nvSpPr>
          <p:cNvPr id="512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1515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 e riuso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la classe base contiene il </a:t>
            </a:r>
            <a:r>
              <a:rPr lang="it-IT" altLang="it-IT" b="1" i="1" dirty="0"/>
              <a:t>codice comune </a:t>
            </a:r>
            <a:r>
              <a:rPr lang="it-IT" altLang="it-IT" dirty="0"/>
              <a:t>alle classi derivate</a:t>
            </a:r>
          </a:p>
          <a:p>
            <a:pPr eaLnBrk="1" hangingPunct="1"/>
            <a:r>
              <a:rPr lang="it-IT" altLang="it-IT" dirty="0"/>
              <a:t>l’ereditarietà consente di </a:t>
            </a:r>
            <a:r>
              <a:rPr lang="it-IT" altLang="it-IT" b="1" i="1" dirty="0"/>
              <a:t>riusare</a:t>
            </a:r>
            <a:r>
              <a:rPr lang="it-IT" altLang="it-IT" dirty="0"/>
              <a:t> il codice della classe base</a:t>
            </a:r>
          </a:p>
        </p:txBody>
      </p:sp>
      <p:sp>
        <p:nvSpPr>
          <p:cNvPr id="614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40169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Un esempio senza ereditarietà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</p:nvPr>
        </p:nvGraphicFramePr>
        <p:xfrm>
          <a:off x="609600" y="1981201"/>
          <a:ext cx="4438651" cy="2473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r>
                        <a:rPr lang="it-IT" sz="1800" dirty="0"/>
                        <a:t>Animale</a:t>
                      </a:r>
                    </a:p>
                  </a:txBody>
                  <a:tcPr marL="121920" marR="121920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1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800" dirty="0"/>
                        <a:t>altezza: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800" dirty="0"/>
                        <a:t>peso: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664">
                <a:tc>
                  <a:txBody>
                    <a:bodyPr/>
                    <a:lstStyle/>
                    <a:p>
                      <a:r>
                        <a:rPr lang="it-IT" sz="1800" dirty="0" err="1"/>
                        <a:t>+setAltezza</a:t>
                      </a:r>
                      <a:r>
                        <a:rPr lang="it-IT" sz="1800" dirty="0"/>
                        <a:t>(</a:t>
                      </a:r>
                      <a:r>
                        <a:rPr lang="it-IT" sz="1800" dirty="0" err="1"/>
                        <a:t>int</a:t>
                      </a:r>
                      <a:r>
                        <a:rPr lang="it-IT" sz="1800" dirty="0"/>
                        <a:t>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+setPeso</a:t>
                      </a:r>
                      <a:r>
                        <a:rPr lang="it-IT" sz="1800" dirty="0"/>
                        <a:t>(</a:t>
                      </a:r>
                      <a:r>
                        <a:rPr lang="it-IT" sz="1800" dirty="0" err="1"/>
                        <a:t>int</a:t>
                      </a:r>
                      <a:r>
                        <a:rPr lang="it-IT" sz="1800" dirty="0"/>
                        <a:t>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+getAltezza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+getPeso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+visualizza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81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  <p:graphicFrame>
        <p:nvGraphicFramePr>
          <p:cNvPr id="6" name="Segnaposto contenuto 4"/>
          <p:cNvGraphicFramePr>
            <a:graphicFrameLocks/>
          </p:cNvGraphicFramePr>
          <p:nvPr/>
        </p:nvGraphicFramePr>
        <p:xfrm>
          <a:off x="6286500" y="1928813"/>
          <a:ext cx="4438651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Cane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dirty="0"/>
                        <a:t>altezza: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  <a:p>
                      <a:pPr>
                        <a:buFontTx/>
                        <a:buChar char="-"/>
                      </a:pPr>
                      <a:r>
                        <a:rPr lang="it-IT" dirty="0"/>
                        <a:t>peso: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  <a:p>
                      <a:pPr>
                        <a:buFontTx/>
                        <a:buChar char="-"/>
                      </a:pPr>
                      <a:r>
                        <a:rPr lang="it-IT" dirty="0"/>
                        <a:t>nome:</a:t>
                      </a:r>
                      <a:r>
                        <a:rPr lang="it-IT" dirty="0" err="1"/>
                        <a:t>string</a:t>
                      </a:r>
                      <a:endParaRPr lang="it-IT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+setAltezza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int</a:t>
                      </a:r>
                      <a:r>
                        <a:rPr lang="it-IT" dirty="0"/>
                        <a:t>):</a:t>
                      </a:r>
                      <a:r>
                        <a:rPr lang="it-IT" dirty="0" err="1"/>
                        <a:t>void</a:t>
                      </a:r>
                      <a:endParaRPr lang="it-IT" dirty="0"/>
                    </a:p>
                    <a:p>
                      <a:r>
                        <a:rPr lang="it-IT" dirty="0" err="1"/>
                        <a:t>+setPeso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int</a:t>
                      </a:r>
                      <a:r>
                        <a:rPr lang="it-IT" dirty="0"/>
                        <a:t>):</a:t>
                      </a:r>
                      <a:r>
                        <a:rPr lang="it-IT" dirty="0" err="1"/>
                        <a:t>void</a:t>
                      </a:r>
                      <a:endParaRPr lang="it-IT" dirty="0"/>
                    </a:p>
                    <a:p>
                      <a:r>
                        <a:rPr lang="it-IT" dirty="0" err="1"/>
                        <a:t>+getAltezza</a:t>
                      </a:r>
                      <a:r>
                        <a:rPr lang="it-IT" dirty="0"/>
                        <a:t>():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  <a:p>
                      <a:r>
                        <a:rPr lang="it-IT" dirty="0" err="1"/>
                        <a:t>+getPeso</a:t>
                      </a:r>
                      <a:r>
                        <a:rPr lang="it-IT" dirty="0"/>
                        <a:t>():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  <a:p>
                      <a:r>
                        <a:rPr lang="it-IT" dirty="0" err="1"/>
                        <a:t>+getNome</a:t>
                      </a:r>
                      <a:r>
                        <a:rPr lang="it-IT" dirty="0"/>
                        <a:t>():</a:t>
                      </a:r>
                      <a:r>
                        <a:rPr lang="it-IT" dirty="0" err="1"/>
                        <a:t>string</a:t>
                      </a:r>
                      <a:endParaRPr lang="it-IT" dirty="0"/>
                    </a:p>
                    <a:p>
                      <a:r>
                        <a:rPr lang="it-IT" dirty="0" err="1"/>
                        <a:t>+visualizza</a:t>
                      </a:r>
                      <a:r>
                        <a:rPr lang="it-IT" dirty="0"/>
                        <a:t>():</a:t>
                      </a:r>
                      <a:r>
                        <a:rPr lang="it-IT" dirty="0" err="1"/>
                        <a:t>void</a:t>
                      </a:r>
                      <a:endParaRPr lang="it-IT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Un esempio con ereditarietà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</p:nvPr>
        </p:nvGraphicFramePr>
        <p:xfrm>
          <a:off x="609600" y="1981201"/>
          <a:ext cx="4438651" cy="2473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r>
                        <a:rPr lang="it-IT" sz="1800" dirty="0"/>
                        <a:t>Animale</a:t>
                      </a:r>
                    </a:p>
                  </a:txBody>
                  <a:tcPr marL="121920" marR="121920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1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800" dirty="0"/>
                        <a:t>altezza: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800" dirty="0"/>
                        <a:t>peso: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664">
                <a:tc>
                  <a:txBody>
                    <a:bodyPr/>
                    <a:lstStyle/>
                    <a:p>
                      <a:r>
                        <a:rPr lang="it-IT" sz="1800" dirty="0" err="1"/>
                        <a:t>+setAltezza</a:t>
                      </a:r>
                      <a:r>
                        <a:rPr lang="it-IT" sz="1800" dirty="0"/>
                        <a:t>(</a:t>
                      </a:r>
                      <a:r>
                        <a:rPr lang="it-IT" sz="1800" dirty="0" err="1"/>
                        <a:t>int</a:t>
                      </a:r>
                      <a:r>
                        <a:rPr lang="it-IT" sz="1800" dirty="0"/>
                        <a:t>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+setPeso</a:t>
                      </a:r>
                      <a:r>
                        <a:rPr lang="it-IT" sz="1800" dirty="0"/>
                        <a:t>(</a:t>
                      </a:r>
                      <a:r>
                        <a:rPr lang="it-IT" sz="1800" dirty="0" err="1"/>
                        <a:t>int</a:t>
                      </a:r>
                      <a:r>
                        <a:rPr lang="it-IT" sz="1800" dirty="0"/>
                        <a:t>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+getAltezza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+getPeso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int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+visualizza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05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  <p:graphicFrame>
        <p:nvGraphicFramePr>
          <p:cNvPr id="6" name="Segnaposto contenuto 4"/>
          <p:cNvGraphicFramePr>
            <a:graphicFrameLocks/>
          </p:cNvGraphicFramePr>
          <p:nvPr/>
        </p:nvGraphicFramePr>
        <p:xfrm>
          <a:off x="6286500" y="1928813"/>
          <a:ext cx="4438651" cy="1381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70">
                <a:tc>
                  <a:txBody>
                    <a:bodyPr/>
                    <a:lstStyle/>
                    <a:p>
                      <a:r>
                        <a:rPr lang="it-IT" sz="1800" dirty="0"/>
                        <a:t>Cane</a:t>
                      </a:r>
                    </a:p>
                  </a:txBody>
                  <a:tcPr marL="121920" marR="121920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800" dirty="0"/>
                        <a:t>nome:</a:t>
                      </a:r>
                      <a:r>
                        <a:rPr lang="it-IT" sz="1800" dirty="0" err="1"/>
                        <a:t>string</a:t>
                      </a:r>
                      <a:endParaRPr lang="it-IT" sz="1800" dirty="0"/>
                    </a:p>
                  </a:txBody>
                  <a:tcPr marL="121920" marR="121920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86">
                <a:tc>
                  <a:txBody>
                    <a:bodyPr/>
                    <a:lstStyle/>
                    <a:p>
                      <a:r>
                        <a:rPr lang="it-IT" sz="1800" dirty="0" err="1"/>
                        <a:t>+getNome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string</a:t>
                      </a:r>
                      <a:endParaRPr lang="it-IT" sz="1800" dirty="0"/>
                    </a:p>
                    <a:p>
                      <a:r>
                        <a:rPr lang="it-IT" sz="1800" dirty="0" err="1"/>
                        <a:t>+visualizza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</a:txBody>
                  <a:tcPr marL="121920" marR="121920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Segnaposto contenuto 4"/>
          <p:cNvGraphicFramePr>
            <a:graphicFrameLocks/>
          </p:cNvGraphicFramePr>
          <p:nvPr/>
        </p:nvGraphicFramePr>
        <p:xfrm>
          <a:off x="6286500" y="3857625"/>
          <a:ext cx="4438651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it-IT" sz="1800" dirty="0"/>
                        <a:t>Gatto</a:t>
                      </a: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it-IT" sz="1800" dirty="0"/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it-IT" sz="1800" dirty="0" err="1"/>
                        <a:t>+visualizza</a:t>
                      </a:r>
                      <a:r>
                        <a:rPr lang="it-IT" sz="1800" dirty="0"/>
                        <a:t>():</a:t>
                      </a:r>
                      <a:r>
                        <a:rPr lang="it-IT" sz="1800" dirty="0" err="1"/>
                        <a:t>void</a:t>
                      </a:r>
                      <a:endParaRPr lang="it-IT" sz="1800" dirty="0"/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Connettore 2 2"/>
          <p:cNvCxnSpPr/>
          <p:nvPr/>
        </p:nvCxnSpPr>
        <p:spPr>
          <a:xfrm flipH="1">
            <a:off x="5087888" y="2564904"/>
            <a:ext cx="1081160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 flipV="1">
            <a:off x="5087888" y="3501008"/>
            <a:ext cx="1081160" cy="86409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Le classi della gerarchia in C++</a:t>
            </a:r>
            <a:br>
              <a:rPr lang="it-IT" altLang="it-IT"/>
            </a:br>
            <a:r>
              <a:rPr lang="it-IT" altLang="it-IT"/>
              <a:t>Animale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public: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0 );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setPeso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getPeso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peso;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};</a:t>
            </a:r>
            <a:endParaRPr lang="it-IT" altLang="it-IT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8061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Le classi della gerarchia in C++</a:t>
            </a:r>
            <a:br>
              <a:rPr lang="it-IT" altLang="it-IT"/>
            </a:br>
            <a:r>
              <a:rPr lang="it-IT" altLang="it-IT"/>
              <a:t>Cane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class Cane: public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Animale</a:t>
            </a:r>
            <a:endParaRPr lang="en-US" altLang="it-IT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public: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Cane(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 = 0 ,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 = 0, string = "Bill");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setNome</a:t>
            </a: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( string ); 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it-IT" sz="14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dirty="0"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Cane::Cane( 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 p, 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 n ): Animale( a, p)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setNome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( n );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} …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 Cane::visualizza()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{  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 &lt;&lt; "Sono un cane di nome: " &lt;&lt; nome &lt;&lt; </a:t>
            </a:r>
            <a:r>
              <a:rPr lang="it-IT" altLang="it-IT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;  Animale::visualizza();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24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07776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Le classi della gerarchia in C++</a:t>
            </a:r>
            <a:br>
              <a:rPr lang="it-IT" altLang="it-IT"/>
            </a:br>
            <a:r>
              <a:rPr lang="it-IT" altLang="it-IT"/>
              <a:t>Gatto</a:t>
            </a:r>
          </a:p>
        </p:txBody>
      </p:sp>
      <p:sp>
        <p:nvSpPr>
          <p:cNvPr id="1126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>
                <a:latin typeface="Courier New" pitchFamily="49" charset="0"/>
                <a:cs typeface="Courier New" pitchFamily="49" charset="0"/>
              </a:rPr>
              <a:t>class Gatto: public Animale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>
                <a:latin typeface="Courier New" pitchFamily="49" charset="0"/>
                <a:cs typeface="Courier New" pitchFamily="49" charset="0"/>
              </a:rPr>
              <a:t>public: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>
                <a:latin typeface="Courier New" pitchFamily="49" charset="0"/>
                <a:cs typeface="Courier New" pitchFamily="49" charset="0"/>
              </a:rPr>
              <a:t>Gatto ( const int = 0, const int = 0);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>
                <a:latin typeface="Courier New" pitchFamily="49" charset="0"/>
                <a:cs typeface="Courier New" pitchFamily="49" charset="0"/>
              </a:rPr>
              <a:t>void visualizza();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it-IT" sz="1600" b="1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it-IT" altLang="it-IT" sz="1600" b="1">
                <a:latin typeface="Courier New" pitchFamily="49" charset="0"/>
                <a:cs typeface="Courier New" pitchFamily="49" charset="0"/>
              </a:rPr>
              <a:t>Gatto::Gatto( const int a, const int p)  : Animale(a, p)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>
                <a:latin typeface="Courier New" pitchFamily="49" charset="0"/>
                <a:cs typeface="Courier New" pitchFamily="49" charset="0"/>
              </a:rPr>
              <a:t>void Gatto::visualizza() 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>
                <a:latin typeface="Courier New" pitchFamily="49" charset="0"/>
                <a:cs typeface="Courier New" pitchFamily="49" charset="0"/>
              </a:rPr>
              <a:t>	cout &lt;&lt; "Sono un gatto";  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>
                <a:latin typeface="Courier New" pitchFamily="49" charset="0"/>
                <a:cs typeface="Courier New" pitchFamily="49" charset="0"/>
              </a:rPr>
              <a:t>	Animale::visualizza();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26976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1517</TotalTime>
  <Words>1120</Words>
  <Application>Microsoft Office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Schoolbook</vt:lpstr>
      <vt:lpstr>Courier New</vt:lpstr>
      <vt:lpstr>Symbol</vt:lpstr>
      <vt:lpstr>Tahoma</vt:lpstr>
      <vt:lpstr>Times New Roman</vt:lpstr>
      <vt:lpstr>Wingdings</vt:lpstr>
      <vt:lpstr>template sisinf</vt:lpstr>
      <vt:lpstr>oop: ereditarietà  Alberto Ferrari</vt:lpstr>
      <vt:lpstr>ereditarietà</vt:lpstr>
      <vt:lpstr>ridefinizione delle funzioni membro ereditate</vt:lpstr>
      <vt:lpstr>ereditarietà e riuso</vt:lpstr>
      <vt:lpstr>Un esempio senza ereditarietà</vt:lpstr>
      <vt:lpstr>Un esempio con ereditarietà</vt:lpstr>
      <vt:lpstr>Le classi della gerarchia in C++ Animale</vt:lpstr>
      <vt:lpstr>Le classi della gerarchia in C++ Cane</vt:lpstr>
      <vt:lpstr>Le classi della gerarchia in C++ Gatto</vt:lpstr>
      <vt:lpstr>costruttori nelle classi derivate</vt:lpstr>
      <vt:lpstr>ordine di chiamata dei costruttori</vt:lpstr>
      <vt:lpstr>uso dei membri privati della classe base</vt:lpstr>
      <vt:lpstr>il qualificatore protected</vt:lpstr>
      <vt:lpstr>ridefinizione (overriding) e sovraccarico (overloading)</vt:lpstr>
      <vt:lpstr>accesso a una funzione della classe base ridefinita</vt:lpstr>
      <vt:lpstr>relazione “is a” </vt:lpstr>
      <vt:lpstr>funzioni che non vengono ereditate</vt:lpstr>
      <vt:lpstr>distruttori in classi derivate</vt:lpstr>
      <vt:lpstr>relazioni tra oggetti</vt:lpstr>
      <vt:lpstr>ereditarietà protetta e privata </vt:lpstr>
      <vt:lpstr>gerarchia di classi</vt:lpstr>
      <vt:lpstr>ereditarietà multipla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74</cp:revision>
  <dcterms:created xsi:type="dcterms:W3CDTF">2018-01-19T17:39:36Z</dcterms:created>
  <dcterms:modified xsi:type="dcterms:W3CDTF">2018-03-19T14:37:20Z</dcterms:modified>
</cp:coreProperties>
</file>