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64" r:id="rId3"/>
    <p:sldId id="265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Lista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Lista(link t);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elimina(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inserisci(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elimina();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coda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lvl="1"/>
            <a:r>
              <a:rPr lang="it-IT" sz="1600" dirty="0"/>
              <a:t>in posizione specifica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inserisci(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1600" dirty="0"/>
              <a:t>in coda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posizione specifica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elimina(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visualizzazione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stampa()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elimina()</a:t>
            </a:r>
          </a:p>
          <a:p>
            <a:endParaRPr lang="it-IT" sz="20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Lista::Lista() {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(testa);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testa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Lista::stampa()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al primo elemento </a:t>
            </a:r>
            <a:r>
              <a:rPr lang="it-IT" sz="2000" dirty="0"/>
              <a:t>della lista</a:t>
            </a:r>
          </a:p>
          <a:p>
            <a:r>
              <a:rPr lang="it-IT" sz="2000" dirty="0"/>
              <a:t>tutte le operazioni </a:t>
            </a:r>
            <a:r>
              <a:rPr lang="it-IT" sz="2000" b="1" i="1" dirty="0"/>
              <a:t>accedono</a:t>
            </a:r>
            <a:r>
              <a:rPr lang="it-IT" sz="2000" dirty="0"/>
              <a:t> agli elementi tramite </a:t>
            </a:r>
            <a:r>
              <a:rPr lang="it-IT" sz="2000" b="1" i="1" dirty="0"/>
              <a:t>link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iniziale </a:t>
            </a:r>
            <a:r>
              <a:rPr lang="it-IT" sz="2000" dirty="0"/>
              <a:t>di tutte le operazioni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8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570EA63-3245-4CDC-8FA8-57B70C9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pila (</a:t>
            </a:r>
            <a:r>
              <a:rPr lang="it-IT" cap="none" dirty="0" err="1"/>
              <a:t>stack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9A01BE-A780-4880-9FB0-225C77C4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0FED5-96BC-4A78-868B-5E30CD4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83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7AC093-5B50-40DF-AA70-7A8539F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-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08A31-5559-4ED4-AC27-2562C94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pila</a:t>
            </a:r>
            <a:r>
              <a:rPr lang="it-IT" dirty="0"/>
              <a:t> è una lista gestita in base al principio </a:t>
            </a:r>
            <a:r>
              <a:rPr lang="it-IT" b="1" i="1" dirty="0"/>
              <a:t>LIFO</a:t>
            </a:r>
            <a:r>
              <a:rPr lang="it-IT" dirty="0"/>
              <a:t> (</a:t>
            </a:r>
            <a:r>
              <a:rPr lang="it-IT" b="1" i="1" dirty="0"/>
              <a:t>last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dirty="0" err="1"/>
              <a:t>push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(pop) avvengono nella stessa estremità della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EA942-1443-488D-9F11-6E65F6E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stack">
            <a:extLst>
              <a:ext uri="{FF2B5EF4-FFF2-40B4-BE49-F238E27FC236}">
                <a16:creationId xmlns:a16="http://schemas.microsoft.com/office/drawing/2014/main" id="{43CABF0B-1115-492D-999D-E466AB97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top(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(top);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top;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top-&gt;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7467B3-2CEB-4EEE-83DF-1D03605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coda (</a:t>
            </a:r>
            <a:r>
              <a:rPr lang="it-IT" cap="none" dirty="0" err="1"/>
              <a:t>queue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0EA80B5-2FB8-475F-A77F-7DDFDE0B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65884-1E4D-423A-8DA4-0E887EE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5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DF3DB8-790C-4AED-B1B0-52EE6A8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 (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2D0FA2-E1D9-46B2-9903-0876F41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coda</a:t>
            </a:r>
            <a:r>
              <a:rPr lang="it-IT" dirty="0"/>
              <a:t> è una lista gestita in base al principio </a:t>
            </a:r>
            <a:r>
              <a:rPr lang="it-IT" b="1" i="1" dirty="0"/>
              <a:t>FIFO</a:t>
            </a:r>
            <a:r>
              <a:rPr lang="it-IT" dirty="0"/>
              <a:t> (</a:t>
            </a:r>
            <a:r>
              <a:rPr lang="it-IT" b="1" i="1" dirty="0"/>
              <a:t>first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i="1" dirty="0" err="1"/>
              <a:t>enqueue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</a:t>
            </a:r>
            <a:r>
              <a:rPr lang="it-IT" i="1" dirty="0" err="1"/>
              <a:t>dequeue</a:t>
            </a:r>
            <a:r>
              <a:rPr lang="it-IT" dirty="0"/>
              <a:t>) avvengono nelle estremità opposte della lista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83EBB4-39C4-4C1F-9513-FF0A3DF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0" name="Picture 2" descr="Risultati immagini">
            <a:extLst>
              <a:ext uri="{FF2B5EF4-FFF2-40B4-BE49-F238E27FC236}">
                <a16:creationId xmlns:a16="http://schemas.microsoft.com/office/drawing/2014/main" id="{D45439B0-746F-47C5-8A70-5A89BCA5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16" y="3212976"/>
            <a:ext cx="3001035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0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E64CE92-D344-4B9D-B386-714CC9E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coda: implementazione con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4758-3AC7-4942-B11C-9678E9B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Linked List Queue">
            <a:extLst>
              <a:ext uri="{FF2B5EF4-FFF2-40B4-BE49-F238E27FC236}">
                <a16:creationId xmlns:a16="http://schemas.microsoft.com/office/drawing/2014/main" id="{031F5E21-F3D6-4C78-B864-CFFBE22E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340768"/>
            <a:ext cx="52216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enqueue">
            <a:extLst>
              <a:ext uri="{FF2B5EF4-FFF2-40B4-BE49-F238E27FC236}">
                <a16:creationId xmlns:a16="http://schemas.microsoft.com/office/drawing/2014/main" id="{CF109CC0-797A-4C0A-B5A1-C433DA5B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4"/>
            <a:ext cx="4362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 List Dequeue operation">
            <a:extLst>
              <a:ext uri="{FF2B5EF4-FFF2-40B4-BE49-F238E27FC236}">
                <a16:creationId xmlns:a16="http://schemas.microsoft.com/office/drawing/2014/main" id="{C4973C22-4B4F-43AB-BCA0-293398B8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11469"/>
            <a:ext cx="4067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2564388-DFB3-42E4-A1F5-5EE798FD14B9}"/>
              </a:ext>
            </a:extLst>
          </p:cNvPr>
          <p:cNvSpPr/>
          <p:nvPr/>
        </p:nvSpPr>
        <p:spPr>
          <a:xfrm>
            <a:off x="2535102" y="457282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enqueue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1F1807-D7A9-474C-A27B-12979DFE7ECE}"/>
              </a:ext>
            </a:extLst>
          </p:cNvPr>
          <p:cNvSpPr/>
          <p:nvPr/>
        </p:nvSpPr>
        <p:spPr>
          <a:xfrm>
            <a:off x="8040216" y="493069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dequeue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2123FD-CF5E-4C79-A42F-257A43BAD584}"/>
              </a:ext>
            </a:extLst>
          </p:cNvPr>
          <p:cNvSpPr/>
          <p:nvPr/>
        </p:nvSpPr>
        <p:spPr>
          <a:xfrm>
            <a:off x="5015880" y="2561952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front (head) – </a:t>
            </a:r>
            <a:r>
              <a:rPr lang="it-IT" i="1" dirty="0" err="1">
                <a:latin typeface="Century Schoolbook" panose="02040604050505020304" pitchFamily="18" charset="0"/>
              </a:rPr>
              <a:t>rear</a:t>
            </a:r>
            <a:r>
              <a:rPr lang="it-IT" i="1" dirty="0">
                <a:latin typeface="Century Schoolbook" panose="02040604050505020304" pitchFamily="18" charset="0"/>
              </a:rPr>
              <a:t> (</a:t>
            </a:r>
            <a:r>
              <a:rPr lang="it-IT" i="1" dirty="0" err="1">
                <a:latin typeface="Century Schoolbook" panose="02040604050505020304" pitchFamily="18" charset="0"/>
              </a:rPr>
              <a:t>tail</a:t>
            </a:r>
            <a:r>
              <a:rPr lang="it-IT" i="1" dirty="0">
                <a:latin typeface="Century Schoolbook" panose="02040604050505020304" pitchFamily="18" charset="0"/>
              </a:rPr>
              <a:t>)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4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head;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4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una struttura dati si definisce </a:t>
            </a:r>
            <a:r>
              <a:rPr lang="it-IT" b="1" i="1" dirty="0"/>
              <a:t>lineare</a:t>
            </a:r>
            <a:r>
              <a:rPr lang="it-IT" dirty="0"/>
              <a:t> se ogni elemento contiene solo il riferimento all’elemento </a:t>
            </a:r>
            <a:r>
              <a:rPr lang="it-IT" b="1" i="1" dirty="0"/>
              <a:t>successivo </a:t>
            </a:r>
            <a:r>
              <a:rPr lang="it-IT" dirty="0"/>
              <a:t>e l’</a:t>
            </a:r>
            <a:r>
              <a:rPr lang="it-IT" b="1" i="1" dirty="0"/>
              <a:t>accesso</a:t>
            </a:r>
            <a:r>
              <a:rPr lang="it-IT" dirty="0"/>
              <a:t> agli elementi avviene seguendo specifiche modalità partendo sempre dal </a:t>
            </a:r>
            <a:r>
              <a:rPr lang="it-IT" b="1" i="1" dirty="0"/>
              <a:t>primo elemento</a:t>
            </a:r>
          </a:p>
          <a:p>
            <a:r>
              <a:rPr lang="it-IT" dirty="0"/>
              <a:t>strutture dinamiche lineari</a:t>
            </a:r>
          </a:p>
          <a:p>
            <a:pPr lvl="1"/>
            <a:r>
              <a:rPr lang="it-IT" sz="2400" b="1" i="1" dirty="0"/>
              <a:t>lista (list)</a:t>
            </a:r>
          </a:p>
          <a:p>
            <a:pPr lvl="1"/>
            <a:r>
              <a:rPr lang="it-IT" sz="2400" b="1" i="1" dirty="0"/>
              <a:t>pila (</a:t>
            </a:r>
            <a:r>
              <a:rPr lang="it-IT" sz="2400" b="1" i="1" dirty="0" err="1"/>
              <a:t>stack</a:t>
            </a:r>
            <a:r>
              <a:rPr lang="it-IT" sz="2400" b="1" i="1" dirty="0"/>
              <a:t>)</a:t>
            </a:r>
          </a:p>
          <a:p>
            <a:pPr lvl="1"/>
            <a:r>
              <a:rPr lang="it-IT" sz="2400" b="1" i="1" dirty="0"/>
              <a:t>coda (</a:t>
            </a:r>
            <a:r>
              <a:rPr lang="it-IT" sz="2400" b="1" i="1" dirty="0" err="1"/>
              <a:t>queue</a:t>
            </a:r>
            <a:r>
              <a:rPr lang="it-IT" sz="2400" b="1" i="1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lista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lista una </a:t>
            </a:r>
            <a:r>
              <a:rPr lang="it-IT" b="1" i="1" dirty="0"/>
              <a:t>tripla</a:t>
            </a:r>
            <a:r>
              <a:rPr lang="it-IT" dirty="0"/>
              <a:t>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E</a:t>
            </a:r>
            <a:r>
              <a:rPr lang="it-IT" dirty="0"/>
              <a:t> è un insieme di </a:t>
            </a:r>
            <a:r>
              <a:rPr lang="it-IT" b="1" i="1" dirty="0"/>
              <a:t>elementi</a:t>
            </a:r>
          </a:p>
          <a:p>
            <a:pPr lvl="1"/>
            <a:r>
              <a:rPr lang="it-IT" b="1" dirty="0"/>
              <a:t>t </a:t>
            </a:r>
            <a:r>
              <a:rPr lang="it-IT" b="1" dirty="0">
                <a:sym typeface="Symbol" panose="05050102010706020507" pitchFamily="18" charset="2"/>
              </a:rPr>
              <a:t> E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testa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E (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 E  E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E, (</a:t>
            </a:r>
            <a:r>
              <a:rPr lang="it-IT" b="1" dirty="0" err="1">
                <a:sym typeface="Symbol" panose="05050102010706020507" pitchFamily="18" charset="2"/>
              </a:rPr>
              <a:t>e,t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, e)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 </a:t>
            </a:r>
            <a:r>
              <a:rPr lang="it-IT" dirty="0">
                <a:sym typeface="Symbol" panose="05050102010706020507" pitchFamily="18" charset="2"/>
              </a:rPr>
              <a:t>esiste </a:t>
            </a:r>
            <a:r>
              <a:rPr lang="it-IT" b="1" i="1" dirty="0">
                <a:sym typeface="Symbol" panose="05050102010706020507" pitchFamily="18" charset="2"/>
              </a:rPr>
              <a:t>al più </a:t>
            </a:r>
            <a:r>
              <a:rPr lang="it-IT" dirty="0">
                <a:sym typeface="Symbol" panose="05050102010706020507" pitchFamily="18" charset="2"/>
              </a:rPr>
              <a:t>un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(e,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t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(e’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,e’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e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F54-7EC4-4873-934D-59EDA17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55AFF-427D-42A8-BEFE-B1F8D48ED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una lista viene rappresentata come una </a:t>
            </a:r>
            <a:r>
              <a:rPr lang="it-IT" sz="2400" b="1" i="1" dirty="0"/>
              <a:t>struttura dati dinamica lineare</a:t>
            </a:r>
            <a:r>
              <a:rPr lang="it-IT" sz="2400" dirty="0"/>
              <a:t>, in cui </a:t>
            </a:r>
            <a:r>
              <a:rPr lang="it-IT" sz="2400" b="1" i="1" dirty="0"/>
              <a:t>ogni elemento </a:t>
            </a:r>
            <a:r>
              <a:rPr lang="it-IT" sz="2400" dirty="0"/>
              <a:t>contiene solo il </a:t>
            </a:r>
            <a:r>
              <a:rPr lang="it-IT" sz="2400" b="1" i="1" dirty="0"/>
              <a:t>riferimento all’elemento successivo</a:t>
            </a:r>
            <a:r>
              <a:rPr lang="it-IT" sz="2400" dirty="0"/>
              <a:t> (</a:t>
            </a:r>
            <a:r>
              <a:rPr lang="it-IT" sz="2400" i="1" dirty="0"/>
              <a:t>lista singolarmente collegata</a:t>
            </a:r>
            <a:r>
              <a:rPr lang="it-IT" sz="2400" dirty="0"/>
              <a:t>) </a:t>
            </a:r>
          </a:p>
          <a:p>
            <a:r>
              <a:rPr lang="it-IT" sz="2400" dirty="0"/>
              <a:t>se ogni elemento contiene anche il </a:t>
            </a:r>
            <a:r>
              <a:rPr lang="it-IT" sz="2400" b="1" i="1" dirty="0"/>
              <a:t>riferimento all’elemento precedente</a:t>
            </a:r>
            <a:r>
              <a:rPr lang="it-IT" sz="2400" dirty="0"/>
              <a:t> (</a:t>
            </a:r>
            <a:r>
              <a:rPr lang="it-IT" sz="2400" i="1" dirty="0"/>
              <a:t>lista doppiamente collegata</a:t>
            </a:r>
            <a:r>
              <a:rPr lang="it-IT" sz="2400" dirty="0"/>
              <a:t>) la struttura è dinamica ma non lineare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19D46-D8DD-48FB-80F7-882AF04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12B0D1-3188-4843-887D-6851D0E2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534857"/>
            <a:ext cx="4878775" cy="13178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CB283F-6ADB-4E80-AF27-28C10E8D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789040"/>
            <a:ext cx="4087602" cy="13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B481290-7286-46DB-98B4-E67C67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ordinata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CE2EAEC-4B45-4478-9D9C-B6C33B7A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lista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è detta </a:t>
            </a:r>
            <a:r>
              <a:rPr lang="it-IT" b="1" i="1" dirty="0"/>
              <a:t>ordinata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 le </a:t>
            </a:r>
            <a:r>
              <a:rPr lang="it-IT" b="1" i="1" dirty="0"/>
              <a:t>chiavi</a:t>
            </a:r>
            <a:r>
              <a:rPr lang="it-IT" dirty="0"/>
              <a:t> contenute nei suoi elementi sono disposte in modo da soddisfare una </a:t>
            </a:r>
            <a:r>
              <a:rPr lang="it-IT" b="1" i="1" dirty="0"/>
              <a:t>relazione d’ordine totale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  E, </a:t>
            </a:r>
            <a:r>
              <a:rPr lang="it-IT" dirty="0">
                <a:sym typeface="Symbol" panose="05050102010706020507" pitchFamily="18" charset="2"/>
              </a:rPr>
              <a:t>se (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S </a:t>
            </a:r>
            <a:r>
              <a:rPr lang="it-IT" dirty="0">
                <a:sym typeface="Symbol" panose="05050102010706020507" pitchFamily="18" charset="2"/>
              </a:rPr>
              <a:t>allora la chiave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precede</a:t>
            </a:r>
            <a:r>
              <a:rPr lang="it-IT" dirty="0">
                <a:sym typeface="Symbol" panose="05050102010706020507" pitchFamily="18" charset="2"/>
              </a:rPr>
              <a:t> quella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nella relazione d’ordine totale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72CA-D162-406F-BD73-C2D4C82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F5B7F6-F85C-4C71-942F-0EFDDDB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caratteristiche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3F79BC-2A0F-4A0F-8681-69BB3E59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link</a:t>
            </a:r>
            <a:r>
              <a:rPr lang="it-IT" dirty="0"/>
              <a:t> dell’elemento successivo contenuto nell’</a:t>
            </a:r>
            <a:r>
              <a:rPr lang="it-IT" b="1" i="1" dirty="0"/>
              <a:t>ultimo</a:t>
            </a:r>
            <a:r>
              <a:rPr lang="it-IT" dirty="0"/>
              <a:t> elemento di una lista è </a:t>
            </a:r>
            <a:r>
              <a:rPr lang="it-IT" b="1" i="1" dirty="0"/>
              <a:t>indefinito</a:t>
            </a:r>
            <a:r>
              <a:rPr lang="it-IT" dirty="0"/>
              <a:t>, così come l’indirizzo dell’elemento precedente contenuto nel primo elemento di una lista doppiamente collegata</a:t>
            </a:r>
          </a:p>
          <a:p>
            <a:r>
              <a:rPr lang="it-IT" dirty="0"/>
              <a:t>fa eccezione il caso dell’implementazione </a:t>
            </a:r>
            <a:r>
              <a:rPr lang="it-IT" b="1" i="1" dirty="0"/>
              <a:t>circolare</a:t>
            </a:r>
            <a:r>
              <a:rPr lang="it-IT" dirty="0"/>
              <a:t> di una lista, nella quale l’ultimo elemento è collegato al primo elemento</a:t>
            </a:r>
          </a:p>
          <a:p>
            <a:r>
              <a:rPr lang="it-IT" dirty="0"/>
              <a:t>gli </a:t>
            </a:r>
            <a:r>
              <a:rPr lang="it-IT" b="1" i="1" dirty="0"/>
              <a:t>elementi</a:t>
            </a:r>
            <a:r>
              <a:rPr lang="it-IT" dirty="0"/>
              <a:t> di una lista </a:t>
            </a:r>
            <a:r>
              <a:rPr lang="it-IT" b="1" i="1" dirty="0"/>
              <a:t>non</a:t>
            </a:r>
            <a:r>
              <a:rPr lang="it-IT" dirty="0"/>
              <a:t> sono necessariamente </a:t>
            </a:r>
            <a:r>
              <a:rPr lang="it-IT" b="1" i="1" dirty="0"/>
              <a:t>memorizzati in modo consecutivo</a:t>
            </a:r>
            <a:r>
              <a:rPr lang="it-IT" dirty="0"/>
              <a:t>, quindi l’</a:t>
            </a:r>
            <a:r>
              <a:rPr lang="it-IT" b="1" i="1" dirty="0"/>
              <a:t>accesso</a:t>
            </a:r>
            <a:r>
              <a:rPr lang="it-IT" dirty="0"/>
              <a:t> ad un qualsiasi elemento avviene scorrendo tutti gli elementi che lo precedono (</a:t>
            </a:r>
            <a:r>
              <a:rPr lang="it-IT" i="1" dirty="0"/>
              <a:t>struttura sequenziale</a:t>
            </a:r>
            <a:r>
              <a:rPr lang="it-IT" dirty="0"/>
              <a:t>)</a:t>
            </a:r>
          </a:p>
          <a:p>
            <a:r>
              <a:rPr lang="it-IT" dirty="0"/>
              <a:t>l’accesso indiretto necessita di un </a:t>
            </a:r>
            <a:r>
              <a:rPr lang="it-IT" b="1" i="1" dirty="0"/>
              <a:t>riferimento</a:t>
            </a:r>
            <a:r>
              <a:rPr lang="it-IT" dirty="0"/>
              <a:t> al primo elemento della lista, detto </a:t>
            </a:r>
            <a:r>
              <a:rPr lang="it-IT" b="1" i="1" dirty="0"/>
              <a:t>testa</a:t>
            </a:r>
            <a:r>
              <a:rPr lang="it-IT" dirty="0"/>
              <a:t>, il quale è indefinito se e solo se la lista è vuota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7F080-D611-4354-9588-CF6E2569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44119-3983-4167-92EF-DC38F5F9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-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0523F-8043-4178-A940-3250FE4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visita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data una lista, attraversare </a:t>
            </a:r>
            <a:r>
              <a:rPr lang="it-IT" b="1" i="1" dirty="0"/>
              <a:t>tutti</a:t>
            </a:r>
            <a:r>
              <a:rPr lang="it-IT" dirty="0"/>
              <a:t> i suoi </a:t>
            </a:r>
            <a:r>
              <a:rPr lang="it-IT" b="1" i="1" dirty="0"/>
              <a:t>elementi</a:t>
            </a:r>
            <a:r>
              <a:rPr lang="it-IT" dirty="0"/>
              <a:t> esattamente </a:t>
            </a:r>
            <a:r>
              <a:rPr lang="it-IT" b="1" i="1" dirty="0"/>
              <a:t>una volta</a:t>
            </a:r>
          </a:p>
          <a:p>
            <a:r>
              <a:rPr lang="it-IT" b="1" i="1" dirty="0"/>
              <a:t>ricerca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stabilire se il valore è </a:t>
            </a:r>
            <a:r>
              <a:rPr lang="it-IT" b="1" i="1" dirty="0"/>
              <a:t>contenuto</a:t>
            </a:r>
            <a:r>
              <a:rPr lang="it-IT" dirty="0"/>
              <a:t> in un elemento della lista, riportando in caso affermativo l’indirizzo di tale elemento</a:t>
            </a:r>
          </a:p>
          <a:p>
            <a:r>
              <a:rPr lang="it-IT" b="1" i="1" dirty="0"/>
              <a:t>inserimento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inserire (se possibile) nella posizione appropriata della lista un </a:t>
            </a:r>
            <a:r>
              <a:rPr lang="it-IT" b="1" i="1" dirty="0"/>
              <a:t>nuovo elemento </a:t>
            </a:r>
            <a:r>
              <a:rPr lang="it-IT" dirty="0"/>
              <a:t>in cui memorizzare il valore</a:t>
            </a:r>
          </a:p>
          <a:p>
            <a:r>
              <a:rPr lang="it-IT" b="1" i="1" dirty="0"/>
              <a:t>rimozione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</a:t>
            </a:r>
            <a:r>
              <a:rPr lang="it-IT" b="1" i="1" dirty="0"/>
              <a:t>rimuovere</a:t>
            </a:r>
            <a:r>
              <a:rPr lang="it-IT" dirty="0"/>
              <a:t> (se esiste) l’</a:t>
            </a:r>
            <a:r>
              <a:rPr lang="it-IT" b="1" i="1" dirty="0"/>
              <a:t>elemento</a:t>
            </a:r>
            <a:r>
              <a:rPr lang="it-IT" dirty="0"/>
              <a:t> appropriato della lista </a:t>
            </a:r>
            <a:r>
              <a:rPr lang="it-IT" b="1" i="1" dirty="0"/>
              <a:t>che contiene il valore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EF6D5-5CB6-49D0-893F-153AABF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5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49A4-AA16-41C1-92AE-1CE6E2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nodo: elemento della lista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3DCE6B-606A-4C7B-A01E-E6F46E759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s, Nodo* n);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{ info=val;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(Nodo* v)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Nodo*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E6738-0DF6-430D-A49A-03DFDDBFD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in cui l’</a:t>
            </a:r>
            <a:r>
              <a:rPr lang="it-IT" sz="2400" b="1" i="1" dirty="0"/>
              <a:t>informazione</a:t>
            </a:r>
            <a:r>
              <a:rPr lang="it-IT" sz="2400" dirty="0"/>
              <a:t> associata a un nodo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2400" dirty="0"/>
              <a:t>) è una stringa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link</a:t>
            </a:r>
            <a:r>
              <a:rPr lang="it-IT" sz="2400" dirty="0"/>
              <a:t> al nodo successivo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2400" dirty="0"/>
              <a:t>) è un puntatore a un nodo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2400" dirty="0"/>
              <a:t> definito come alias 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Nodo*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01138D-6F21-475A-B849-46A82D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2089</TotalTime>
  <Words>1428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Symbol</vt:lpstr>
      <vt:lpstr>Tahoma</vt:lpstr>
      <vt:lpstr>template sisinf</vt:lpstr>
      <vt:lpstr>abstract data type strutture dati dinamiche lineari  Alberto Ferrari</vt:lpstr>
      <vt:lpstr>strutture dati dinamiche lineari</vt:lpstr>
      <vt:lpstr>lista</vt:lpstr>
      <vt:lpstr>lista - definizione</vt:lpstr>
      <vt:lpstr>lista - rappresentazione</vt:lpstr>
      <vt:lpstr>lista ordinata</vt:lpstr>
      <vt:lpstr>lista - caratteristiche</vt:lpstr>
      <vt:lpstr>liste - algoritmi</vt:lpstr>
      <vt:lpstr>nodo: elemento della lista</vt:lpstr>
      <vt:lpstr>lista - definizione</vt:lpstr>
      <vt:lpstr>lista - implementazione</vt:lpstr>
      <vt:lpstr>pila (stack)</vt:lpstr>
      <vt:lpstr>pila - stack</vt:lpstr>
      <vt:lpstr>stack</vt:lpstr>
      <vt:lpstr>coda (queue)</vt:lpstr>
      <vt:lpstr>coda (queue)</vt:lpstr>
      <vt:lpstr>coda: implementazione con lista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121</cp:revision>
  <dcterms:created xsi:type="dcterms:W3CDTF">2018-01-19T17:39:36Z</dcterms:created>
  <dcterms:modified xsi:type="dcterms:W3CDTF">2018-03-24T15:20:47Z</dcterms:modified>
</cp:coreProperties>
</file>