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sldIdLst>
    <p:sldId id="258" r:id="rId2"/>
    <p:sldId id="282" r:id="rId3"/>
    <p:sldId id="278" r:id="rId4"/>
    <p:sldId id="279" r:id="rId5"/>
    <p:sldId id="280" r:id="rId6"/>
    <p:sldId id="283" r:id="rId7"/>
    <p:sldId id="281" r:id="rId8"/>
    <p:sldId id="284" r:id="rId9"/>
    <p:sldId id="285" r:id="rId10"/>
    <p:sldId id="287" r:id="rId11"/>
    <p:sldId id="288" r:id="rId12"/>
    <p:sldId id="294" r:id="rId13"/>
    <p:sldId id="290" r:id="rId14"/>
    <p:sldId id="293" r:id="rId15"/>
    <p:sldId id="292" r:id="rId16"/>
    <p:sldId id="291" r:id="rId17"/>
    <p:sldId id="289" r:id="rId18"/>
    <p:sldId id="296" r:id="rId19"/>
    <p:sldId id="297" r:id="rId20"/>
    <p:sldId id="303" r:id="rId21"/>
    <p:sldId id="307" r:id="rId22"/>
    <p:sldId id="308" r:id="rId23"/>
    <p:sldId id="313" r:id="rId24"/>
    <p:sldId id="314" r:id="rId25"/>
    <p:sldId id="302" r:id="rId26"/>
    <p:sldId id="304" r:id="rId27"/>
    <p:sldId id="301" r:id="rId28"/>
    <p:sldId id="305" r:id="rId29"/>
    <p:sldId id="299" r:id="rId30"/>
    <p:sldId id="300" r:id="rId31"/>
    <p:sldId id="306" r:id="rId32"/>
    <p:sldId id="315" r:id="rId33"/>
    <p:sldId id="309" r:id="rId34"/>
    <p:sldId id="310" r:id="rId35"/>
    <p:sldId id="311" r:id="rId36"/>
    <p:sldId id="312" r:id="rId37"/>
    <p:sldId id="316" r:id="rId38"/>
    <p:sldId id="317" r:id="rId39"/>
    <p:sldId id="318" r:id="rId40"/>
    <p:sldId id="295" r:id="rId41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20/05/2018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thread/timed_mutex/try_lock_for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thread/thre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thread/thre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 err="1"/>
              <a:t>thread</a:t>
            </a:r>
            <a:br>
              <a:rPr lang="it-IT" sz="2800" dirty="0"/>
            </a:b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75307-48CA-4619-BEB3-D8B2CE18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passaggio parametri </a:t>
            </a:r>
            <a:br>
              <a:rPr lang="it-IT" sz="2800" dirty="0"/>
            </a:br>
            <a:r>
              <a:rPr lang="it-IT" sz="2800" dirty="0"/>
              <a:t>(valore)</a:t>
            </a:r>
            <a:endParaRPr lang="it-IT" sz="2800" i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A348381-52DF-4B2A-AEC3-2D3C00A76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è possibile passare parametri alla funzione eseguita dal </a:t>
            </a:r>
            <a:r>
              <a:rPr lang="it-IT" sz="2400" dirty="0" err="1"/>
              <a:t>thread</a:t>
            </a:r>
            <a:endParaRPr lang="it-IT" sz="2400" dirty="0"/>
          </a:p>
          <a:p>
            <a:r>
              <a:rPr lang="it-IT" sz="2400" dirty="0"/>
              <a:t>la lista dei parametri deve seguire il nome della funzione</a:t>
            </a:r>
          </a:p>
          <a:p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t(t_f,"hello"3)</a:t>
            </a:r>
          </a:p>
          <a:p>
            <a:pPr lvl="1"/>
            <a:r>
              <a:rPr lang="it-IT" sz="2000" dirty="0"/>
              <a:t>il </a:t>
            </a:r>
            <a:r>
              <a:rPr lang="it-IT" sz="2000" dirty="0" err="1"/>
              <a:t>thread</a:t>
            </a:r>
            <a:r>
              <a:rPr lang="it-IT" sz="2000" dirty="0"/>
              <a:t> </a:t>
            </a:r>
            <a:r>
              <a:rPr lang="it-IT" sz="2000" b="1" i="1" dirty="0"/>
              <a:t>t</a:t>
            </a:r>
            <a:r>
              <a:rPr lang="it-IT" sz="2000" dirty="0"/>
              <a:t> viene creato ed eseguirà la funzione </a:t>
            </a:r>
            <a:r>
              <a:rPr lang="it-IT" sz="2000" b="1" i="1" dirty="0" err="1"/>
              <a:t>t_f</a:t>
            </a:r>
            <a:r>
              <a:rPr lang="it-IT" sz="2000" b="1" i="1" dirty="0"/>
              <a:t> </a:t>
            </a:r>
            <a:r>
              <a:rPr lang="it-IT" sz="2000" dirty="0"/>
              <a:t>con i </a:t>
            </a:r>
            <a:r>
              <a:rPr lang="it-IT" sz="2000" b="1" i="1" dirty="0"/>
              <a:t>valori "hello"</a:t>
            </a:r>
            <a:r>
              <a:rPr lang="it-IT" sz="2000" dirty="0"/>
              <a:t>  e </a:t>
            </a:r>
            <a:r>
              <a:rPr lang="it-IT" sz="2000" b="1" i="1" dirty="0"/>
              <a:t>3</a:t>
            </a:r>
            <a:r>
              <a:rPr lang="it-IT" sz="2000" dirty="0"/>
              <a:t> passati come parametro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E55140-4602-4B81-BFA7-86AB107E03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i=0;i&lt;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s &lt;&lt; " " &lt;&lt; i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t(t_f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,"hello",3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197762-1E99-49CA-A289-C5C420CA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55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75307-48CA-4619-BEB3-D8B2CE18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passaggio parametri (riferimento)</a:t>
            </a:r>
            <a:endParaRPr lang="it-IT" sz="2800" i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A348381-52DF-4B2A-AEC3-2D3C00A76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nel caso di passaggio per riferimento è necessario specificarlo al momento del passaggio del parametro mediante appropriata sintassi</a:t>
            </a:r>
          </a:p>
          <a:p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t(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t_f,std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</a:p>
          <a:p>
            <a:pPr lvl="1"/>
            <a:r>
              <a:rPr lang="it-IT" sz="2000" dirty="0"/>
              <a:t>il </a:t>
            </a:r>
            <a:r>
              <a:rPr lang="it-IT" sz="2000" dirty="0" err="1"/>
              <a:t>thread</a:t>
            </a:r>
            <a:r>
              <a:rPr lang="it-IT" sz="2000" dirty="0"/>
              <a:t> </a:t>
            </a:r>
            <a:r>
              <a:rPr lang="it-IT" sz="2000" b="1" i="1" dirty="0"/>
              <a:t>t</a:t>
            </a:r>
            <a:r>
              <a:rPr lang="it-IT" sz="2000" dirty="0"/>
              <a:t> viene creato ed eseguirà la funzione </a:t>
            </a:r>
            <a:r>
              <a:rPr lang="it-IT" sz="2000" b="1" i="1" dirty="0" err="1"/>
              <a:t>t_f</a:t>
            </a:r>
            <a:r>
              <a:rPr lang="it-IT" sz="2000" b="1" i="1" dirty="0"/>
              <a:t> </a:t>
            </a:r>
            <a:r>
              <a:rPr lang="it-IT" sz="2000" dirty="0"/>
              <a:t>con il </a:t>
            </a:r>
            <a:r>
              <a:rPr lang="it-IT" sz="2000" b="1" i="1" dirty="0"/>
              <a:t>parametro attuale</a:t>
            </a:r>
            <a:r>
              <a:rPr lang="it-IT" sz="2000" dirty="0"/>
              <a:t> </a:t>
            </a:r>
            <a:r>
              <a:rPr lang="it-IT" sz="2000" b="1" i="1" dirty="0"/>
              <a:t>a</a:t>
            </a:r>
            <a:r>
              <a:rPr lang="it-IT" sz="2000" dirty="0"/>
              <a:t> passato per riferimento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E55140-4602-4B81-BFA7-86AB107E03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&lt;thread&gt;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&amp;f)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f++;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std::thread 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t_f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,std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::ref(a)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 = " &lt;&lt; a;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197762-1E99-49CA-A289-C5C420CA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175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75307-48CA-4619-BEB3-D8B2CE18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passaggio oggetto </a:t>
            </a:r>
            <a:br>
              <a:rPr lang="it-IT" sz="2800" dirty="0"/>
            </a:br>
            <a:r>
              <a:rPr lang="it-IT" sz="2800" dirty="0"/>
              <a:t>(riferimento)</a:t>
            </a:r>
            <a:endParaRPr lang="it-IT" sz="2800" i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A348381-52DF-4B2A-AEC3-2D3C00A76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la sintassi </a:t>
            </a:r>
            <a:r>
              <a:rPr lang="it-IT" sz="2400" dirty="0" err="1"/>
              <a:t>std</a:t>
            </a:r>
            <a:r>
              <a:rPr lang="it-IT" sz="2400" dirty="0"/>
              <a:t>::</a:t>
            </a:r>
            <a:r>
              <a:rPr lang="it-IT" sz="2400" dirty="0" err="1"/>
              <a:t>ref</a:t>
            </a:r>
            <a:r>
              <a:rPr lang="it-IT" sz="2400" dirty="0"/>
              <a:t> permette anche il passaggio di oggetti per riferimento</a:t>
            </a:r>
          </a:p>
          <a:p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t(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(w))</a:t>
            </a:r>
          </a:p>
          <a:p>
            <a:pPr lvl="1"/>
            <a:r>
              <a:rPr lang="it-IT" sz="2000" dirty="0"/>
              <a:t>non viene passata una copia dell’oggetto w ma un riferimento a questo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E55140-4602-4B81-BFA7-86AB107E03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 val(0){}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operator()()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++val;   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val;   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(w));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"&lt;&lt;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w.getVal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197762-1E99-49CA-A289-C5C420CA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09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021856-2DC7-48FA-A24A-17E05A67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thread</a:t>
            </a:r>
            <a:r>
              <a:rPr lang="it-IT" sz="2800" dirty="0"/>
              <a:t> 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7F520D-1202-4919-A58F-CA51A0BF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all’interno del </a:t>
            </a:r>
            <a:r>
              <a:rPr lang="it-IT" dirty="0" err="1"/>
              <a:t>thread</a:t>
            </a:r>
            <a:r>
              <a:rPr lang="it-IT" dirty="0"/>
              <a:t> si accede al suo id tramite</a:t>
            </a:r>
            <a:br>
              <a:rPr lang="it-IT" dirty="0"/>
            </a:br>
            <a:r>
              <a:rPr lang="it-IT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dal thread </a:t>
            </a:r>
            <a:r>
              <a:rPr lang="en-US" dirty="0" err="1"/>
              <a:t>principale</a:t>
            </a:r>
            <a:r>
              <a:rPr lang="en-US" dirty="0"/>
              <a:t> è possible </a:t>
            </a:r>
            <a:r>
              <a:rPr lang="en-US" dirty="0" err="1"/>
              <a:t>ottenere</a:t>
            </a:r>
            <a:r>
              <a:rPr lang="en-US" dirty="0"/>
              <a:t> </a:t>
            </a:r>
            <a:r>
              <a:rPr lang="en-US" dirty="0" err="1"/>
              <a:t>l’id</a:t>
            </a:r>
            <a:r>
              <a:rPr lang="en-US" dirty="0"/>
              <a:t> di un thread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get_id</a:t>
            </a:r>
            <a:r>
              <a:rPr lang="en-US" dirty="0"/>
              <a:t>() </a:t>
            </a:r>
            <a:r>
              <a:rPr lang="en-US" dirty="0" err="1"/>
              <a:t>richiamato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thread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t.get_id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01997B-2937-4FD0-9767-A8ACE1AB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9483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866A2B-1651-4B98-AC54-7E5C7CE8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join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12588C-0A3D-46B4-ACBD-10084ACD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metodo </a:t>
            </a:r>
            <a:r>
              <a:rPr lang="it-IT" b="1" i="1" dirty="0"/>
              <a:t>join</a:t>
            </a:r>
            <a:r>
              <a:rPr lang="it-IT" dirty="0"/>
              <a:t> fa sì che il </a:t>
            </a:r>
            <a:r>
              <a:rPr lang="it-IT" dirty="0" err="1"/>
              <a:t>thread</a:t>
            </a:r>
            <a:r>
              <a:rPr lang="it-IT" dirty="0"/>
              <a:t> padre attenda la terminazione del </a:t>
            </a:r>
            <a:r>
              <a:rPr lang="it-IT" dirty="0" err="1"/>
              <a:t>thread</a:t>
            </a:r>
            <a:r>
              <a:rPr lang="it-IT" dirty="0"/>
              <a:t> figlio</a:t>
            </a:r>
          </a:p>
          <a:p>
            <a:r>
              <a:rPr lang="it-IT" b="1" i="1" dirty="0" err="1"/>
              <a:t>t.join</a:t>
            </a:r>
            <a:r>
              <a:rPr lang="it-IT" b="1" i="1" dirty="0"/>
              <a:t>()</a:t>
            </a:r>
          </a:p>
          <a:p>
            <a:pPr lvl="1"/>
            <a:r>
              <a:rPr lang="it-IT" dirty="0"/>
              <a:t>è un metodo che termina quando il </a:t>
            </a:r>
            <a:r>
              <a:rPr lang="it-IT" dirty="0" err="1"/>
              <a:t>thread</a:t>
            </a:r>
            <a:r>
              <a:rPr lang="it-IT" dirty="0"/>
              <a:t> t è </a:t>
            </a:r>
            <a:r>
              <a:rPr lang="it-IT" b="1" i="1" dirty="0"/>
              <a:t>terminato</a:t>
            </a:r>
          </a:p>
          <a:p>
            <a:pPr lvl="1"/>
            <a:r>
              <a:rPr lang="it-IT" b="1" i="1" dirty="0"/>
              <a:t>blocca l’esecuzione </a:t>
            </a:r>
            <a:r>
              <a:rPr lang="it-IT" dirty="0"/>
              <a:t>del metodo che ha chiamato </a:t>
            </a:r>
            <a:r>
              <a:rPr lang="it-IT" dirty="0" err="1"/>
              <a:t>t.join</a:t>
            </a:r>
            <a:r>
              <a:rPr lang="it-IT" dirty="0"/>
              <a:t>()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8DCB53-D667-47D4-923E-3E14A5FC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4076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5634B8-7B1B-45BD-8701-79D38837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detach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3FAE62-1B4E-4402-A430-3B1018921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metodo </a:t>
            </a:r>
            <a:r>
              <a:rPr lang="it-IT" b="1" i="1" dirty="0" err="1"/>
              <a:t>detach</a:t>
            </a:r>
            <a:r>
              <a:rPr lang="it-IT" dirty="0"/>
              <a:t> fa passare l’esecuzione del </a:t>
            </a:r>
            <a:r>
              <a:rPr lang="it-IT" dirty="0" err="1"/>
              <a:t>thread</a:t>
            </a:r>
            <a:r>
              <a:rPr lang="it-IT" dirty="0"/>
              <a:t> in </a:t>
            </a:r>
            <a:r>
              <a:rPr lang="it-IT" b="1" i="1" dirty="0"/>
              <a:t>background</a:t>
            </a:r>
          </a:p>
          <a:p>
            <a:pPr lvl="1"/>
            <a:r>
              <a:rPr lang="it-IT" b="1" i="1" dirty="0" err="1"/>
              <a:t>daemon</a:t>
            </a:r>
            <a:endParaRPr lang="it-IT" b="1" i="1" dirty="0"/>
          </a:p>
          <a:p>
            <a:r>
              <a:rPr lang="it-IT" dirty="0"/>
              <a:t>il processo </a:t>
            </a:r>
            <a:r>
              <a:rPr lang="it-IT" b="1" i="1" dirty="0"/>
              <a:t>non attende </a:t>
            </a:r>
            <a:r>
              <a:rPr lang="it-IT" dirty="0"/>
              <a:t>la terminazione del </a:t>
            </a:r>
            <a:r>
              <a:rPr lang="it-IT" dirty="0" err="1"/>
              <a:t>thread</a:t>
            </a:r>
            <a:endParaRPr lang="it-IT" dirty="0"/>
          </a:p>
          <a:p>
            <a:r>
              <a:rPr lang="it-IT" dirty="0"/>
              <a:t>il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b="1" i="1" dirty="0"/>
              <a:t>non</a:t>
            </a:r>
            <a:r>
              <a:rPr lang="it-IT" dirty="0"/>
              <a:t> è più «</a:t>
            </a:r>
            <a:r>
              <a:rPr lang="it-IT" b="1" i="1" dirty="0" err="1"/>
              <a:t>joinable</a:t>
            </a:r>
            <a:r>
              <a:rPr lang="it-IT" dirty="0"/>
              <a:t>»</a:t>
            </a:r>
          </a:p>
          <a:p>
            <a:r>
              <a:rPr lang="it-IT" dirty="0"/>
              <a:t>al termine dell’esecuzione del processo il </a:t>
            </a:r>
            <a:r>
              <a:rPr lang="it-IT" dirty="0" err="1"/>
              <a:t>thread</a:t>
            </a:r>
            <a:r>
              <a:rPr lang="it-IT" dirty="0"/>
              <a:t> termina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303082-BE27-4FFF-ACF1-95E6492A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237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0A223C-F463-4E1B-9569-B01E4A91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detach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546269-46EB-4F08-82C2-C999C238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196752"/>
            <a:ext cx="10972800" cy="45259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proc_thread_1(){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n=0;n&lt;10;n++){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milliseconds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(300));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1: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proc_thread_2(){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n=0;n&lt;20;n++){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milliseconds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2: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t1(proc_thread_1);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t2(proc_thread_2);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t1.join();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t2.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f; cin &gt;&gt;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8F420C-6813-4BD8-B607-3E91F3D5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678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61ED053-C32C-4A65-BEFA-2B5C1AAE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thread</a:t>
            </a:r>
            <a:r>
              <a:rPr lang="it-IT" sz="2800" dirty="0"/>
              <a:t> id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6B10CA1-F5F6-418B-9320-4F8B443A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n){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(std::chrono::milliseconds(1000*n));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&lt;&lt;"Inside Thread :: ID  = "&lt;&lt;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&lt;&lt;std::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std::thread threadObj1(thread_function,2);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std::thread threadObj2(thread_function,5);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threadObj1.get_id()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threadObj2.get_id()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&lt;&lt;"Both Threads have different IDs \n";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&lt;&lt;"From Main Thread :: ID of Thread 1 = "&lt;&lt;threadObj1.get_id()&lt;&lt;std::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&lt;&lt;"From Main Thread :: ID of Thread 2 = "&lt;&lt;threadObj2.get_id()&lt;&lt;std::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threadObj1.join();  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threadObj2.join();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C7E57B-2FD5-43D2-947C-A00571A6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A5E0552-58FD-4CEE-A248-2E5A893D2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4725144"/>
            <a:ext cx="4152900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700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thread</a:t>
            </a:r>
            <a:r>
              <a:rPr lang="it-IT" sz="2800" dirty="0"/>
              <a:t> id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b="1" i="1" dirty="0" err="1"/>
              <a:t>main_id</a:t>
            </a:r>
            <a:r>
              <a:rPr lang="it-IT" sz="2400" dirty="0"/>
              <a:t> è globale ed è l’identificatore del </a:t>
            </a:r>
            <a:r>
              <a:rPr lang="it-IT" sz="2400" dirty="0" err="1"/>
              <a:t>thread</a:t>
            </a:r>
            <a:r>
              <a:rPr lang="it-IT" sz="2400" dirty="0"/>
              <a:t> principale</a:t>
            </a:r>
          </a:p>
          <a:p>
            <a:r>
              <a:rPr lang="it-IT" sz="2400" b="1" i="1" dirty="0" err="1"/>
              <a:t>this_thread</a:t>
            </a:r>
            <a:r>
              <a:rPr lang="it-IT" sz="2400" b="1" i="1" dirty="0"/>
              <a:t>::</a:t>
            </a:r>
            <a:r>
              <a:rPr lang="it-IT" sz="2400" b="1" i="1" dirty="0" err="1"/>
              <a:t>get_id</a:t>
            </a:r>
            <a:r>
              <a:rPr lang="it-IT" sz="2400" b="1" i="1" dirty="0"/>
              <a:t>() </a:t>
            </a:r>
            <a:r>
              <a:rPr lang="it-IT" sz="2400" dirty="0"/>
              <a:t>restituisce l’identificatore del </a:t>
            </a:r>
            <a:r>
              <a:rPr lang="it-IT" sz="2400" dirty="0" err="1"/>
              <a:t>thread</a:t>
            </a:r>
            <a:r>
              <a:rPr lang="it-IT" sz="2400" dirty="0"/>
              <a:t> in esecuzione</a:t>
            </a:r>
          </a:p>
          <a:p>
            <a:r>
              <a:rPr lang="it-IT" sz="2400" dirty="0"/>
              <a:t>la funzione </a:t>
            </a:r>
            <a:r>
              <a:rPr lang="it-IT" sz="2400" b="1" i="1" dirty="0" err="1"/>
              <a:t>is_main_thread</a:t>
            </a:r>
            <a:r>
              <a:rPr lang="it-IT" sz="2400" b="1" i="1" dirty="0"/>
              <a:t>() </a:t>
            </a:r>
            <a:r>
              <a:rPr lang="it-IT" sz="2400" dirty="0"/>
              <a:t>è chiamata sia dal </a:t>
            </a:r>
            <a:r>
              <a:rPr lang="it-IT" sz="2400" dirty="0" err="1"/>
              <a:t>thread</a:t>
            </a:r>
            <a:r>
              <a:rPr lang="it-IT" sz="2400" dirty="0"/>
              <a:t> principale sia dal </a:t>
            </a:r>
            <a:r>
              <a:rPr lang="it-IT" sz="2400" dirty="0" err="1"/>
              <a:t>thread</a:t>
            </a:r>
            <a:r>
              <a:rPr lang="it-IT" sz="2400" dirty="0"/>
              <a:t> figlio (</a:t>
            </a:r>
            <a:r>
              <a:rPr lang="it-IT" sz="2400" dirty="0" err="1"/>
              <a:t>th</a:t>
            </a:r>
            <a:r>
              <a:rPr lang="it-IT" sz="2400" dirty="0"/>
              <a:t>)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thread::id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is_main_thread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"This is the main thread"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"This is not the main thread"&lt;&lt;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is_main_thread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thread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is_main_thread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th.join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0847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array di </a:t>
            </a:r>
            <a:r>
              <a:rPr lang="it-IT" sz="2800" dirty="0" err="1"/>
              <a:t>thread</a:t>
            </a:r>
            <a:endParaRPr lang="it-IT" sz="2800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b="1" i="1" dirty="0" err="1"/>
              <a:t>thread</a:t>
            </a:r>
            <a:r>
              <a:rPr lang="it-IT" sz="2000" b="1" i="1" dirty="0"/>
              <a:t> t[</a:t>
            </a:r>
            <a:r>
              <a:rPr lang="it-IT" sz="2000" b="1" i="1" dirty="0" err="1"/>
              <a:t>num_threads</a:t>
            </a:r>
            <a:r>
              <a:rPr lang="it-IT" sz="2000" b="1" i="1" dirty="0"/>
              <a:t>] </a:t>
            </a:r>
            <a:r>
              <a:rPr lang="it-IT" sz="2000" dirty="0"/>
              <a:t>è la dichiarazione di un array di </a:t>
            </a:r>
            <a:r>
              <a:rPr lang="it-IT" sz="2000" dirty="0" err="1"/>
              <a:t>thread</a:t>
            </a:r>
            <a:endParaRPr lang="it-IT" sz="2000" dirty="0"/>
          </a:p>
          <a:p>
            <a:r>
              <a:rPr lang="it-IT" sz="2000" b="1" i="1" dirty="0"/>
              <a:t>t[i] = </a:t>
            </a:r>
            <a:r>
              <a:rPr lang="it-IT" sz="2000" b="1" i="1" dirty="0" err="1"/>
              <a:t>thread</a:t>
            </a:r>
            <a:r>
              <a:rPr lang="it-IT" sz="2000" b="1" i="1" dirty="0"/>
              <a:t>(</a:t>
            </a:r>
            <a:r>
              <a:rPr lang="it-IT" sz="2000" b="1" i="1" dirty="0" err="1"/>
              <a:t>call_from_thread</a:t>
            </a:r>
            <a:r>
              <a:rPr lang="it-IT" sz="2000" b="1" i="1" dirty="0"/>
              <a:t>) </a:t>
            </a:r>
            <a:r>
              <a:rPr lang="it-IT" sz="2000" dirty="0"/>
              <a:t>tutti i </a:t>
            </a:r>
            <a:r>
              <a:rPr lang="it-IT" sz="2000" dirty="0" err="1"/>
              <a:t>thread</a:t>
            </a:r>
            <a:r>
              <a:rPr lang="it-IT" sz="2000" dirty="0"/>
              <a:t> sono associati alla stessa funzione</a:t>
            </a:r>
          </a:p>
          <a:p>
            <a:r>
              <a:rPr lang="it-IT" sz="2000" b="1" i="1" dirty="0"/>
              <a:t>t[i].join() </a:t>
            </a:r>
            <a:r>
              <a:rPr lang="it-IT" sz="2000" dirty="0"/>
              <a:t>il processo attende la terminazione di tutti i </a:t>
            </a:r>
            <a:r>
              <a:rPr lang="it-IT" sz="2000" dirty="0" err="1"/>
              <a:t>thread</a:t>
            </a:r>
            <a:endParaRPr lang="it-IT" sz="2000" dirty="0"/>
          </a:p>
          <a:p>
            <a:endParaRPr lang="it-IT" sz="2000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call_from_thread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"Launched by thread ";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t[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//Launch a group of threads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t[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thread(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call_from_thread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"Launched from the main“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//Join the threads with the main thread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t[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].join();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3933056"/>
            <a:ext cx="4714875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91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5A44B-00FC-44EE-91A9-482F1FA9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8F636A-C0A4-46C4-8DD0-6D2D4786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</a:t>
            </a:r>
            <a:r>
              <a:rPr lang="it-IT" b="1" i="1" dirty="0" err="1"/>
              <a:t>thread</a:t>
            </a:r>
            <a:r>
              <a:rPr lang="it-IT" dirty="0"/>
              <a:t> è un flusso di istruzioni, all’interno di un processo, che lo </a:t>
            </a:r>
            <a:r>
              <a:rPr lang="it-IT" dirty="0" err="1"/>
              <a:t>scheduler</a:t>
            </a:r>
            <a:r>
              <a:rPr lang="it-IT" dirty="0"/>
              <a:t> può fare eseguire parallelamente e </a:t>
            </a:r>
            <a:r>
              <a:rPr lang="it-IT" dirty="0" err="1"/>
              <a:t>concorrentemente</a:t>
            </a:r>
            <a:r>
              <a:rPr lang="it-IT" dirty="0"/>
              <a:t> con il resto del processo</a:t>
            </a:r>
          </a:p>
          <a:p>
            <a:r>
              <a:rPr lang="it-IT" dirty="0"/>
              <a:t>un </a:t>
            </a:r>
            <a:r>
              <a:rPr lang="it-IT" dirty="0" err="1"/>
              <a:t>thread</a:t>
            </a:r>
            <a:r>
              <a:rPr lang="it-IT" dirty="0"/>
              <a:t> può essere pensato come una </a:t>
            </a:r>
            <a:r>
              <a:rPr lang="it-IT" b="1" i="1" dirty="0"/>
              <a:t>procedura</a:t>
            </a:r>
            <a:r>
              <a:rPr lang="it-IT" dirty="0"/>
              <a:t> che lavora in </a:t>
            </a:r>
            <a:r>
              <a:rPr lang="it-IT" b="1" i="1" dirty="0"/>
              <a:t>parallelo</a:t>
            </a:r>
            <a:r>
              <a:rPr lang="it-IT" dirty="0"/>
              <a:t> con altre procedure</a:t>
            </a:r>
          </a:p>
          <a:p>
            <a:r>
              <a:rPr lang="it-IT" dirty="0"/>
              <a:t>in un processo possono </a:t>
            </a:r>
            <a:r>
              <a:rPr lang="it-IT" b="1" i="1" dirty="0"/>
              <a:t>coesistere</a:t>
            </a:r>
            <a:r>
              <a:rPr lang="it-IT" dirty="0"/>
              <a:t> più </a:t>
            </a:r>
            <a:r>
              <a:rPr lang="it-IT" dirty="0" err="1"/>
              <a:t>thread</a:t>
            </a:r>
            <a:r>
              <a:rPr lang="it-IT" dirty="0"/>
              <a:t> </a:t>
            </a:r>
          </a:p>
          <a:p>
            <a:r>
              <a:rPr lang="it-IT" dirty="0"/>
              <a:t>i </a:t>
            </a:r>
            <a:r>
              <a:rPr lang="it-IT" dirty="0" err="1"/>
              <a:t>thread</a:t>
            </a:r>
            <a:r>
              <a:rPr lang="it-IT" dirty="0"/>
              <a:t> devono essere </a:t>
            </a:r>
            <a:r>
              <a:rPr lang="it-IT" b="1" i="1" dirty="0"/>
              <a:t>creati</a:t>
            </a:r>
            <a:r>
              <a:rPr lang="it-IT" dirty="0"/>
              <a:t> </a:t>
            </a:r>
            <a:r>
              <a:rPr lang="it-IT" b="1" i="1" dirty="0"/>
              <a:t>esplicitamente</a:t>
            </a:r>
          </a:p>
          <a:p>
            <a:r>
              <a:rPr lang="it-IT" dirty="0"/>
              <a:t>quando il </a:t>
            </a:r>
            <a:r>
              <a:rPr lang="it-IT" b="1" i="1" dirty="0"/>
              <a:t>processo</a:t>
            </a:r>
            <a:r>
              <a:rPr lang="it-IT" dirty="0"/>
              <a:t> </a:t>
            </a:r>
            <a:r>
              <a:rPr lang="it-IT" b="1" i="1" dirty="0"/>
              <a:t>termina</a:t>
            </a:r>
            <a:r>
              <a:rPr lang="it-IT" dirty="0"/>
              <a:t> tutti i suoi </a:t>
            </a:r>
            <a:r>
              <a:rPr lang="it-IT" b="1" i="1" dirty="0" err="1"/>
              <a:t>thread</a:t>
            </a:r>
            <a:r>
              <a:rPr lang="it-IT" dirty="0"/>
              <a:t> </a:t>
            </a:r>
            <a:r>
              <a:rPr lang="it-IT" b="1" i="1" dirty="0"/>
              <a:t>terminano</a:t>
            </a:r>
            <a:r>
              <a:rPr lang="it-IT" dirty="0"/>
              <a:t> forzatamente</a:t>
            </a:r>
          </a:p>
          <a:p>
            <a:r>
              <a:rPr lang="it-IT" dirty="0"/>
              <a:t>durante la vita di un processo i </a:t>
            </a:r>
            <a:r>
              <a:rPr lang="it-IT" dirty="0" err="1"/>
              <a:t>thread</a:t>
            </a:r>
            <a:r>
              <a:rPr lang="it-IT" dirty="0"/>
              <a:t> vengono attivati e terminati dal programmatore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86F928-E06F-42FA-AE5F-DA98F2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897610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263FCE7-9CD0-48CD-A5AE-05EB767B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cap="none" dirty="0"/>
              <a:t>condivisione di risorse e mutua esclusione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1D1FC085-F224-4A4B-A673-AD82A015F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thread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360C8B-699E-4C15-BCAB-C0DAD14D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7004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AFED107-201D-4FBF-AE73-6E9F6C96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accesso a risorsa condivisa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613005D5-6C78-41A2-B577-9542A3C79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esempio ricerca sequenziale in un array</a:t>
            </a:r>
          </a:p>
          <a:p>
            <a:pPr lvl="1"/>
            <a:r>
              <a:rPr lang="it-IT" sz="2400" dirty="0"/>
              <a:t>un primo </a:t>
            </a:r>
            <a:r>
              <a:rPr lang="it-IT" sz="2400" dirty="0" err="1"/>
              <a:t>thread</a:t>
            </a:r>
            <a:r>
              <a:rPr lang="it-IT" sz="2400" dirty="0"/>
              <a:t> ricerca nella prima parte dell’array mentre un altro cerca nella seconda parte</a:t>
            </a:r>
          </a:p>
          <a:p>
            <a:pPr lvl="1"/>
            <a:r>
              <a:rPr lang="it-IT" sz="2400" dirty="0"/>
              <a:t>ricerca del valore x nell’array v di n elementi:</a:t>
            </a:r>
          </a:p>
          <a:p>
            <a:pPr lvl="2"/>
            <a:r>
              <a:rPr lang="en-US" sz="2000" b="1" i="1" dirty="0"/>
              <a:t>thread t1(</a:t>
            </a:r>
            <a:r>
              <a:rPr lang="en-US" sz="2000" b="1" i="1" dirty="0" err="1"/>
              <a:t>cerca</a:t>
            </a:r>
            <a:r>
              <a:rPr lang="en-US" sz="2000" b="1" i="1" dirty="0"/>
              <a:t>, v, 0, n/2, x);</a:t>
            </a:r>
          </a:p>
          <a:p>
            <a:pPr lvl="2"/>
            <a:r>
              <a:rPr lang="en-US" sz="2000" b="1" i="1" dirty="0"/>
              <a:t>thread t2(</a:t>
            </a:r>
            <a:r>
              <a:rPr lang="en-US" sz="2000" b="1" i="1" dirty="0" err="1"/>
              <a:t>cerca</a:t>
            </a:r>
            <a:r>
              <a:rPr lang="en-US" sz="2000" b="1" i="1" dirty="0"/>
              <a:t>, v, n/2, n, x);</a:t>
            </a:r>
          </a:p>
          <a:p>
            <a:pPr lvl="1"/>
            <a:r>
              <a:rPr lang="en-US" sz="2200" dirty="0"/>
              <a:t>un thread </a:t>
            </a:r>
            <a:r>
              <a:rPr lang="en-US" sz="2200" dirty="0" err="1"/>
              <a:t>interrompe</a:t>
            </a:r>
            <a:r>
              <a:rPr lang="en-US" sz="2200" dirty="0"/>
              <a:t> la </a:t>
            </a:r>
            <a:r>
              <a:rPr lang="en-US" sz="2200" dirty="0" err="1"/>
              <a:t>ricerca</a:t>
            </a:r>
            <a:r>
              <a:rPr lang="en-US" sz="2200" dirty="0"/>
              <a:t> </a:t>
            </a:r>
            <a:r>
              <a:rPr lang="en-US" sz="2200" dirty="0" err="1"/>
              <a:t>quando</a:t>
            </a:r>
            <a:r>
              <a:rPr lang="en-US" sz="2200" dirty="0"/>
              <a:t> ha </a:t>
            </a:r>
            <a:r>
              <a:rPr lang="en-US" sz="2200" dirty="0" err="1"/>
              <a:t>trovato</a:t>
            </a:r>
            <a:r>
              <a:rPr lang="en-US" sz="2200" dirty="0"/>
              <a:t> x (</a:t>
            </a:r>
            <a:r>
              <a:rPr lang="en-US" sz="2200" dirty="0" err="1"/>
              <a:t>l’altro</a:t>
            </a:r>
            <a:r>
              <a:rPr lang="en-US" sz="2200" dirty="0"/>
              <a:t> </a:t>
            </a:r>
            <a:r>
              <a:rPr lang="en-US" sz="2200" dirty="0" err="1"/>
              <a:t>prosegue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è </a:t>
            </a:r>
            <a:r>
              <a:rPr lang="en-US" sz="2200" dirty="0" err="1"/>
              <a:t>possibile</a:t>
            </a:r>
            <a:r>
              <a:rPr lang="en-US" sz="2200" dirty="0"/>
              <a:t> fare in modo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anche</a:t>
            </a:r>
            <a:r>
              <a:rPr lang="en-US" sz="2200" dirty="0"/>
              <a:t> </a:t>
            </a:r>
            <a:r>
              <a:rPr lang="en-US" sz="2200" dirty="0" err="1"/>
              <a:t>l’altro</a:t>
            </a:r>
            <a:r>
              <a:rPr lang="en-US" sz="2200" dirty="0"/>
              <a:t> thread termini </a:t>
            </a:r>
          </a:p>
          <a:p>
            <a:pPr lvl="2"/>
            <a:r>
              <a:rPr lang="en-US" sz="2000" dirty="0" err="1"/>
              <a:t>variabile</a:t>
            </a:r>
            <a:r>
              <a:rPr lang="en-US" sz="2000" dirty="0"/>
              <a:t> </a:t>
            </a:r>
            <a:r>
              <a:rPr lang="en-US" sz="2000" dirty="0" err="1"/>
              <a:t>comune</a:t>
            </a:r>
            <a:r>
              <a:rPr lang="en-US" sz="2000" dirty="0"/>
              <a:t> (</a:t>
            </a:r>
            <a:r>
              <a:rPr lang="en-US" sz="2000" dirty="0" err="1"/>
              <a:t>trovato</a:t>
            </a:r>
            <a:r>
              <a:rPr lang="en-US" sz="2000" dirty="0"/>
              <a:t>)</a:t>
            </a:r>
          </a:p>
          <a:p>
            <a:pPr lvl="2"/>
            <a:r>
              <a:rPr lang="en-US" sz="2000" b="1" i="1" dirty="0"/>
              <a:t>thread t1(</a:t>
            </a:r>
            <a:r>
              <a:rPr lang="en-US" sz="2000" b="1" i="1" dirty="0" err="1"/>
              <a:t>cerca</a:t>
            </a:r>
            <a:r>
              <a:rPr lang="en-US" sz="2000" b="1" i="1" dirty="0"/>
              <a:t>, v, 0, n/2, x, ref(</a:t>
            </a:r>
            <a:r>
              <a:rPr lang="en-US" sz="2000" b="1" i="1" dirty="0" err="1"/>
              <a:t>trovato</a:t>
            </a:r>
            <a:r>
              <a:rPr lang="en-US" sz="2000" b="1" i="1" dirty="0"/>
              <a:t>));</a:t>
            </a:r>
          </a:p>
          <a:p>
            <a:pPr lvl="2"/>
            <a:r>
              <a:rPr lang="en-US" sz="2000" b="1" i="1" dirty="0"/>
              <a:t>thread t2(</a:t>
            </a:r>
            <a:r>
              <a:rPr lang="en-US" sz="2000" b="1" i="1" dirty="0" err="1"/>
              <a:t>cerca</a:t>
            </a:r>
            <a:r>
              <a:rPr lang="en-US" sz="2000" b="1" i="1" dirty="0"/>
              <a:t>, v, n/2, n, x, ref(</a:t>
            </a:r>
            <a:r>
              <a:rPr lang="en-US" sz="2000" b="1" i="1" dirty="0" err="1"/>
              <a:t>trovato</a:t>
            </a:r>
            <a:r>
              <a:rPr lang="en-US" sz="2000" b="1" i="1" dirty="0"/>
              <a:t>));</a:t>
            </a:r>
          </a:p>
          <a:p>
            <a:pPr lvl="2"/>
            <a:endParaRPr lang="en-US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18B131-F34B-4A1E-B065-5F4169F5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4542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8CF027E-F240-44D5-B3A8-F32934AF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esempio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374A4A2-1DBC-44CD-A4C1-1CB8C80E57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b="1" i="1" dirty="0"/>
              <a:t>ricerca</a:t>
            </a:r>
            <a:r>
              <a:rPr lang="it-IT" sz="2400" dirty="0"/>
              <a:t> </a:t>
            </a:r>
            <a:r>
              <a:rPr lang="it-IT" sz="2400" dirty="0" err="1"/>
              <a:t>el</a:t>
            </a:r>
            <a:r>
              <a:rPr lang="it-IT" sz="2400" dirty="0"/>
              <a:t> in v da start a end</a:t>
            </a:r>
          </a:p>
          <a:p>
            <a:r>
              <a:rPr lang="it-IT" sz="2400" b="1" i="1" dirty="0"/>
              <a:t>trovato</a:t>
            </a:r>
            <a:r>
              <a:rPr lang="it-IT" sz="2400" dirty="0"/>
              <a:t> può essere modificato anche da </a:t>
            </a:r>
            <a:r>
              <a:rPr lang="it-IT" sz="2400" b="1" i="1" dirty="0"/>
              <a:t>altri </a:t>
            </a:r>
            <a:r>
              <a:rPr lang="it-IT" sz="2400" b="1" i="1" dirty="0" err="1"/>
              <a:t>thread</a:t>
            </a:r>
            <a:endParaRPr lang="it-IT" sz="2400" b="1" i="1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490916E-C11E-46B1-87E8-C26752CF1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cerca(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v[],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end,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&amp;trovato){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i=start;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i&lt;end &amp;&amp; !trovato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«contr." +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 + "\n";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(v[i]==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trov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"+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(i)+"\n";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trovato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i++;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9FAFA8-C053-443B-86D5-CF3CDC61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0411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0C74A19-0E3D-4055-8CB5-968E0E13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accesso concorrente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FF078C5-F62B-4E0A-955B-D8F5A2A13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</a:t>
            </a:r>
            <a:r>
              <a:rPr lang="it-IT" b="1" i="1" dirty="0"/>
              <a:t>accesso concorrente </a:t>
            </a:r>
            <a:r>
              <a:rPr lang="it-IT" dirty="0"/>
              <a:t>ai dati (in generale alle risorse) può provocare situazioni di</a:t>
            </a:r>
          </a:p>
          <a:p>
            <a:pPr lvl="1"/>
            <a:r>
              <a:rPr lang="it-IT" b="1" i="1" dirty="0"/>
              <a:t>incoerenza</a:t>
            </a:r>
            <a:r>
              <a:rPr lang="it-IT" dirty="0"/>
              <a:t> </a:t>
            </a:r>
          </a:p>
          <a:p>
            <a:pPr lvl="2"/>
            <a:r>
              <a:rPr lang="it-IT" dirty="0"/>
              <a:t>il risultato finale può dipendere dalla sequenza con cui i processi vengono eseguiti</a:t>
            </a:r>
          </a:p>
          <a:p>
            <a:pPr lvl="1"/>
            <a:r>
              <a:rPr lang="it-IT" b="1" i="1" dirty="0" err="1"/>
              <a:t>starvation</a:t>
            </a:r>
            <a:endParaRPr lang="it-IT" b="1" i="1" dirty="0"/>
          </a:p>
          <a:p>
            <a:pPr lvl="2"/>
            <a:r>
              <a:rPr lang="it-IT" dirty="0"/>
              <a:t>attesa indefinita (</a:t>
            </a:r>
            <a:r>
              <a:rPr lang="it-IT" i="1" dirty="0"/>
              <a:t>inedia</a:t>
            </a:r>
            <a:r>
              <a:rPr lang="it-IT" dirty="0"/>
              <a:t>) impossibilità perpetua, da parte di un processo pronto per l'esecuzione, di ottenere le risorse di cui necessita per essere eseguito</a:t>
            </a:r>
          </a:p>
          <a:p>
            <a:pPr lvl="1"/>
            <a:r>
              <a:rPr lang="it-IT" b="1" i="1" dirty="0" err="1"/>
              <a:t>deadlock</a:t>
            </a:r>
            <a:endParaRPr lang="it-IT" b="1" i="1" dirty="0"/>
          </a:p>
          <a:p>
            <a:pPr lvl="2"/>
            <a:r>
              <a:rPr lang="it-IT" dirty="0"/>
              <a:t>due o più processi si bloccano a vicenda aspettando che uno esegua una certa azione che serve all'altro e viceversa</a:t>
            </a:r>
          </a:p>
          <a:p>
            <a:r>
              <a:rPr lang="it-IT" dirty="0"/>
              <a:t>la parte del processo in cui si opera con risorse condivise è definita </a:t>
            </a:r>
            <a:r>
              <a:rPr lang="it-IT" b="1" i="1" dirty="0"/>
              <a:t>sezione critica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0D8522-E260-4C81-9C87-1C6B50AB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2175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5D0290-4960-4D8D-B1B1-D6ABCE26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sezione critica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5EAB66-04B9-44F9-8E84-C598BD51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importante </a:t>
            </a:r>
            <a:r>
              <a:rPr lang="it-IT" b="1" i="1" dirty="0"/>
              <a:t>individuare</a:t>
            </a:r>
            <a:r>
              <a:rPr lang="it-IT" dirty="0"/>
              <a:t> e </a:t>
            </a:r>
            <a:r>
              <a:rPr lang="it-IT" b="1" i="1" dirty="0"/>
              <a:t>minimizzare</a:t>
            </a:r>
            <a:r>
              <a:rPr lang="it-IT" dirty="0"/>
              <a:t> la sezione critica</a:t>
            </a:r>
          </a:p>
          <a:p>
            <a:r>
              <a:rPr lang="it-IT" dirty="0"/>
              <a:t>gestione della sezione critica:</a:t>
            </a:r>
          </a:p>
          <a:p>
            <a:pPr lvl="1"/>
            <a:r>
              <a:rPr lang="it-IT" b="1" i="1" dirty="0"/>
              <a:t>mutua esclusione</a:t>
            </a:r>
          </a:p>
          <a:p>
            <a:pPr lvl="2"/>
            <a:r>
              <a:rPr lang="it-IT" dirty="0"/>
              <a:t>un solo processo deve trovarsi nella sezione critica</a:t>
            </a:r>
          </a:p>
          <a:p>
            <a:pPr lvl="1"/>
            <a:r>
              <a:rPr lang="it-IT" b="1" i="1" dirty="0"/>
              <a:t>attesa indefinita</a:t>
            </a:r>
          </a:p>
          <a:p>
            <a:pPr lvl="2"/>
            <a:r>
              <a:rPr lang="it-IT" dirty="0"/>
              <a:t>evitare che un processo rimanga perennemente in attesa di accedere a una sezione critica</a:t>
            </a:r>
          </a:p>
          <a:p>
            <a:pPr lvl="1"/>
            <a:r>
              <a:rPr lang="it-IT" b="1" i="1" dirty="0"/>
              <a:t>controllo</a:t>
            </a:r>
          </a:p>
          <a:p>
            <a:pPr lvl="2"/>
            <a:r>
              <a:rPr lang="it-IT" dirty="0"/>
              <a:t>un processo che si trova fuori dalla sezione critica non deve interferire con l’accesso a questa da parte di altri processi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4A4454-0357-48CC-802C-84CCAF45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8631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BE8961-9DEC-42DD-80E3-A9AD34E7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corsa critica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316A6E-E2E8-4A0F-BB1A-66642C894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race </a:t>
            </a:r>
            <a:r>
              <a:rPr lang="it-IT" b="1" i="1" dirty="0" err="1"/>
              <a:t>condition</a:t>
            </a:r>
            <a:r>
              <a:rPr lang="it-IT" b="1" i="1" dirty="0"/>
              <a:t> </a:t>
            </a:r>
            <a:r>
              <a:rPr lang="it-IT" dirty="0"/>
              <a:t>(corsa critica)</a:t>
            </a:r>
          </a:p>
          <a:p>
            <a:r>
              <a:rPr lang="it-IT" dirty="0"/>
              <a:t>in un sistema basato su </a:t>
            </a:r>
            <a:r>
              <a:rPr lang="it-IT" b="1" i="1" dirty="0"/>
              <a:t>processi paralleli</a:t>
            </a:r>
            <a:r>
              <a:rPr lang="it-IT" dirty="0"/>
              <a:t>, il </a:t>
            </a:r>
            <a:r>
              <a:rPr lang="it-IT" b="1" i="1" dirty="0"/>
              <a:t>risultato</a:t>
            </a:r>
            <a:r>
              <a:rPr lang="it-IT" dirty="0"/>
              <a:t> finale dell'esecuzione </a:t>
            </a:r>
            <a:r>
              <a:rPr lang="it-IT" b="1" i="1" dirty="0"/>
              <a:t>dipende</a:t>
            </a:r>
            <a:r>
              <a:rPr lang="it-IT" dirty="0"/>
              <a:t> dalla </a:t>
            </a:r>
            <a:r>
              <a:rPr lang="it-IT" b="1" i="1" dirty="0"/>
              <a:t>sequenza</a:t>
            </a:r>
            <a:r>
              <a:rPr lang="it-IT" dirty="0"/>
              <a:t> con cui i processi vengono eseguiti</a:t>
            </a:r>
          </a:p>
          <a:p>
            <a:r>
              <a:rPr lang="it-IT" dirty="0"/>
              <a:t>soluzione alla corsa critica:</a:t>
            </a:r>
          </a:p>
          <a:p>
            <a:pPr lvl="1"/>
            <a:r>
              <a:rPr lang="it-IT" dirty="0"/>
              <a:t>algoritmi che prevedono la </a:t>
            </a:r>
            <a:r>
              <a:rPr lang="it-IT" b="1" i="1" dirty="0"/>
              <a:t>mutua esclusione</a:t>
            </a:r>
            <a:endParaRPr lang="it-IT" dirty="0"/>
          </a:p>
          <a:p>
            <a:pPr lvl="2"/>
            <a:r>
              <a:rPr lang="it-IT" dirty="0"/>
              <a:t>se la risorsa condivisa è occupata da un processo nessun altro processo potrà accedervi</a:t>
            </a:r>
          </a:p>
          <a:p>
            <a:r>
              <a:rPr lang="it-IT" dirty="0"/>
              <a:t>se i processi condividono la risorsa unicamente in modalità di lettura non c’è problema di race </a:t>
            </a:r>
            <a:r>
              <a:rPr lang="it-IT" dirty="0" err="1"/>
              <a:t>condition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i processi non possono modificare lo stato della risorsa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09CF26-213F-4EF4-9425-BF56B174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9694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0EC034DC-B44F-497E-8549-64783E85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corsa critica: esempio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4211166-77B7-4B2F-BE2E-E5AF7457A9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per testare la corsa critica inserire un eventuale ritardo casuale prima del decremento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5E68198-1DEC-4531-89E9-EFFFF4C86F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dato;	// global 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modifica(){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(dato&gt;0) {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dato--;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dato = 1;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t1(modifica);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t2(modifica);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t1.join();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t2.join();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"dato: " &lt;&lt; dato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9467326-DBF8-4F02-B138-7AFBC2F5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4696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race </a:t>
            </a:r>
            <a:r>
              <a:rPr lang="it-IT" sz="2800" dirty="0" err="1"/>
              <a:t>condition</a:t>
            </a:r>
            <a:r>
              <a:rPr lang="it-IT" sz="2800" dirty="0"/>
              <a:t> - esempio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due </a:t>
            </a:r>
            <a:r>
              <a:rPr lang="it-IT" dirty="0" err="1"/>
              <a:t>thread</a:t>
            </a:r>
            <a:r>
              <a:rPr lang="it-IT" dirty="0"/>
              <a:t> devono decrementare il valore della variabile globale </a:t>
            </a:r>
            <a:r>
              <a:rPr lang="it-IT" b="1" i="1" dirty="0"/>
              <a:t>dato</a:t>
            </a:r>
            <a:r>
              <a:rPr lang="it-IT" dirty="0"/>
              <a:t> solo se questa ha valore positivo</a:t>
            </a:r>
          </a:p>
          <a:p>
            <a:r>
              <a:rPr lang="it-IT" dirty="0"/>
              <a:t>entrambe i </a:t>
            </a:r>
            <a:r>
              <a:rPr lang="it-IT" dirty="0" err="1"/>
              <a:t>thread</a:t>
            </a:r>
            <a:r>
              <a:rPr lang="it-IT" dirty="0"/>
              <a:t> eseguono il codice </a:t>
            </a:r>
            <a:r>
              <a:rPr lang="it-IT" b="1" i="1" dirty="0" err="1"/>
              <a:t>if</a:t>
            </a:r>
            <a:r>
              <a:rPr lang="it-IT" b="1" i="1" dirty="0"/>
              <a:t>(dato&gt;0) dato--;</a:t>
            </a:r>
          </a:p>
          <a:p>
            <a:r>
              <a:rPr lang="it-IT" dirty="0"/>
              <a:t>in base alla sequenza di esecuzione dei due </a:t>
            </a:r>
            <a:r>
              <a:rPr lang="it-IT" dirty="0" err="1"/>
              <a:t>thread</a:t>
            </a:r>
            <a:r>
              <a:rPr lang="it-IT" dirty="0"/>
              <a:t>, la variabile dato può assumere </a:t>
            </a:r>
            <a:r>
              <a:rPr lang="it-IT" b="1" i="1" dirty="0"/>
              <a:t>valori diversi</a:t>
            </a:r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91425"/>
              </p:ext>
            </p:extLst>
          </p:nvPr>
        </p:nvGraphicFramePr>
        <p:xfrm>
          <a:off x="839416" y="3573016"/>
          <a:ext cx="5184576" cy="22250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entury Schoolbook" panose="02040604050505020304" pitchFamily="18" charset="0"/>
                        </a:rPr>
                        <a:t>thread</a:t>
                      </a:r>
                      <a:r>
                        <a:rPr lang="it-IT" dirty="0">
                          <a:latin typeface="Century Schoolbook" panose="02040604050505020304" pitchFamily="18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entury Schoolbook" panose="02040604050505020304" pitchFamily="18" charset="0"/>
                        </a:rPr>
                        <a:t>thread</a:t>
                      </a:r>
                      <a:r>
                        <a:rPr lang="it-IT" dirty="0">
                          <a:latin typeface="Century Schoolbook" panose="02040604050505020304" pitchFamily="18" charset="0"/>
                        </a:rPr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Century Schoolbook" panose="02040604050505020304" pitchFamily="18" charset="0"/>
                        </a:rPr>
                        <a:t>dato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entury Schoolbook" panose="02040604050505020304" pitchFamily="18" charset="0"/>
                        </a:rPr>
                        <a:t>dato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entury Schoolbook" panose="02040604050505020304" pitchFamily="18" charset="0"/>
                        </a:rPr>
                        <a:t>if</a:t>
                      </a:r>
                      <a:r>
                        <a:rPr lang="it-IT" dirty="0">
                          <a:latin typeface="Century Schoolbook" panose="02040604050505020304" pitchFamily="18" charset="0"/>
                        </a:rPr>
                        <a:t>(dato&gt;0)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entury Schoolbook" panose="02040604050505020304" pitchFamily="18" charset="0"/>
                        </a:rPr>
                        <a:t>dato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entury Schoolbook" panose="02040604050505020304" pitchFamily="18" charset="0"/>
                        </a:rPr>
                        <a:t>dato--;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entury Schoolbook" panose="02040604050505020304" pitchFamily="18" charset="0"/>
                        </a:rPr>
                        <a:t>dato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entury Schoolbook" panose="02040604050505020304" pitchFamily="18" charset="0"/>
                        </a:rPr>
                        <a:t>if</a:t>
                      </a:r>
                      <a:r>
                        <a:rPr lang="it-IT" dirty="0">
                          <a:latin typeface="Century Schoolbook" panose="02040604050505020304" pitchFamily="18" charset="0"/>
                        </a:rPr>
                        <a:t>(dato&gt;0)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aseline="0" dirty="0">
                          <a:latin typeface="Century Schoolbook" panose="02040604050505020304" pitchFamily="18" charset="0"/>
                        </a:rPr>
                        <a:t>dato = 0</a:t>
                      </a:r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9374"/>
              </p:ext>
            </p:extLst>
          </p:nvPr>
        </p:nvGraphicFramePr>
        <p:xfrm>
          <a:off x="6456040" y="3212976"/>
          <a:ext cx="5184576" cy="2595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entury Schoolbook" panose="02040604050505020304" pitchFamily="18" charset="0"/>
                        </a:rPr>
                        <a:t>thread</a:t>
                      </a:r>
                      <a:r>
                        <a:rPr lang="it-IT" dirty="0">
                          <a:latin typeface="Century Schoolbook" panose="02040604050505020304" pitchFamily="18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entury Schoolbook" panose="02040604050505020304" pitchFamily="18" charset="0"/>
                        </a:rPr>
                        <a:t>thread</a:t>
                      </a:r>
                      <a:r>
                        <a:rPr lang="it-IT" dirty="0">
                          <a:latin typeface="Century Schoolbook" panose="02040604050505020304" pitchFamily="18" charset="0"/>
                        </a:rPr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Century Schoolbook" panose="02040604050505020304" pitchFamily="18" charset="0"/>
                        </a:rPr>
                        <a:t>dato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entury Schoolbook" panose="02040604050505020304" pitchFamily="18" charset="0"/>
                        </a:rPr>
                        <a:t>dato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entury Schoolbook" panose="02040604050505020304" pitchFamily="18" charset="0"/>
                        </a:rPr>
                        <a:t>if</a:t>
                      </a:r>
                      <a:r>
                        <a:rPr lang="it-IT" dirty="0">
                          <a:latin typeface="Century Schoolbook" panose="02040604050505020304" pitchFamily="18" charset="0"/>
                        </a:rPr>
                        <a:t>(dato&gt;0)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entury Schoolbook" panose="02040604050505020304" pitchFamily="18" charset="0"/>
                        </a:rPr>
                        <a:t>dato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>
                          <a:latin typeface="Century Schoolbook" panose="02040604050505020304" pitchFamily="18" charset="0"/>
                        </a:rPr>
                        <a:t>if</a:t>
                      </a:r>
                      <a:r>
                        <a:rPr lang="it-IT" dirty="0">
                          <a:latin typeface="Century Schoolbook" panose="02040604050505020304" pitchFamily="18" charset="0"/>
                        </a:rPr>
                        <a:t>(dato&gt;0)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entury Schoolbook" panose="02040604050505020304" pitchFamily="18" charset="0"/>
                        </a:rPr>
                        <a:t>dato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entury Schoolbook" panose="02040604050505020304" pitchFamily="18" charset="0"/>
                        </a:rPr>
                        <a:t>dato--;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entury Schoolbook" panose="02040604050505020304" pitchFamily="18" charset="0"/>
                        </a:rPr>
                        <a:t>dato =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entury Schoolbook" panose="02040604050505020304" pitchFamily="18" charset="0"/>
                        </a:rPr>
                        <a:t>dato--;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>
                          <a:latin typeface="Century Schoolbook" panose="02040604050505020304" pitchFamily="18" charset="0"/>
                        </a:rPr>
                        <a:t>dato = -1</a:t>
                      </a:r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574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DEE9EE-A94F-4289-8955-CA296285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race </a:t>
            </a:r>
            <a:r>
              <a:rPr lang="it-IT" sz="2800" dirty="0" err="1"/>
              <a:t>condition</a:t>
            </a:r>
            <a:r>
              <a:rPr lang="it-IT" sz="2800" dirty="0"/>
              <a:t> su risorsa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54593-D708-4924-B003-CDE168ABA1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stampa(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testo){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a=0;a&lt;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testo.length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();a++){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testo[a];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 ritardo …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testo;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Replicante(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t){ testo=t;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operator()(){ stampa(testo);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3B93E-FB2D-4643-AE7E-B537FA355A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t1(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("Io ne ho viste cose"));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I've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t1.join();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t2.join();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87C852-CC89-4390-BFBA-A933FEEF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233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mutex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b="1" i="1" dirty="0" err="1"/>
              <a:t>mutex</a:t>
            </a:r>
            <a:r>
              <a:rPr lang="it-IT" sz="2000" dirty="0"/>
              <a:t> (</a:t>
            </a:r>
            <a:r>
              <a:rPr lang="it-IT" sz="2000" b="1" i="1" dirty="0" err="1"/>
              <a:t>mut</a:t>
            </a:r>
            <a:r>
              <a:rPr lang="it-IT" sz="2000" dirty="0" err="1"/>
              <a:t>ual</a:t>
            </a:r>
            <a:r>
              <a:rPr lang="it-IT" sz="2000" dirty="0"/>
              <a:t> </a:t>
            </a:r>
            <a:r>
              <a:rPr lang="it-IT" sz="2000" b="1" i="1" dirty="0" err="1"/>
              <a:t>ex</a:t>
            </a:r>
            <a:r>
              <a:rPr lang="it-IT" sz="2000" dirty="0" err="1"/>
              <a:t>clusion</a:t>
            </a:r>
            <a:r>
              <a:rPr lang="it-IT" sz="2000" dirty="0"/>
              <a:t>)</a:t>
            </a:r>
          </a:p>
          <a:p>
            <a:pPr lvl="1"/>
            <a:r>
              <a:rPr lang="it-IT" sz="1800" dirty="0"/>
              <a:t>procedimento di sincronizzazione fra processi o </a:t>
            </a:r>
            <a:r>
              <a:rPr lang="it-IT" sz="1800" b="1" i="1" dirty="0" err="1"/>
              <a:t>thread</a:t>
            </a:r>
            <a:r>
              <a:rPr lang="it-IT" sz="1800" b="1" i="1" dirty="0"/>
              <a:t> concorrenti</a:t>
            </a:r>
            <a:endParaRPr lang="it-IT" sz="1800" dirty="0"/>
          </a:p>
          <a:p>
            <a:pPr lvl="1"/>
            <a:r>
              <a:rPr lang="it-IT" sz="1800" b="1" i="1" dirty="0"/>
              <a:t>impedisce</a:t>
            </a:r>
            <a:r>
              <a:rPr lang="it-IT" sz="1800" dirty="0"/>
              <a:t> che più task paralleli accedano </a:t>
            </a:r>
            <a:r>
              <a:rPr lang="it-IT" sz="1800" b="1" i="1" dirty="0"/>
              <a:t>contemporaneamente</a:t>
            </a:r>
            <a:r>
              <a:rPr lang="it-IT" sz="1800" dirty="0"/>
              <a:t> a </a:t>
            </a:r>
            <a:r>
              <a:rPr lang="it-IT" sz="1800" b="1" i="1" dirty="0"/>
              <a:t>dati</a:t>
            </a:r>
            <a:r>
              <a:rPr lang="it-IT" sz="1800" dirty="0"/>
              <a:t> o a </a:t>
            </a:r>
            <a:r>
              <a:rPr lang="it-IT" sz="1800" b="1" i="1" dirty="0"/>
              <a:t>risorse</a:t>
            </a:r>
            <a:r>
              <a:rPr lang="it-IT" sz="1800" dirty="0"/>
              <a:t> soggette a </a:t>
            </a:r>
            <a:r>
              <a:rPr lang="it-IT" sz="1800" b="1" i="1" dirty="0"/>
              <a:t>race </a:t>
            </a:r>
            <a:r>
              <a:rPr lang="it-IT" sz="1800" b="1" i="1" dirty="0" err="1"/>
              <a:t>condition</a:t>
            </a:r>
            <a:r>
              <a:rPr lang="it-IT" sz="1800" b="1" i="1" dirty="0"/>
              <a:t> </a:t>
            </a:r>
            <a:r>
              <a:rPr lang="it-IT" sz="1800" dirty="0"/>
              <a:t>(corsa critica)</a:t>
            </a:r>
          </a:p>
          <a:p>
            <a:r>
              <a:rPr lang="it-IT" sz="2000" dirty="0"/>
              <a:t>una </a:t>
            </a:r>
            <a:r>
              <a:rPr lang="it-IT" sz="2000" b="1" i="1" dirty="0"/>
              <a:t>variabile </a:t>
            </a:r>
            <a:r>
              <a:rPr lang="it-IT" sz="2000" b="1" i="1" dirty="0" err="1"/>
              <a:t>mutex</a:t>
            </a:r>
            <a:r>
              <a:rPr lang="it-IT" sz="2000" b="1" i="1" dirty="0"/>
              <a:t> </a:t>
            </a:r>
            <a:r>
              <a:rPr lang="it-IT" sz="2000" dirty="0"/>
              <a:t>serve per la </a:t>
            </a:r>
            <a:r>
              <a:rPr lang="it-IT" sz="2000" b="1" i="1" dirty="0"/>
              <a:t>protezione</a:t>
            </a:r>
            <a:r>
              <a:rPr lang="it-IT" sz="2000" dirty="0"/>
              <a:t> delle </a:t>
            </a:r>
            <a:r>
              <a:rPr lang="it-IT" sz="2000" b="1" i="1" dirty="0"/>
              <a:t>sezioni critiche</a:t>
            </a:r>
            <a:r>
              <a:rPr lang="it-IT" sz="2000" dirty="0"/>
              <a:t>:</a:t>
            </a:r>
          </a:p>
          <a:p>
            <a:pPr lvl="1"/>
            <a:r>
              <a:rPr lang="it-IT" sz="1800" dirty="0"/>
              <a:t>variabili condivise modificate da più </a:t>
            </a:r>
            <a:r>
              <a:rPr lang="it-IT" sz="1800" dirty="0" err="1"/>
              <a:t>thread</a:t>
            </a:r>
            <a:endParaRPr lang="it-IT" sz="1800" dirty="0"/>
          </a:p>
          <a:p>
            <a:r>
              <a:rPr lang="it-IT" sz="2000" dirty="0"/>
              <a:t>solo un </a:t>
            </a:r>
            <a:r>
              <a:rPr lang="it-IT" sz="2000" dirty="0" err="1"/>
              <a:t>thread</a:t>
            </a:r>
            <a:r>
              <a:rPr lang="it-IT" sz="2000" dirty="0"/>
              <a:t> alla volta può accedere ad una risorsa protetta da un </a:t>
            </a:r>
            <a:r>
              <a:rPr lang="it-IT" sz="2000" dirty="0" err="1"/>
              <a:t>mutex</a:t>
            </a:r>
            <a:endParaRPr lang="it-IT" sz="2000" dirty="0"/>
          </a:p>
          <a:p>
            <a:r>
              <a:rPr lang="it-IT" sz="2000" dirty="0"/>
              <a:t>tipi di </a:t>
            </a:r>
            <a:r>
              <a:rPr lang="it-IT" sz="2000" dirty="0" err="1"/>
              <a:t>mutex</a:t>
            </a:r>
            <a:endParaRPr lang="it-IT" sz="2000" dirty="0"/>
          </a:p>
          <a:p>
            <a:pPr lvl="1"/>
            <a:r>
              <a:rPr lang="it-IT" sz="1800" b="1" i="1" dirty="0"/>
              <a:t>semplice</a:t>
            </a:r>
            <a:r>
              <a:rPr lang="it-IT" sz="1800" dirty="0"/>
              <a:t> (</a:t>
            </a:r>
            <a:r>
              <a:rPr lang="it-IT" sz="1800" b="1" dirty="0" err="1"/>
              <a:t>std</a:t>
            </a:r>
            <a:r>
              <a:rPr lang="it-IT" sz="1800" b="1" dirty="0"/>
              <a:t>::</a:t>
            </a:r>
            <a:r>
              <a:rPr lang="it-IT" sz="1800" b="1" dirty="0" err="1"/>
              <a:t>mutex</a:t>
            </a:r>
            <a:r>
              <a:rPr lang="it-IT" sz="1800" dirty="0"/>
              <a:t>) è un </a:t>
            </a:r>
            <a:r>
              <a:rPr lang="it-IT" sz="1800" b="1" i="1" dirty="0"/>
              <a:t>semaforo binario </a:t>
            </a:r>
          </a:p>
          <a:p>
            <a:pPr lvl="1"/>
            <a:r>
              <a:rPr lang="it-IT" sz="1800" dirty="0"/>
              <a:t>semplice con </a:t>
            </a:r>
            <a:r>
              <a:rPr lang="it-IT" sz="1800" b="1" i="1" dirty="0" err="1"/>
              <a:t>timeout</a:t>
            </a:r>
            <a:r>
              <a:rPr lang="it-IT" sz="1800" dirty="0"/>
              <a:t> (</a:t>
            </a:r>
            <a:r>
              <a:rPr lang="it-IT" sz="1800" b="1" dirty="0" err="1"/>
              <a:t>std</a:t>
            </a:r>
            <a:r>
              <a:rPr lang="it-IT" sz="1800" b="1" dirty="0"/>
              <a:t>::</a:t>
            </a:r>
            <a:r>
              <a:rPr lang="it-IT" sz="1800" b="1" dirty="0" err="1"/>
              <a:t>timed_mutex</a:t>
            </a:r>
            <a:r>
              <a:rPr lang="it-IT" sz="1800" dirty="0"/>
              <a:t>) definisce un </a:t>
            </a:r>
            <a:r>
              <a:rPr lang="it-IT" sz="1800" b="1" i="1" dirty="0"/>
              <a:t>tempo massimo di attesa</a:t>
            </a:r>
          </a:p>
          <a:p>
            <a:pPr lvl="1"/>
            <a:r>
              <a:rPr lang="it-IT" sz="1800" b="1" i="1" dirty="0"/>
              <a:t>ricorsivo</a:t>
            </a:r>
            <a:r>
              <a:rPr lang="it-IT" sz="1800" dirty="0"/>
              <a:t> (</a:t>
            </a:r>
            <a:r>
              <a:rPr lang="it-IT" sz="1800" b="1" dirty="0" err="1"/>
              <a:t>std</a:t>
            </a:r>
            <a:r>
              <a:rPr lang="it-IT" sz="1800" b="1" dirty="0"/>
              <a:t>::</a:t>
            </a:r>
            <a:r>
              <a:rPr lang="it-IT" sz="1800" b="1" dirty="0" err="1"/>
              <a:t>recursive_mutex</a:t>
            </a:r>
            <a:r>
              <a:rPr lang="it-IT" sz="1800" dirty="0"/>
              <a:t>) permette </a:t>
            </a:r>
            <a:r>
              <a:rPr lang="it-IT" sz="1800" b="1" i="1" dirty="0"/>
              <a:t>più accessi </a:t>
            </a:r>
            <a:r>
              <a:rPr lang="it-IT" sz="1800" dirty="0"/>
              <a:t>prima di essere occupato</a:t>
            </a:r>
          </a:p>
          <a:p>
            <a:pPr lvl="1"/>
            <a:r>
              <a:rPr lang="it-IT" sz="1800" dirty="0"/>
              <a:t>ricorsivo con </a:t>
            </a:r>
            <a:r>
              <a:rPr lang="it-IT" sz="1800" dirty="0" err="1"/>
              <a:t>timeout</a:t>
            </a:r>
            <a:r>
              <a:rPr lang="it-IT" sz="1800" dirty="0"/>
              <a:t> (</a:t>
            </a:r>
            <a:r>
              <a:rPr lang="it-IT" sz="1800" b="1" dirty="0" err="1"/>
              <a:t>std</a:t>
            </a:r>
            <a:r>
              <a:rPr lang="it-IT" sz="1800" b="1" dirty="0"/>
              <a:t>::</a:t>
            </a:r>
            <a:r>
              <a:rPr lang="it-IT" sz="1800" b="1" dirty="0" err="1"/>
              <a:t>recursive_timed_mutex</a:t>
            </a:r>
            <a:r>
              <a:rPr lang="it-IT" sz="1800" dirty="0"/>
              <a:t>)</a:t>
            </a:r>
          </a:p>
          <a:p>
            <a:endParaRPr lang="it-IT" sz="20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70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B91A6E-7A93-438D-9BD0-9831F9F4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thread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F40CDA-975D-47FD-A47A-3D155D4F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</a:t>
            </a:r>
            <a:r>
              <a:rPr lang="it-IT" b="1" i="1" dirty="0"/>
              <a:t>processo</a:t>
            </a:r>
            <a:r>
              <a:rPr lang="it-IT" dirty="0"/>
              <a:t> ha al suo interno </a:t>
            </a:r>
            <a:r>
              <a:rPr lang="it-IT" b="1" i="1" dirty="0"/>
              <a:t>almeno un </a:t>
            </a:r>
            <a:r>
              <a:rPr lang="it-IT" b="1" i="1" dirty="0" err="1"/>
              <a:t>thread</a:t>
            </a:r>
            <a:r>
              <a:rPr lang="it-IT" b="1" i="1" dirty="0"/>
              <a:t> </a:t>
            </a:r>
            <a:r>
              <a:rPr lang="it-IT" dirty="0"/>
              <a:t>di esecuzione</a:t>
            </a:r>
          </a:p>
          <a:p>
            <a:r>
              <a:rPr lang="it-IT" dirty="0"/>
              <a:t>se il flusso esecutivo di un processo viene scomposto in </a:t>
            </a:r>
            <a:r>
              <a:rPr lang="it-IT" b="1" i="1" dirty="0"/>
              <a:t>più</a:t>
            </a:r>
            <a:r>
              <a:rPr lang="it-IT" dirty="0"/>
              <a:t> </a:t>
            </a:r>
            <a:r>
              <a:rPr lang="it-IT" b="1" i="1" dirty="0"/>
              <a:t>flussi concorrenti</a:t>
            </a:r>
            <a:r>
              <a:rPr lang="it-IT" dirty="0"/>
              <a:t> il processo ha al suo interno </a:t>
            </a:r>
            <a:r>
              <a:rPr lang="it-IT" b="1" i="1" dirty="0"/>
              <a:t>più </a:t>
            </a:r>
            <a:r>
              <a:rPr lang="it-IT" b="1" i="1" dirty="0" err="1"/>
              <a:t>thread</a:t>
            </a:r>
            <a:endParaRPr lang="it-IT" b="1" i="1" dirty="0"/>
          </a:p>
          <a:p>
            <a:r>
              <a:rPr lang="it-IT" dirty="0"/>
              <a:t>i </a:t>
            </a:r>
            <a:r>
              <a:rPr lang="it-IT" dirty="0" err="1"/>
              <a:t>thread</a:t>
            </a:r>
            <a:r>
              <a:rPr lang="it-IT" dirty="0"/>
              <a:t> di uno stesso processo </a:t>
            </a:r>
            <a:r>
              <a:rPr lang="it-IT" b="1" i="1" dirty="0"/>
              <a:t>condividono</a:t>
            </a:r>
            <a:r>
              <a:rPr lang="it-IT" dirty="0"/>
              <a:t> l'area </a:t>
            </a:r>
            <a:r>
              <a:rPr lang="it-IT" b="1" i="1" dirty="0"/>
              <a:t>dati</a:t>
            </a:r>
            <a:r>
              <a:rPr lang="it-IT" dirty="0"/>
              <a:t> e codice</a:t>
            </a:r>
          </a:p>
          <a:p>
            <a:pPr lvl="1"/>
            <a:r>
              <a:rPr lang="it-IT" dirty="0"/>
              <a:t>è necessaria una </a:t>
            </a:r>
            <a:r>
              <a:rPr lang="it-IT" b="1" i="1" dirty="0"/>
              <a:t>sincronizzazione</a:t>
            </a:r>
            <a:r>
              <a:rPr lang="it-IT" dirty="0"/>
              <a:t> nell'accesso ai dati globali </a:t>
            </a:r>
          </a:p>
          <a:p>
            <a:r>
              <a:rPr lang="it-IT" dirty="0"/>
              <a:t>lo scambio di contesto (</a:t>
            </a:r>
            <a:r>
              <a:rPr lang="it-IT" b="1" i="1" dirty="0"/>
              <a:t>contest switch</a:t>
            </a:r>
            <a:r>
              <a:rPr lang="it-IT" dirty="0"/>
              <a:t>) fra </a:t>
            </a:r>
            <a:r>
              <a:rPr lang="it-IT" dirty="0" err="1"/>
              <a:t>thread</a:t>
            </a:r>
            <a:r>
              <a:rPr lang="it-IT" dirty="0"/>
              <a:t> è più </a:t>
            </a:r>
            <a:r>
              <a:rPr lang="it-IT" b="1" i="1" dirty="0"/>
              <a:t>veloce</a:t>
            </a:r>
            <a:r>
              <a:rPr lang="it-IT" dirty="0"/>
              <a:t> di quello tra processi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30B154-3A8A-4A7E-BF55-4CD3ACAD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1593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mutex</a:t>
            </a:r>
            <a:r>
              <a:rPr lang="it-IT" sz="2800" dirty="0"/>
              <a:t>: utilizzo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primo </a:t>
            </a:r>
            <a:r>
              <a:rPr lang="it-IT" dirty="0" err="1"/>
              <a:t>thread</a:t>
            </a:r>
            <a:r>
              <a:rPr lang="it-IT" dirty="0"/>
              <a:t> che ha accesso alla coda dei lavori blocca l’accesso agli altri </a:t>
            </a:r>
            <a:r>
              <a:rPr lang="it-IT" dirty="0" err="1"/>
              <a:t>thread</a:t>
            </a:r>
            <a:endParaRPr lang="it-IT" dirty="0"/>
          </a:p>
          <a:p>
            <a:r>
              <a:rPr lang="en-US" b="1" i="1" dirty="0"/>
              <a:t>std::mutex </a:t>
            </a:r>
            <a:r>
              <a:rPr lang="en-US" b="1" i="1" dirty="0" err="1"/>
              <a:t>mtx</a:t>
            </a:r>
            <a:r>
              <a:rPr lang="en-US" b="1" i="1" dirty="0"/>
              <a:t>;       </a:t>
            </a:r>
            <a:r>
              <a:rPr lang="en-US" dirty="0"/>
              <a:t>	// mutex for critical section</a:t>
            </a:r>
          </a:p>
          <a:p>
            <a:r>
              <a:rPr lang="it-IT" b="1" i="1" dirty="0" err="1"/>
              <a:t>mtx.lock</a:t>
            </a:r>
            <a:r>
              <a:rPr lang="it-IT" b="1" i="1" dirty="0"/>
              <a:t>();</a:t>
            </a:r>
            <a:r>
              <a:rPr lang="it-IT" dirty="0"/>
              <a:t>		// lock </a:t>
            </a:r>
            <a:r>
              <a:rPr lang="it-IT" dirty="0" err="1"/>
              <a:t>mutex</a:t>
            </a:r>
            <a:endParaRPr lang="it-IT" dirty="0"/>
          </a:p>
          <a:p>
            <a:r>
              <a:rPr lang="it-IT" dirty="0"/>
              <a:t>quando ha portato a termine il suo compito sblocca l’accesso</a:t>
            </a:r>
          </a:p>
          <a:p>
            <a:r>
              <a:rPr lang="it-IT" b="1" i="1" dirty="0" err="1"/>
              <a:t>mtx.unlock</a:t>
            </a:r>
            <a:r>
              <a:rPr lang="it-IT" b="1" i="1" dirty="0"/>
              <a:t>();</a:t>
            </a:r>
            <a:r>
              <a:rPr lang="it-IT" dirty="0"/>
              <a:t>		// </a:t>
            </a:r>
            <a:r>
              <a:rPr lang="it-IT" dirty="0" err="1"/>
              <a:t>unlock</a:t>
            </a:r>
            <a:r>
              <a:rPr lang="it-IT" dirty="0"/>
              <a:t> </a:t>
            </a:r>
            <a:r>
              <a:rPr lang="it-IT" dirty="0" err="1"/>
              <a:t>mutex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9588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0EC034DC-B44F-497E-8549-64783E85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corsa critica: </a:t>
            </a:r>
            <a:r>
              <a:rPr lang="it-IT" sz="2800" dirty="0" err="1"/>
              <a:t>mutex</a:t>
            </a:r>
            <a:endParaRPr lang="it-IT" sz="280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4211166-77B7-4B2F-BE2E-E5AF7457A9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la funzione opera sul </a:t>
            </a:r>
            <a:r>
              <a:rPr lang="it-IT" sz="2400" b="1" i="1" dirty="0" err="1"/>
              <a:t>mutex</a:t>
            </a:r>
            <a:r>
              <a:rPr lang="it-IT" sz="2400" dirty="0"/>
              <a:t> </a:t>
            </a:r>
            <a:r>
              <a:rPr lang="it-IT" sz="2400" b="1" i="1" dirty="0"/>
              <a:t>m</a:t>
            </a:r>
            <a:r>
              <a:rPr lang="it-IT" sz="2400" dirty="0"/>
              <a:t> passato per </a:t>
            </a:r>
            <a:r>
              <a:rPr lang="it-IT" sz="2400" dirty="0" err="1"/>
              <a:t>reference</a:t>
            </a:r>
            <a:endParaRPr lang="it-IT" sz="2400" dirty="0"/>
          </a:p>
          <a:p>
            <a:r>
              <a:rPr lang="it-IT" sz="2400" b="1" i="1" dirty="0" err="1"/>
              <a:t>m.lock</a:t>
            </a:r>
            <a:r>
              <a:rPr lang="it-IT" sz="2400" b="1" i="1" dirty="0"/>
              <a:t>() </a:t>
            </a:r>
            <a:r>
              <a:rPr lang="it-IT" sz="2400" dirty="0"/>
              <a:t>impedisce agli altri </a:t>
            </a:r>
            <a:r>
              <a:rPr lang="it-IT" sz="2400" dirty="0" err="1"/>
              <a:t>thread</a:t>
            </a:r>
            <a:r>
              <a:rPr lang="it-IT" sz="2400" dirty="0"/>
              <a:t> di operare su m</a:t>
            </a:r>
          </a:p>
          <a:p>
            <a:r>
              <a:rPr lang="it-IT" sz="2400" b="1" i="1" dirty="0" err="1"/>
              <a:t>m.unlock</a:t>
            </a:r>
            <a:r>
              <a:rPr lang="it-IT" sz="2400" b="1" i="1" dirty="0"/>
              <a:t>() </a:t>
            </a:r>
            <a:r>
              <a:rPr lang="it-IT" sz="2400" dirty="0"/>
              <a:t>sblocca il </a:t>
            </a:r>
            <a:r>
              <a:rPr lang="it-IT" sz="2400" dirty="0" err="1"/>
              <a:t>mutex</a:t>
            </a:r>
            <a:endParaRPr lang="it-IT" sz="2400" dirty="0"/>
          </a:p>
          <a:p>
            <a:r>
              <a:rPr lang="it-IT" sz="2400" dirty="0"/>
              <a:t>in questo caso il risultato è </a:t>
            </a:r>
            <a:r>
              <a:rPr lang="it-IT" sz="2400" b="1" i="1" dirty="0"/>
              <a:t>sempre</a:t>
            </a:r>
            <a:r>
              <a:rPr lang="it-IT" sz="2400" dirty="0"/>
              <a:t> 0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5E68198-1DEC-4531-89E9-EFFFF4C86F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dato;	// global 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modifica(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m.lock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(dato&gt;0)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dato--;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m.unlock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dato = 1;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mtx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t1(modifica,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mtx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t2(modifica,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mtx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t1.join();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t2.join();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"dato: " &lt;&lt; dato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9467326-DBF8-4F02-B138-7AFBC2F5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9338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34EB488-DF87-4B7A-847B-2D32FE12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mutex</a:t>
            </a:r>
            <a:r>
              <a:rPr lang="it-IT" sz="2800" dirty="0"/>
              <a:t>: eccezioni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74176EB-EA0C-469A-A19B-C2A36FA5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mutex</a:t>
            </a:r>
            <a:r>
              <a:rPr lang="it-IT" dirty="0"/>
              <a:t> </a:t>
            </a:r>
            <a:r>
              <a:rPr lang="it-IT" b="1" i="1" dirty="0"/>
              <a:t>non gestisce eccezioni</a:t>
            </a:r>
          </a:p>
          <a:p>
            <a:r>
              <a:rPr lang="it-IT" dirty="0"/>
              <a:t>se il </a:t>
            </a:r>
            <a:r>
              <a:rPr lang="it-IT" dirty="0" err="1"/>
              <a:t>thread</a:t>
            </a:r>
            <a:r>
              <a:rPr lang="it-IT" dirty="0"/>
              <a:t> genera un errore all’interno della sezione critica il </a:t>
            </a:r>
            <a:r>
              <a:rPr lang="it-IT" dirty="0" err="1"/>
              <a:t>thread</a:t>
            </a:r>
            <a:r>
              <a:rPr lang="it-IT" dirty="0"/>
              <a:t> termina ma il </a:t>
            </a:r>
            <a:r>
              <a:rPr lang="it-IT" b="1" i="1" dirty="0" err="1"/>
              <a:t>mutex</a:t>
            </a:r>
            <a:r>
              <a:rPr lang="it-IT" b="1" i="1" dirty="0"/>
              <a:t> non viene sbloccato</a:t>
            </a:r>
          </a:p>
          <a:p>
            <a:r>
              <a:rPr lang="it-IT" dirty="0"/>
              <a:t>una soluzione è quella di racchiudere la sezione critica in un costrutto </a:t>
            </a:r>
            <a:r>
              <a:rPr lang="it-IT" b="1" i="1" dirty="0" err="1"/>
              <a:t>try</a:t>
            </a:r>
            <a:r>
              <a:rPr lang="it-IT" b="1" i="1" dirty="0"/>
              <a:t> catch</a:t>
            </a:r>
            <a:r>
              <a:rPr lang="it-IT" dirty="0"/>
              <a:t> ed effettuare l’operazione di </a:t>
            </a:r>
            <a:r>
              <a:rPr lang="it-IT" dirty="0" err="1"/>
              <a:t>unlock</a:t>
            </a:r>
            <a:r>
              <a:rPr lang="it-IT" dirty="0"/>
              <a:t> nella sezione catch</a:t>
            </a:r>
          </a:p>
          <a:p>
            <a:r>
              <a:rPr lang="it-IT" dirty="0"/>
              <a:t>una soluzione migliore è quella di utilizzare un </a:t>
            </a:r>
            <a:r>
              <a:rPr lang="it-IT" b="1" i="1" dirty="0" err="1"/>
              <a:t>lock_guard</a:t>
            </a:r>
            <a:r>
              <a:rPr lang="it-IT" b="1" i="1" dirty="0"/>
              <a:t> </a:t>
            </a:r>
            <a:r>
              <a:rPr lang="it-IT" dirty="0"/>
              <a:t>che automaticamente sblocca il </a:t>
            </a:r>
            <a:r>
              <a:rPr lang="it-IT" dirty="0" err="1"/>
              <a:t>mutex</a:t>
            </a:r>
            <a:r>
              <a:rPr lang="it-IT" dirty="0"/>
              <a:t> al termine della funzione </a:t>
            </a:r>
          </a:p>
          <a:p>
            <a:pPr marL="40005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gestioneThread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&amp;m){</a:t>
            </a:r>
          </a:p>
          <a:p>
            <a:pPr marL="40005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lock(m);</a:t>
            </a:r>
          </a:p>
          <a:p>
            <a:pPr marL="40005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1D4D1B-D044-445B-A27F-B71CE8A0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136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BFB6817C-7584-4D9B-BE64-92BE9522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deadlock</a:t>
            </a:r>
            <a:endParaRPr lang="it-IT" sz="280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1F0B339-A896-4542-923A-DF2FA2FA94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lo stallo (</a:t>
            </a:r>
            <a:r>
              <a:rPr lang="it-IT" sz="2400" b="1" i="1" dirty="0" err="1"/>
              <a:t>deadlock</a:t>
            </a:r>
            <a:r>
              <a:rPr lang="it-IT" sz="2400" dirty="0"/>
              <a:t>) si verifica quando due o più processi </a:t>
            </a:r>
            <a:r>
              <a:rPr lang="it-IT" sz="2400" b="1" i="1" dirty="0"/>
              <a:t>si bloccano a vicenda</a:t>
            </a:r>
            <a:r>
              <a:rPr lang="it-IT" sz="2400" dirty="0"/>
              <a:t> aspettando che uno esegua una certa azione che serve all'altro e viceversa</a:t>
            </a:r>
          </a:p>
          <a:p>
            <a:endParaRPr lang="it-IT" sz="2400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30FD20CE-9631-4EC6-B688-E8EE7D0D52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1888" y="1951958"/>
            <a:ext cx="5384800" cy="3304921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763C7E-167A-4239-9E49-05618AC1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8A18DA9-B012-46B2-B33A-B6AFBBB4C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292" y="3613546"/>
            <a:ext cx="23050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63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1E3080-4E97-45AC-902D-A3ED4D87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deadlock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BBBAE7-200F-420C-AA29-D97C0E8BE2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f_th1(mutex 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a,mutex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&amp;b)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a.lock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b.lock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b.unlock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a.unlock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f_th2(mutex 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a,mutex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&amp;b)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b.lock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a.lock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a.unlock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b.unlock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B7F959-F1C1-4F32-A08B-C4ECB5B083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mtx1,mtx2;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t1(f_th1,ref(mtx1),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(mtx2));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t2(f_th2,ref(mtx1),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(mtx2))	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t1.join();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t2.join();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"end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9FB5C7-D98D-49D2-8599-D8B64063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3572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8699BF7-D077-434D-8E3C-9F54AC4D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timed_mutex</a:t>
            </a:r>
            <a:endParaRPr lang="it-IT" sz="280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3A00D01-6EA3-41AF-AE40-31450BCE5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timed_mutex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evitare</a:t>
            </a:r>
            <a:r>
              <a:rPr lang="en-US" dirty="0"/>
              <a:t> </a:t>
            </a:r>
            <a:r>
              <a:rPr lang="en-US" dirty="0" err="1"/>
              <a:t>l’attesa</a:t>
            </a:r>
            <a:r>
              <a:rPr lang="en-US" dirty="0"/>
              <a:t> </a:t>
            </a:r>
            <a:r>
              <a:rPr lang="en-US" dirty="0" err="1"/>
              <a:t>indefinita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un mutex</a:t>
            </a:r>
          </a:p>
          <a:p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definisce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massimo</a:t>
            </a:r>
            <a:r>
              <a:rPr lang="en-US" dirty="0"/>
              <a:t> di </a:t>
            </a:r>
            <a:r>
              <a:rPr lang="en-US" dirty="0" err="1"/>
              <a:t>attesa</a:t>
            </a:r>
            <a:r>
              <a:rPr lang="en-US" dirty="0"/>
              <a:t> </a:t>
            </a:r>
            <a:r>
              <a:rPr lang="en-US" dirty="0" err="1"/>
              <a:t>try_lock_for</a:t>
            </a:r>
            <a:r>
              <a:rPr lang="en-US" dirty="0"/>
              <a:t>(time) </a:t>
            </a:r>
          </a:p>
          <a:p>
            <a:r>
              <a:rPr lang="en-US" dirty="0"/>
              <a:t>poi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verificare</a:t>
            </a:r>
            <a:r>
              <a:rPr lang="en-US" dirty="0"/>
              <a:t> se </a:t>
            </a:r>
            <a:r>
              <a:rPr lang="en-US" dirty="0" err="1"/>
              <a:t>il</a:t>
            </a:r>
            <a:r>
              <a:rPr lang="en-US" dirty="0"/>
              <a:t> mutex è </a:t>
            </a:r>
            <a:r>
              <a:rPr lang="en-US" dirty="0" err="1"/>
              <a:t>accessibile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thread o se </a:t>
            </a:r>
            <a:r>
              <a:rPr lang="en-US" dirty="0" err="1"/>
              <a:t>risulta</a:t>
            </a:r>
            <a:r>
              <a:rPr lang="en-US" dirty="0"/>
              <a:t> </a:t>
            </a:r>
            <a:r>
              <a:rPr lang="en-US" dirty="0" err="1"/>
              <a:t>ancora</a:t>
            </a:r>
            <a:r>
              <a:rPr lang="en-US" dirty="0"/>
              <a:t> locked</a:t>
            </a:r>
          </a:p>
          <a:p>
            <a:r>
              <a:rPr lang="it-IT" dirty="0">
                <a:sym typeface="Wingdings" panose="05000000000000000000" pitchFamily="2" charset="2"/>
              </a:rPr>
              <a:t> problemi derivanti dal fatto di essere supportato o meno dai vari compilatori</a:t>
            </a:r>
          </a:p>
          <a:p>
            <a:r>
              <a:rPr lang="it-IT" dirty="0">
                <a:sym typeface="Wingdings" panose="05000000000000000000" pitchFamily="2" charset="2"/>
              </a:rPr>
              <a:t>per testare l’esempio seguente utilizzare il compilatore/esecutore online </a:t>
            </a:r>
            <a:r>
              <a:rPr lang="it-IT" dirty="0">
                <a:sym typeface="Wingdings" panose="05000000000000000000" pitchFamily="2" charset="2"/>
                <a:hlinkClick r:id="rId2"/>
              </a:rPr>
              <a:t>http://en.cppreference.com/w/cpp/thread/timed_mutex/try_lock_for</a:t>
            </a:r>
            <a:endParaRPr lang="it-IT" dirty="0">
              <a:sym typeface="Wingdings" panose="05000000000000000000" pitchFamily="2" charset="2"/>
            </a:endParaRP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1ABC4E-B54B-491F-A349-BB5A34A0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7555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ACB970C-60F0-48A8-BC33-DE55B036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soluzione (parziale) al </a:t>
            </a:r>
            <a:r>
              <a:rPr lang="it-IT" sz="2800" dirty="0" err="1"/>
              <a:t>deadlock</a:t>
            </a:r>
            <a:endParaRPr lang="it-IT" sz="280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9F05E73-1DF5-4902-827A-BDF1BCFAA7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f_th1(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timed_mutex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a,timed_mutex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&amp;b){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try_lock_for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(_time))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"f_th1: a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      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(_time);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try_lock_for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(_time))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"f_th1: b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(_time));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b.unlock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a.unlock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"f_th1: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terminated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a.unlock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"f_th1: b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else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"f_th1: a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84CBBB3-1751-460C-8491-B7F2D610E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f_th2 analogo con a e b invertiti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timed_mutex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mtx1,mtx2;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t1(f_th1,ref(mtx1),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(mtx2))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t2(f_th2,ref(mtx1),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(mtx2))	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t1.join();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t2.join();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"end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possible output: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f_th1: a locked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f_th2: b locked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f_th1: b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timout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f_th2: a locked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f_th2: terminated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end program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it-IT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F493CF-DA9E-4528-A354-244173AF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3273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5D000-D179-4232-875E-DBAC4D10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prenotazione multipla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D0AF2EF-C0CA-4F81-BCC5-F5984611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soluzione al problema di </a:t>
            </a:r>
            <a:r>
              <a:rPr lang="it-IT" dirty="0" err="1"/>
              <a:t>deadlock</a:t>
            </a:r>
            <a:r>
              <a:rPr lang="it-IT" dirty="0"/>
              <a:t> precedente è quella di utilizzare </a:t>
            </a:r>
            <a:r>
              <a:rPr lang="it-IT" dirty="0" err="1"/>
              <a:t>unique_lock</a:t>
            </a:r>
            <a:r>
              <a:rPr lang="it-IT" dirty="0"/>
              <a:t>&lt;</a:t>
            </a:r>
            <a:r>
              <a:rPr lang="it-IT" dirty="0" err="1"/>
              <a:t>mutex</a:t>
            </a:r>
            <a:r>
              <a:rPr lang="it-IT" dirty="0"/>
              <a:t>&gt; che permette di prenotare il lock di un </a:t>
            </a:r>
            <a:r>
              <a:rPr lang="it-IT" dirty="0" err="1"/>
              <a:t>mutex</a:t>
            </a:r>
            <a:r>
              <a:rPr lang="it-IT" dirty="0"/>
              <a:t> senza bloccarlo</a:t>
            </a:r>
          </a:p>
          <a:p>
            <a:r>
              <a:rPr lang="it-IT" dirty="0"/>
              <a:t>nell’esempio vengono prenotati il </a:t>
            </a:r>
            <a:r>
              <a:rPr lang="it-IT" dirty="0" err="1"/>
              <a:t>mutex</a:t>
            </a:r>
            <a:r>
              <a:rPr lang="it-IT" dirty="0"/>
              <a:t> a e b e solo nel momento in cui entrambi sono disponibili vengono bloccati</a:t>
            </a:r>
          </a:p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f_th1(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a,mutex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&amp;b)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lock_a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defer_lock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lock_b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(b,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defer_lock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lock(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lock_a,lock_b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"f_th1: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terminated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95A92F-E250-407B-961A-6A58614D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6281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9A9C917B-7E1C-43DD-A0F6-92FFC4B1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soluzione al </a:t>
            </a:r>
            <a:r>
              <a:rPr lang="it-IT" sz="2800" dirty="0" err="1"/>
              <a:t>deadlock</a:t>
            </a:r>
            <a:r>
              <a:rPr lang="it-IT" sz="2800" dirty="0"/>
              <a:t>: prenotazione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C777BE5-A7AF-429B-B271-3ECA40BA7D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f_th1(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&amp;b) {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lock_a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defer_lock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lock_b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(b,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defer_lock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lock_a,lock_b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"f_th1: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terminated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f_th2(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&amp;b)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lock_b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defer_lock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defer_lock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lock(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lock_a,lock_b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"f_th2: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terminated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AEE347B-7363-4F14-B237-251768B869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mtx1,mtx2;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t1(f_th1,ref(mtx1),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(mtx2));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t2(f_th2,ref(mtx1),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(mtx2));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t1.join();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t2.join();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"end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38FF5CE-40E7-43DB-972A-D934E2FF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35A2849-0AF8-4E2A-ACA2-45B610FE5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32" y="4293096"/>
            <a:ext cx="1895475" cy="79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2363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C99DADA-4A1C-4B72-A633-A0DA3DF2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il problema dei 5 filosofi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C42E42-870F-4FE8-8DFB-4785B2C1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/>
              <a:t>Dijkstra</a:t>
            </a:r>
            <a:r>
              <a:rPr lang="it-IT" sz="2000" dirty="0"/>
              <a:t> 1965: </a:t>
            </a:r>
            <a:r>
              <a:rPr lang="it-IT" sz="2000" b="1" i="1" dirty="0"/>
              <a:t>cinque filosofi </a:t>
            </a:r>
            <a:r>
              <a:rPr lang="it-IT" sz="2000" dirty="0"/>
              <a:t>siedono ad una tavola rotonda con un piatto di </a:t>
            </a:r>
            <a:r>
              <a:rPr lang="it-IT" sz="2000" i="1" dirty="0"/>
              <a:t>spaghetti</a:t>
            </a:r>
            <a:r>
              <a:rPr lang="it-IT" sz="2000" dirty="0"/>
              <a:t> davanti, una </a:t>
            </a:r>
            <a:r>
              <a:rPr lang="it-IT" sz="2000" i="1" dirty="0"/>
              <a:t>forchetta</a:t>
            </a:r>
            <a:r>
              <a:rPr lang="it-IT" sz="2000" dirty="0"/>
              <a:t> a </a:t>
            </a:r>
            <a:r>
              <a:rPr lang="it-IT" sz="2000" i="1" dirty="0"/>
              <a:t>destra</a:t>
            </a:r>
            <a:r>
              <a:rPr lang="it-IT" sz="2000" dirty="0"/>
              <a:t> e una </a:t>
            </a:r>
            <a:r>
              <a:rPr lang="it-IT" sz="2000" i="1" dirty="0"/>
              <a:t>forchetta</a:t>
            </a:r>
            <a:r>
              <a:rPr lang="it-IT" sz="2000" dirty="0"/>
              <a:t> a </a:t>
            </a:r>
            <a:r>
              <a:rPr lang="it-IT" sz="2000" i="1" dirty="0"/>
              <a:t>sinistra</a:t>
            </a:r>
            <a:r>
              <a:rPr lang="it-IT" sz="2000" dirty="0"/>
              <a:t> </a:t>
            </a:r>
          </a:p>
          <a:p>
            <a:pPr lvl="1"/>
            <a:r>
              <a:rPr lang="it-IT" sz="1800" dirty="0"/>
              <a:t>ci sono 5 filosofi, 5 piatti di spaghetti e 5 forchette</a:t>
            </a:r>
          </a:p>
          <a:p>
            <a:r>
              <a:rPr lang="it-IT" sz="2000" dirty="0"/>
              <a:t>la vita di un filosofo consiste di periodi alterni di </a:t>
            </a:r>
            <a:r>
              <a:rPr lang="it-IT" sz="2000" b="1" i="1" dirty="0"/>
              <a:t>mangiare</a:t>
            </a:r>
            <a:r>
              <a:rPr lang="it-IT" sz="2000" dirty="0"/>
              <a:t> e </a:t>
            </a:r>
            <a:r>
              <a:rPr lang="it-IT" sz="2000" b="1" i="1" dirty="0"/>
              <a:t>pensare</a:t>
            </a:r>
          </a:p>
          <a:p>
            <a:r>
              <a:rPr lang="it-IT" sz="2000" dirty="0"/>
              <a:t>ciascun filosofo ha bisogno di </a:t>
            </a:r>
            <a:r>
              <a:rPr lang="it-IT" sz="2000" b="1" i="1" dirty="0"/>
              <a:t>due forchette </a:t>
            </a:r>
            <a:r>
              <a:rPr lang="it-IT" sz="2000" dirty="0"/>
              <a:t>per mangiare ma ne prende una per volta</a:t>
            </a:r>
          </a:p>
          <a:p>
            <a:r>
              <a:rPr lang="it-IT" sz="2000" dirty="0"/>
              <a:t>dopo essere riuscito a prendere due forchette il filosofo mangia per un po', poi lascia le forchette e ricomincia a pensare</a:t>
            </a:r>
          </a:p>
          <a:p>
            <a:r>
              <a:rPr lang="it-IT" sz="2000" dirty="0"/>
              <a:t>si vuole sviluppare di un algoritmo che </a:t>
            </a:r>
            <a:r>
              <a:rPr lang="it-IT" sz="2000" b="1" i="1" dirty="0"/>
              <a:t>impedisca</a:t>
            </a:r>
            <a:r>
              <a:rPr lang="it-IT" sz="2000" dirty="0"/>
              <a:t> </a:t>
            </a:r>
          </a:p>
          <a:p>
            <a:pPr lvl="1"/>
            <a:r>
              <a:rPr lang="it-IT" sz="1600" dirty="0"/>
              <a:t>lo stallo (</a:t>
            </a:r>
            <a:r>
              <a:rPr lang="it-IT" sz="1600" b="1" i="1" dirty="0" err="1"/>
              <a:t>deadlock</a:t>
            </a:r>
            <a:r>
              <a:rPr lang="it-IT" sz="1600" dirty="0"/>
              <a:t>) </a:t>
            </a:r>
          </a:p>
          <a:p>
            <a:pPr lvl="2"/>
            <a:r>
              <a:rPr lang="it-IT" sz="1400" dirty="0"/>
              <a:t>ciascuno dei filosofi tiene in mano una forchetta senza mai riuscire a prendere l'altra</a:t>
            </a:r>
          </a:p>
          <a:p>
            <a:pPr lvl="1"/>
            <a:r>
              <a:rPr lang="it-IT" sz="1600" dirty="0"/>
              <a:t>la morte d'inedia (</a:t>
            </a:r>
            <a:r>
              <a:rPr lang="it-IT" sz="1600" b="1" i="1" dirty="0" err="1"/>
              <a:t>starvation</a:t>
            </a:r>
            <a:r>
              <a:rPr lang="it-IT" sz="1600" dirty="0"/>
              <a:t>) </a:t>
            </a:r>
          </a:p>
          <a:p>
            <a:pPr lvl="2"/>
            <a:r>
              <a:rPr lang="it-IT" sz="1400" dirty="0"/>
              <a:t>uno dei filosofi non riesce mai a prendere entrambe le forchette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11222A-33FE-4355-9D5F-02599BF8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026" name="Picture 2" descr="Risultati immagini per il problema dei 5 filosofi">
            <a:extLst>
              <a:ext uri="{FF2B5EF4-FFF2-40B4-BE49-F238E27FC236}">
                <a16:creationId xmlns:a16="http://schemas.microsoft.com/office/drawing/2014/main" id="{12D9C20A-69CD-4715-BE76-3ED7E1796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3789040"/>
            <a:ext cx="2128267" cy="18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2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CDDB0-0FE5-466D-B883-229BF830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ciclo di vita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184E44-8C2D-4AB9-B896-4BCE89FC2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sistema operativo gestisce i </a:t>
            </a:r>
            <a:r>
              <a:rPr lang="it-IT" dirty="0" err="1"/>
              <a:t>thread</a:t>
            </a:r>
            <a:r>
              <a:rPr lang="it-IT" dirty="0"/>
              <a:t> applicando le politiche di </a:t>
            </a:r>
            <a:r>
              <a:rPr lang="it-IT" b="1" i="1" dirty="0" err="1"/>
              <a:t>scheduling</a:t>
            </a:r>
            <a:r>
              <a:rPr lang="it-IT" dirty="0"/>
              <a:t> dei processi</a:t>
            </a:r>
          </a:p>
          <a:p>
            <a:r>
              <a:rPr lang="it-IT" dirty="0"/>
              <a:t>un </a:t>
            </a:r>
            <a:r>
              <a:rPr lang="it-IT" dirty="0" err="1"/>
              <a:t>thread</a:t>
            </a:r>
            <a:r>
              <a:rPr lang="it-IT" dirty="0"/>
              <a:t> può essere in stato di </a:t>
            </a:r>
          </a:p>
          <a:p>
            <a:pPr lvl="1"/>
            <a:r>
              <a:rPr lang="it-IT" b="1" i="1" dirty="0" err="1"/>
              <a:t>running</a:t>
            </a:r>
            <a:endParaRPr lang="it-IT" b="1" i="1" dirty="0"/>
          </a:p>
          <a:p>
            <a:pPr lvl="2"/>
            <a:r>
              <a:rPr lang="it-IT" dirty="0"/>
              <a:t>in esecuzione</a:t>
            </a:r>
          </a:p>
          <a:p>
            <a:pPr lvl="1"/>
            <a:r>
              <a:rPr lang="it-IT" b="1" i="1" dirty="0" err="1"/>
              <a:t>wait</a:t>
            </a:r>
            <a:endParaRPr lang="it-IT" b="1" i="1" dirty="0"/>
          </a:p>
          <a:p>
            <a:pPr lvl="2"/>
            <a:r>
              <a:rPr lang="it-IT" dirty="0"/>
              <a:t>in attesa del verificarsi di una condizione</a:t>
            </a:r>
          </a:p>
          <a:p>
            <a:pPr lvl="1"/>
            <a:r>
              <a:rPr lang="it-IT" b="1" i="1" dirty="0" err="1"/>
              <a:t>sleep</a:t>
            </a:r>
            <a:endParaRPr lang="it-IT" b="1" i="1" dirty="0"/>
          </a:p>
          <a:p>
            <a:pPr lvl="2"/>
            <a:r>
              <a:rPr lang="it-IT" dirty="0"/>
              <a:t>in attesa dell’esecuzione</a:t>
            </a:r>
          </a:p>
          <a:p>
            <a:pPr lvl="1"/>
            <a:r>
              <a:rPr lang="it-IT" b="1" i="1" dirty="0" err="1"/>
              <a:t>stopped</a:t>
            </a:r>
            <a:endParaRPr lang="it-IT" b="1" i="1" dirty="0"/>
          </a:p>
          <a:p>
            <a:pPr lvl="2"/>
            <a:r>
              <a:rPr lang="it-IT" dirty="0"/>
              <a:t>ha concluso la sua esecuzione e confluisce con il </a:t>
            </a:r>
            <a:r>
              <a:rPr lang="it-IT" dirty="0" err="1"/>
              <a:t>thread</a:t>
            </a:r>
            <a:r>
              <a:rPr lang="it-IT" dirty="0"/>
              <a:t> che lo ha originato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B12CF9-E6C1-4E18-9DE6-316B3F3B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4885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A1DC43-5192-45B0-A21A-9A9887EF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c++</a:t>
            </a:r>
            <a:r>
              <a:rPr lang="it-IT" sz="2800" dirty="0"/>
              <a:t>11 </a:t>
            </a:r>
            <a:r>
              <a:rPr lang="it-IT" sz="2800" dirty="0" err="1"/>
              <a:t>thread</a:t>
            </a:r>
            <a:r>
              <a:rPr lang="it-IT" sz="2800" dirty="0"/>
              <a:t> riferimenti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DF708C-BF71-46C4-85BF-75BA2C6F4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Williams, Anthony, C++ concurrency in action : practical multithreading, Shelter Island, NY : Manning Publ., 2012. - 528 p.</a:t>
            </a:r>
          </a:p>
          <a:p>
            <a:r>
              <a:rPr lang="it-IT">
                <a:hlinkClick r:id="rId2"/>
              </a:rPr>
              <a:t>http://www.cplusplus.com/reference/thread/thread/</a:t>
            </a:r>
            <a:r>
              <a:rPr lang="it-IT"/>
              <a:t> 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2E3B7C-8C1E-4025-B9DE-AF537275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87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9376A2-F966-4339-810B-D1D042C2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visibilità e </a:t>
            </a:r>
            <a:br>
              <a:rPr lang="it-IT" sz="2800" dirty="0"/>
            </a:br>
            <a:r>
              <a:rPr lang="it-IT" sz="2800" dirty="0"/>
              <a:t>condivisione variabili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C89171-863C-417E-8B2C-9F2D876E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variabili allocate nello </a:t>
            </a:r>
            <a:r>
              <a:rPr lang="it-IT" b="1" i="1" dirty="0" err="1"/>
              <a:t>stack</a:t>
            </a:r>
            <a:r>
              <a:rPr lang="it-IT" dirty="0"/>
              <a:t> sono </a:t>
            </a:r>
            <a:r>
              <a:rPr lang="it-IT" b="1" i="1" dirty="0"/>
              <a:t>locali</a:t>
            </a:r>
            <a:r>
              <a:rPr lang="it-IT" dirty="0"/>
              <a:t> ai </a:t>
            </a:r>
            <a:r>
              <a:rPr lang="it-IT" dirty="0" err="1"/>
              <a:t>thread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i </a:t>
            </a:r>
            <a:r>
              <a:rPr lang="it-IT" dirty="0" err="1"/>
              <a:t>thread</a:t>
            </a:r>
            <a:r>
              <a:rPr lang="it-IT" dirty="0"/>
              <a:t> non condividono lo </a:t>
            </a:r>
            <a:r>
              <a:rPr lang="it-IT" dirty="0" err="1"/>
              <a:t>stack</a:t>
            </a:r>
            <a:endParaRPr lang="it-IT" dirty="0"/>
          </a:p>
          <a:p>
            <a:pPr lvl="1"/>
            <a:r>
              <a:rPr lang="it-IT" dirty="0"/>
              <a:t>le variabili </a:t>
            </a:r>
            <a:r>
              <a:rPr lang="it-IT" b="1" i="1" dirty="0"/>
              <a:t>locali</a:t>
            </a:r>
            <a:r>
              <a:rPr lang="it-IT" dirty="0"/>
              <a:t> ad un metodo sono locali ai </a:t>
            </a:r>
            <a:r>
              <a:rPr lang="it-IT" dirty="0" err="1"/>
              <a:t>thread</a:t>
            </a:r>
            <a:endParaRPr lang="it-IT" dirty="0"/>
          </a:p>
          <a:p>
            <a:r>
              <a:rPr lang="it-IT" dirty="0"/>
              <a:t>le variabili allocate nello </a:t>
            </a:r>
            <a:r>
              <a:rPr lang="it-IT" b="1" i="1" dirty="0" err="1"/>
              <a:t>heap</a:t>
            </a:r>
            <a:r>
              <a:rPr lang="it-IT" dirty="0"/>
              <a:t> sono </a:t>
            </a:r>
            <a:r>
              <a:rPr lang="it-IT" b="1" i="1" dirty="0"/>
              <a:t>condivise</a:t>
            </a:r>
            <a:r>
              <a:rPr lang="it-IT" dirty="0"/>
              <a:t> dai </a:t>
            </a:r>
            <a:r>
              <a:rPr lang="it-IT" dirty="0" err="1"/>
              <a:t>thread</a:t>
            </a:r>
            <a:r>
              <a:rPr lang="it-IT" dirty="0"/>
              <a:t> di uno stesso processo</a:t>
            </a:r>
          </a:p>
          <a:p>
            <a:pPr lvl="1"/>
            <a:r>
              <a:rPr lang="it-IT" dirty="0"/>
              <a:t>le variabili </a:t>
            </a:r>
            <a:r>
              <a:rPr lang="it-IT" b="1" i="1" dirty="0"/>
              <a:t>globali</a:t>
            </a:r>
            <a:r>
              <a:rPr lang="it-IT" dirty="0"/>
              <a:t> sono condivise da tutti i </a:t>
            </a:r>
            <a:r>
              <a:rPr lang="it-IT" dirty="0" err="1"/>
              <a:t>thread</a:t>
            </a:r>
            <a:endParaRPr lang="it-IT" dirty="0"/>
          </a:p>
          <a:p>
            <a:pPr lvl="1"/>
            <a:r>
              <a:rPr lang="it-IT" b="1" i="1" dirty="0"/>
              <a:t>attributi</a:t>
            </a:r>
            <a:r>
              <a:rPr lang="it-IT" dirty="0"/>
              <a:t> statici o di istanza della classe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F90713D-5A42-4987-8710-C6AEE578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083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207846-BF43-4840-8135-31D24060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274638"/>
            <a:ext cx="8136904" cy="457199"/>
          </a:xfrm>
        </p:spPr>
        <p:txBody>
          <a:bodyPr/>
          <a:lstStyle/>
          <a:p>
            <a:r>
              <a:rPr lang="it-IT" sz="2800" dirty="0"/>
              <a:t>multi-</a:t>
            </a:r>
            <a:r>
              <a:rPr lang="it-IT" sz="2800" dirty="0" err="1"/>
              <a:t>process</a:t>
            </a:r>
            <a:r>
              <a:rPr lang="it-IT" sz="2800" dirty="0"/>
              <a:t> vs multi-</a:t>
            </a:r>
            <a:r>
              <a:rPr lang="it-IT" sz="2800" dirty="0" err="1"/>
              <a:t>thread</a:t>
            </a:r>
            <a:endParaRPr lang="it-IT" sz="2800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3195BEA9-1195-43FC-A31B-0AB51C431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vantaggi </a:t>
            </a:r>
            <a:r>
              <a:rPr lang="it-IT" dirty="0" err="1"/>
              <a:t>thread</a:t>
            </a:r>
            <a:endParaRPr lang="it-IT" dirty="0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5F6243FE-784E-44F0-AD01-619953DCBC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tutti i </a:t>
            </a:r>
            <a:r>
              <a:rPr lang="it-IT" dirty="0" err="1"/>
              <a:t>thread</a:t>
            </a:r>
            <a:r>
              <a:rPr lang="it-IT" dirty="0"/>
              <a:t> di un processo </a:t>
            </a:r>
            <a:r>
              <a:rPr lang="it-IT" b="1" i="1" dirty="0"/>
              <a:t>condividono</a:t>
            </a:r>
            <a:r>
              <a:rPr lang="it-IT" dirty="0"/>
              <a:t> lo stesso </a:t>
            </a:r>
            <a:r>
              <a:rPr lang="it-IT" b="1" i="1" dirty="0"/>
              <a:t>spazio di indirizzamento</a:t>
            </a:r>
          </a:p>
          <a:p>
            <a:pPr lvl="1"/>
            <a:r>
              <a:rPr lang="it-IT" dirty="0"/>
              <a:t>la </a:t>
            </a:r>
            <a:r>
              <a:rPr lang="it-IT" b="1" i="1" dirty="0"/>
              <a:t>comunicazione</a:t>
            </a:r>
            <a:r>
              <a:rPr lang="it-IT" dirty="0"/>
              <a:t> tra </a:t>
            </a:r>
            <a:r>
              <a:rPr lang="it-IT" dirty="0" err="1"/>
              <a:t>thread</a:t>
            </a:r>
            <a:r>
              <a:rPr lang="it-IT" dirty="0"/>
              <a:t> è </a:t>
            </a:r>
            <a:r>
              <a:rPr lang="it-IT" b="1" i="1" dirty="0"/>
              <a:t>più semplice</a:t>
            </a:r>
            <a:r>
              <a:rPr lang="it-IT" dirty="0"/>
              <a:t> della comunicazione tra processi</a:t>
            </a:r>
          </a:p>
          <a:p>
            <a:r>
              <a:rPr lang="it-IT" dirty="0"/>
              <a:t>velocità </a:t>
            </a:r>
            <a:r>
              <a:rPr lang="it-IT" dirty="0" err="1"/>
              <a:t>context</a:t>
            </a:r>
            <a:r>
              <a:rPr lang="it-IT" dirty="0"/>
              <a:t> switch </a:t>
            </a:r>
          </a:p>
          <a:p>
            <a:pPr lvl="1"/>
            <a:r>
              <a:rPr lang="it-IT" dirty="0"/>
              <a:t>viene mantenuta buona parte dell’ambiente di lavoro</a:t>
            </a:r>
          </a:p>
          <a:p>
            <a:endParaRPr lang="it-IT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5ADBBB4-5836-4CCB-A64F-8FA984B94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svantaggi </a:t>
            </a:r>
            <a:r>
              <a:rPr lang="it-IT" dirty="0" err="1"/>
              <a:t>thread</a:t>
            </a:r>
            <a:endParaRPr lang="it-IT" dirty="0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CB712B4B-CA4A-470E-9139-D9882E5C0A4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b="1" i="1" dirty="0"/>
              <a:t>concorrenza</a:t>
            </a:r>
            <a:r>
              <a:rPr lang="it-IT" dirty="0"/>
              <a:t> invece di parallelismo</a:t>
            </a:r>
          </a:p>
          <a:p>
            <a:pPr lvl="1"/>
            <a:r>
              <a:rPr lang="it-IT" dirty="0"/>
              <a:t>necessario gestire la mutua esclusione delle risorse comuni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700C3A-8B53-48CD-AA4B-7553BEE3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592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37A5A5-709C-4839-85D4-3FD605FA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c++</a:t>
            </a:r>
            <a:r>
              <a:rPr lang="it-IT" sz="2800" dirty="0"/>
              <a:t>11 </a:t>
            </a:r>
            <a:r>
              <a:rPr lang="it-IT" sz="2800" dirty="0" err="1"/>
              <a:t>thread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59456F-2ADC-4608-9CC8-C2FB7F48B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fino alla versione </a:t>
            </a:r>
            <a:r>
              <a:rPr lang="it-IT" dirty="0" err="1"/>
              <a:t>c++</a:t>
            </a:r>
            <a:r>
              <a:rPr lang="it-IT" dirty="0"/>
              <a:t>11 lo standard non prevedeva la gestione dei </a:t>
            </a:r>
            <a:r>
              <a:rPr lang="it-IT" dirty="0" err="1"/>
              <a:t>thread</a:t>
            </a:r>
            <a:endParaRPr lang="it-IT" dirty="0"/>
          </a:p>
          <a:p>
            <a:pPr lvl="1"/>
            <a:r>
              <a:rPr lang="it-IT" dirty="0"/>
              <a:t>varie implementazioni non standard e spesso non portabili</a:t>
            </a:r>
          </a:p>
          <a:p>
            <a:r>
              <a:rPr lang="it-IT" dirty="0" err="1"/>
              <a:t>c++</a:t>
            </a:r>
            <a:r>
              <a:rPr lang="it-IT" dirty="0"/>
              <a:t>11 propone la </a:t>
            </a:r>
            <a:r>
              <a:rPr lang="it-IT" b="1" i="1" dirty="0"/>
              <a:t>classe </a:t>
            </a:r>
            <a:r>
              <a:rPr lang="it-IT" b="1" i="1" dirty="0" err="1"/>
              <a:t>thread</a:t>
            </a:r>
            <a:r>
              <a:rPr lang="it-IT" b="1" i="1" dirty="0"/>
              <a:t> </a:t>
            </a:r>
            <a:r>
              <a:rPr lang="it-IT" dirty="0"/>
              <a:t>nell’</a:t>
            </a:r>
            <a:r>
              <a:rPr lang="it-IT" dirty="0" err="1"/>
              <a:t>header</a:t>
            </a:r>
            <a:r>
              <a:rPr lang="it-IT" dirty="0"/>
              <a:t> </a:t>
            </a:r>
            <a:r>
              <a:rPr lang="it-IT" dirty="0" err="1"/>
              <a:t>thread</a:t>
            </a:r>
            <a:endParaRPr lang="it-IT" dirty="0"/>
          </a:p>
          <a:p>
            <a:pPr lvl="1"/>
            <a:r>
              <a:rPr lang="it-IT" dirty="0"/>
              <a:t>standardizzazione rispetto alle varie soluzioni precedenti</a:t>
            </a:r>
          </a:p>
          <a:p>
            <a:pPr lvl="1"/>
            <a:r>
              <a:rPr lang="it-IT" dirty="0">
                <a:hlinkClick r:id="rId2"/>
              </a:rPr>
              <a:t>http://en.cppreference.com/w/cpp/thread/thread</a:t>
            </a:r>
            <a:r>
              <a:rPr lang="it-IT" dirty="0"/>
              <a:t> </a:t>
            </a:r>
          </a:p>
          <a:p>
            <a:pPr lvl="1"/>
            <a:r>
              <a:rPr lang="it-IT" b="1" dirty="0"/>
              <a:t>#include &lt;</a:t>
            </a:r>
            <a:r>
              <a:rPr lang="it-IT" b="1" dirty="0" err="1"/>
              <a:t>thread</a:t>
            </a:r>
            <a:r>
              <a:rPr lang="it-IT" b="1" dirty="0"/>
              <a:t>&gt;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5394A97-CB2A-48FB-9B72-BF77F4FA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410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75307-48CA-4619-BEB3-D8B2CE18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creazione di un </a:t>
            </a:r>
            <a:r>
              <a:rPr lang="it-IT" sz="2800" dirty="0" err="1"/>
              <a:t>thread</a:t>
            </a:r>
            <a:r>
              <a:rPr lang="it-IT" sz="2800" dirty="0"/>
              <a:t> (1)</a:t>
            </a:r>
            <a:br>
              <a:rPr lang="it-IT" sz="2800" dirty="0"/>
            </a:br>
            <a:r>
              <a:rPr lang="it-IT" sz="2000" i="1" dirty="0" err="1"/>
              <a:t>function</a:t>
            </a:r>
            <a:r>
              <a:rPr lang="it-IT" sz="2000" i="1" dirty="0"/>
              <a:t> pointer</a:t>
            </a:r>
            <a:endParaRPr lang="it-IT" sz="2800" i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A348381-52DF-4B2A-AEC3-2D3C00A76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il </a:t>
            </a:r>
            <a:r>
              <a:rPr lang="it-IT" sz="2400" dirty="0" err="1"/>
              <a:t>thread</a:t>
            </a:r>
            <a:r>
              <a:rPr lang="it-IT" sz="2400" dirty="0"/>
              <a:t> </a:t>
            </a:r>
            <a:r>
              <a:rPr lang="it-IT" sz="2400" b="1" i="1" dirty="0"/>
              <a:t>t</a:t>
            </a:r>
            <a:r>
              <a:rPr lang="it-IT" sz="2400" dirty="0"/>
              <a:t> viene creato associando ad esso la funzione che deve eseguire </a:t>
            </a:r>
          </a:p>
          <a:p>
            <a:r>
              <a:rPr lang="it-IT" sz="2400" dirty="0"/>
              <a:t>il </a:t>
            </a:r>
            <a:r>
              <a:rPr lang="it-IT" sz="2400" dirty="0" err="1"/>
              <a:t>thread</a:t>
            </a:r>
            <a:r>
              <a:rPr lang="it-IT" sz="2400" dirty="0"/>
              <a:t> t </a:t>
            </a:r>
            <a:r>
              <a:rPr lang="it-IT" sz="2400" b="1" i="1" dirty="0"/>
              <a:t>esegue</a:t>
            </a:r>
            <a:r>
              <a:rPr lang="it-IT" sz="2400" dirty="0"/>
              <a:t> il codice associato alla funzione (</a:t>
            </a:r>
            <a:r>
              <a:rPr lang="it-IT" sz="2400" i="1" dirty="0"/>
              <a:t>hello</a:t>
            </a:r>
            <a:r>
              <a:rPr lang="it-IT" sz="2400" dirty="0"/>
              <a:t>)</a:t>
            </a:r>
          </a:p>
          <a:p>
            <a:r>
              <a:rPr lang="it-IT" sz="2400" dirty="0" err="1"/>
              <a:t>t.</a:t>
            </a:r>
            <a:r>
              <a:rPr lang="it-IT" sz="2400" b="1" i="1" dirty="0" err="1"/>
              <a:t>join</a:t>
            </a:r>
            <a:r>
              <a:rPr lang="it-IT" sz="2400" b="1" i="1" dirty="0"/>
              <a:t>()  </a:t>
            </a:r>
          </a:p>
          <a:p>
            <a:pPr lvl="1"/>
            <a:r>
              <a:rPr lang="it-IT" sz="2000" dirty="0"/>
              <a:t>il metodo join blocca il </a:t>
            </a:r>
            <a:r>
              <a:rPr lang="it-IT" sz="2000" dirty="0" err="1"/>
              <a:t>thread</a:t>
            </a:r>
            <a:r>
              <a:rPr lang="it-IT" sz="2000" dirty="0"/>
              <a:t> corrente fino a quando il </a:t>
            </a:r>
            <a:r>
              <a:rPr lang="it-IT" sz="2000" dirty="0" err="1"/>
              <a:t>thread</a:t>
            </a:r>
            <a:r>
              <a:rPr lang="it-IT" sz="2000" dirty="0"/>
              <a:t> t ha terminato la sua esecuzione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E55140-4602-4B81-BFA7-86AB107E03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	//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	//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hello()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&lt;&lt;"Hello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World\n";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197762-1E99-49CA-A289-C5C420CA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722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75307-48CA-4619-BEB3-D8B2CE18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creazione di un </a:t>
            </a:r>
            <a:r>
              <a:rPr lang="it-IT" sz="2800" dirty="0" err="1"/>
              <a:t>thread</a:t>
            </a:r>
            <a:r>
              <a:rPr lang="it-IT" sz="2800" dirty="0"/>
              <a:t> (2)</a:t>
            </a:r>
            <a:br>
              <a:rPr lang="it-IT" sz="2800" dirty="0"/>
            </a:br>
            <a:r>
              <a:rPr lang="it-IT" i="1" dirty="0" err="1"/>
              <a:t>function</a:t>
            </a:r>
            <a:r>
              <a:rPr lang="it-IT" i="1" dirty="0"/>
              <a:t> </a:t>
            </a:r>
            <a:r>
              <a:rPr lang="it-IT" i="1" dirty="0" err="1"/>
              <a:t>objects</a:t>
            </a:r>
            <a:endParaRPr lang="it-IT" sz="2800" i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A348381-52DF-4B2A-AEC3-2D3C00A76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la classe </a:t>
            </a:r>
            <a:r>
              <a:rPr lang="it-IT" sz="2400" dirty="0" err="1"/>
              <a:t>Dummy</a:t>
            </a:r>
            <a:r>
              <a:rPr lang="it-IT" sz="2400" dirty="0"/>
              <a:t> ha ridefinito l’</a:t>
            </a:r>
            <a:r>
              <a:rPr lang="it-IT" sz="2400" b="1" i="1" dirty="0"/>
              <a:t>operatore () </a:t>
            </a:r>
            <a:r>
              <a:rPr lang="it-IT" sz="2400" dirty="0"/>
              <a:t>(</a:t>
            </a:r>
            <a:r>
              <a:rPr lang="it-IT" sz="2400" i="1" dirty="0"/>
              <a:t>operatore di chiamata</a:t>
            </a:r>
            <a:r>
              <a:rPr lang="it-IT" sz="2400" dirty="0"/>
              <a:t>)</a:t>
            </a:r>
          </a:p>
          <a:p>
            <a:r>
              <a:rPr lang="it-IT" sz="2400" dirty="0"/>
              <a:t>il </a:t>
            </a:r>
            <a:r>
              <a:rPr lang="it-IT" sz="2400" dirty="0" err="1"/>
              <a:t>thread</a:t>
            </a:r>
            <a:r>
              <a:rPr lang="it-IT" sz="2400" dirty="0"/>
              <a:t> </a:t>
            </a:r>
            <a:r>
              <a:rPr lang="it-IT" sz="2400" b="1" i="1" dirty="0"/>
              <a:t>t</a:t>
            </a:r>
            <a:r>
              <a:rPr lang="it-IT" sz="2400" dirty="0"/>
              <a:t> viene creato associando ad esso un </a:t>
            </a:r>
            <a:r>
              <a:rPr lang="it-IT" sz="2400" b="1" i="1" dirty="0"/>
              <a:t>oggetto</a:t>
            </a:r>
            <a:r>
              <a:rPr lang="it-IT" sz="2400" dirty="0"/>
              <a:t> della classe </a:t>
            </a:r>
            <a:r>
              <a:rPr lang="it-IT" sz="2400" dirty="0" err="1"/>
              <a:t>Dummy</a:t>
            </a:r>
            <a:endParaRPr lang="it-IT" sz="2400" dirty="0"/>
          </a:p>
          <a:p>
            <a:r>
              <a:rPr lang="it-IT" sz="2400" dirty="0"/>
              <a:t>il </a:t>
            </a:r>
            <a:r>
              <a:rPr lang="it-IT" sz="2400" dirty="0" err="1"/>
              <a:t>thread</a:t>
            </a:r>
            <a:r>
              <a:rPr lang="it-IT" sz="2400" dirty="0"/>
              <a:t> t esegue il </a:t>
            </a:r>
            <a:r>
              <a:rPr lang="it-IT" sz="2400" b="1" i="1" dirty="0"/>
              <a:t>codice</a:t>
            </a:r>
            <a:r>
              <a:rPr lang="it-IT" sz="2400" dirty="0"/>
              <a:t> associato all’</a:t>
            </a:r>
            <a:r>
              <a:rPr lang="it-IT" sz="2400" b="1" i="1" dirty="0"/>
              <a:t>operatore () </a:t>
            </a:r>
            <a:r>
              <a:rPr lang="it-IT" sz="2400" dirty="0"/>
              <a:t>di </a:t>
            </a:r>
            <a:r>
              <a:rPr lang="it-IT" sz="2400" dirty="0" err="1"/>
              <a:t>Dummy</a:t>
            </a:r>
            <a:endParaRPr lang="it-IT" sz="2400" dirty="0"/>
          </a:p>
          <a:p>
            <a:r>
              <a:rPr lang="it-IT" sz="2400" dirty="0"/>
              <a:t>viene passata una </a:t>
            </a:r>
            <a:r>
              <a:rPr lang="it-IT" sz="2400" b="1" i="1" dirty="0"/>
              <a:t>copia</a:t>
            </a:r>
            <a:r>
              <a:rPr lang="it-IT" sz="2400" dirty="0"/>
              <a:t> dell’oggetto</a:t>
            </a:r>
            <a:endParaRPr lang="it-IT" sz="200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E55140-4602-4B81-BFA7-86AB107E03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operator()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&lt;&lt;"Hello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World";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	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197762-1E99-49CA-A289-C5C420CA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2957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4536</TotalTime>
  <Words>3611</Words>
  <Application>Microsoft Office PowerPoint</Application>
  <PresentationFormat>Widescreen</PresentationFormat>
  <Paragraphs>554</Paragraphs>
  <Slides>40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7" baseType="lpstr">
      <vt:lpstr>Arial</vt:lpstr>
      <vt:lpstr>Calibri</vt:lpstr>
      <vt:lpstr>Century Schoolbook</vt:lpstr>
      <vt:lpstr>Courier New</vt:lpstr>
      <vt:lpstr>Tahoma</vt:lpstr>
      <vt:lpstr>Wingdings</vt:lpstr>
      <vt:lpstr>template sisinf</vt:lpstr>
      <vt:lpstr>thread Alberto Ferrari</vt:lpstr>
      <vt:lpstr>definizione</vt:lpstr>
      <vt:lpstr>thread</vt:lpstr>
      <vt:lpstr>ciclo di vita</vt:lpstr>
      <vt:lpstr>visibilità e  condivisione variabili </vt:lpstr>
      <vt:lpstr>multi-process vs multi-thread</vt:lpstr>
      <vt:lpstr>c++11 thread</vt:lpstr>
      <vt:lpstr>creazione di un thread (1) function pointer</vt:lpstr>
      <vt:lpstr>creazione di un thread (2) function objects</vt:lpstr>
      <vt:lpstr>passaggio parametri  (valore)</vt:lpstr>
      <vt:lpstr>passaggio parametri (riferimento)</vt:lpstr>
      <vt:lpstr>passaggio oggetto  (riferimento)</vt:lpstr>
      <vt:lpstr>thread id</vt:lpstr>
      <vt:lpstr>join</vt:lpstr>
      <vt:lpstr>detach</vt:lpstr>
      <vt:lpstr>detach</vt:lpstr>
      <vt:lpstr>thread id</vt:lpstr>
      <vt:lpstr>thread id</vt:lpstr>
      <vt:lpstr>array di thread</vt:lpstr>
      <vt:lpstr>condivisione di risorse e mutua esclusione</vt:lpstr>
      <vt:lpstr>accesso a risorsa condivisa</vt:lpstr>
      <vt:lpstr>esempio</vt:lpstr>
      <vt:lpstr>accesso concorrente</vt:lpstr>
      <vt:lpstr>sezione critica</vt:lpstr>
      <vt:lpstr>corsa critica</vt:lpstr>
      <vt:lpstr>corsa critica: esempio</vt:lpstr>
      <vt:lpstr>race condition - esempio</vt:lpstr>
      <vt:lpstr>race condition su risorsa</vt:lpstr>
      <vt:lpstr>mutex</vt:lpstr>
      <vt:lpstr>mutex: utilizzo</vt:lpstr>
      <vt:lpstr>corsa critica: mutex</vt:lpstr>
      <vt:lpstr>mutex: eccezioni</vt:lpstr>
      <vt:lpstr>deadlock</vt:lpstr>
      <vt:lpstr>deadlock</vt:lpstr>
      <vt:lpstr>timed_mutex</vt:lpstr>
      <vt:lpstr>soluzione (parziale) al deadlock</vt:lpstr>
      <vt:lpstr>prenotazione multipla</vt:lpstr>
      <vt:lpstr>soluzione al deadlock: prenotazione</vt:lpstr>
      <vt:lpstr>il problema dei 5 filosofi</vt:lpstr>
      <vt:lpstr>c++11 thread 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317</cp:revision>
  <dcterms:created xsi:type="dcterms:W3CDTF">2018-01-19T17:39:36Z</dcterms:created>
  <dcterms:modified xsi:type="dcterms:W3CDTF">2018-05-20T17:12:04Z</dcterms:modified>
</cp:coreProperties>
</file>