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71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31/03/2018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programmazione generica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C27EA63-A3B0-4C8A-8CFE-7B13BEA8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 template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814E96C-7E01-4664-9D1E-A9CCEEA54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classi</a:t>
            </a:r>
            <a:r>
              <a:rPr lang="it-IT" dirty="0"/>
              <a:t> che possono operare su valori di </a:t>
            </a:r>
            <a:r>
              <a:rPr lang="it-IT" b="1" i="1" dirty="0"/>
              <a:t>tipo differente</a:t>
            </a:r>
          </a:p>
          <a:p>
            <a:r>
              <a:rPr lang="it-IT" dirty="0"/>
              <a:t>sono generalmente utilizzate per implementare </a:t>
            </a:r>
            <a:r>
              <a:rPr lang="it-IT" b="1" i="1" dirty="0"/>
              <a:t>contenitori</a:t>
            </a:r>
          </a:p>
          <a:p>
            <a:r>
              <a:rPr lang="it-IT" dirty="0"/>
              <a:t>l’</a:t>
            </a:r>
            <a:r>
              <a:rPr lang="it-IT" b="1" i="1" dirty="0" err="1"/>
              <a:t>istanziazione</a:t>
            </a:r>
            <a:r>
              <a:rPr lang="it-IT" dirty="0"/>
              <a:t> degli oggetti avviene specificando il </a:t>
            </a:r>
            <a:r>
              <a:rPr lang="it-IT" b="1" i="1" dirty="0"/>
              <a:t>tipo </a:t>
            </a:r>
            <a:r>
              <a:rPr lang="it-IT" dirty="0"/>
              <a:t>come</a:t>
            </a:r>
            <a:r>
              <a:rPr lang="it-IT" b="1" i="1" dirty="0"/>
              <a:t> parametro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332472E-33D2-44E4-A289-64F99AD0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433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EA007727-AEEA-4102-8CAB-47B50F06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</a:t>
            </a:r>
            <a:r>
              <a:rPr lang="it-IT" dirty="0" err="1"/>
              <a:t>Pair</a:t>
            </a:r>
            <a:r>
              <a:rPr lang="it-IT" dirty="0"/>
              <a:t> (coppia di oggetti)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BF70BB5-4059-42C9-B92E-2B77065C98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F,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S&gt;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endParaRPr lang="it-IT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f,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s);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get_first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get_second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first;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second;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8B52DE3-A0D8-4FFA-ACAC-AC9DFEB033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S&gt;</a:t>
            </a:r>
          </a:p>
          <a:p>
            <a:pPr marL="0" indent="0">
              <a:buNone/>
            </a:pP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&lt;F,S&gt;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F&amp; f,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S&amp; s)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first = f;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second = s;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S&gt;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&lt;F,S&gt;::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get_first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first;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S&gt;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&lt;F,S&gt;::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get_second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second;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9B9688-972E-4371-826D-D03604BB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837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F8F0F-3AE4-42BA-9EE9-74873B45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istanziazione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5BDF0D-45A1-4B1B-B5CB-47B21E983D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Pair&lt;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int,double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p1(2,3.4)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p1_first = p1.get_first();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p1_second = p1.get_second();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Pair&lt;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p2("alpha",5);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p2_first = p2.get_first();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p2_second = p2.get_second();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C9648A-137D-4C6F-BB3A-C1D43B26BF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quando dichiariamo un variabile di una classe template </a:t>
            </a:r>
            <a:r>
              <a:rPr lang="it-IT" sz="2400" b="1" i="1" dirty="0"/>
              <a:t>dobbiamo</a:t>
            </a:r>
            <a:r>
              <a:rPr lang="it-IT" sz="2400" dirty="0"/>
              <a:t> </a:t>
            </a:r>
            <a:r>
              <a:rPr lang="it-IT" sz="2400" b="1" i="1" dirty="0"/>
              <a:t>specificare</a:t>
            </a:r>
            <a:r>
              <a:rPr lang="it-IT" sz="2400" dirty="0"/>
              <a:t> i parametri di </a:t>
            </a:r>
            <a:r>
              <a:rPr lang="it-IT" sz="2400" b="1" i="1" dirty="0"/>
              <a:t>tipo</a:t>
            </a:r>
          </a:p>
          <a:p>
            <a:pPr lvl="1"/>
            <a:r>
              <a:rPr lang="it-IT" sz="2000" i="1" dirty="0"/>
              <a:t>C++17 ha la template </a:t>
            </a:r>
            <a:r>
              <a:rPr lang="it-IT" sz="2000" i="1" dirty="0" err="1"/>
              <a:t>deduction</a:t>
            </a:r>
            <a:r>
              <a:rPr lang="it-IT" sz="2000" i="1" dirty="0"/>
              <a:t> dei costruttori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A7732B-9808-4B70-AB97-D2AC0EC7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922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C98DDB-018F-41FB-925F-FDF86012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75958-9239-4BE6-A893-C3F19FB7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 err="1"/>
              <a:t>generic</a:t>
            </a:r>
            <a:r>
              <a:rPr lang="it-IT" b="1" i="1" dirty="0"/>
              <a:t> </a:t>
            </a:r>
            <a:r>
              <a:rPr lang="it-IT" b="1" i="1" dirty="0" err="1"/>
              <a:t>programming</a:t>
            </a:r>
            <a:r>
              <a:rPr lang="it-IT" b="1" i="1" dirty="0"/>
              <a:t> </a:t>
            </a:r>
            <a:r>
              <a:rPr lang="it-IT" dirty="0"/>
              <a:t>(programmazione generica) è uno </a:t>
            </a:r>
            <a:r>
              <a:rPr lang="it-IT" b="1" i="1" dirty="0"/>
              <a:t>stile</a:t>
            </a:r>
            <a:r>
              <a:rPr lang="it-IT" dirty="0"/>
              <a:t> di programmazione in cui gli </a:t>
            </a:r>
            <a:r>
              <a:rPr lang="it-IT" b="1" i="1" dirty="0"/>
              <a:t>algoritmi</a:t>
            </a:r>
            <a:r>
              <a:rPr lang="it-IT" dirty="0"/>
              <a:t> sono scritti ad un </a:t>
            </a:r>
            <a:r>
              <a:rPr lang="it-IT" b="1" i="1" dirty="0"/>
              <a:t>alto livello </a:t>
            </a:r>
            <a:r>
              <a:rPr lang="it-IT" dirty="0"/>
              <a:t>di astrazione </a:t>
            </a:r>
            <a:r>
              <a:rPr lang="it-IT" b="1" i="1" dirty="0"/>
              <a:t>indipendentemente</a:t>
            </a:r>
            <a:r>
              <a:rPr lang="it-IT" dirty="0"/>
              <a:t> dal </a:t>
            </a:r>
            <a:r>
              <a:rPr lang="it-IT" b="1" i="1" dirty="0"/>
              <a:t>tipo</a:t>
            </a:r>
            <a:r>
              <a:rPr lang="it-IT" dirty="0"/>
              <a:t> di dati su cui questi operano</a:t>
            </a:r>
          </a:p>
          <a:p>
            <a:r>
              <a:rPr lang="it-IT" dirty="0"/>
              <a:t>si tratta di un </a:t>
            </a:r>
            <a:r>
              <a:rPr lang="it-IT" b="1" i="1" dirty="0"/>
              <a:t>concetto comune </a:t>
            </a:r>
            <a:r>
              <a:rPr lang="it-IT" dirty="0"/>
              <a:t>che i vari linguaggi definiscono con </a:t>
            </a:r>
            <a:r>
              <a:rPr lang="it-IT" b="1" i="1" dirty="0"/>
              <a:t>termini</a:t>
            </a:r>
            <a:r>
              <a:rPr lang="it-IT" dirty="0"/>
              <a:t> e </a:t>
            </a:r>
            <a:r>
              <a:rPr lang="it-IT" b="1" i="1" dirty="0"/>
              <a:t>implementazioni</a:t>
            </a:r>
            <a:r>
              <a:rPr lang="it-IT" dirty="0"/>
              <a:t> differenti</a:t>
            </a:r>
          </a:p>
          <a:p>
            <a:r>
              <a:rPr lang="it-IT" b="1" i="1" dirty="0" err="1"/>
              <a:t>generics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Ada, Eiffel, Java, C#, VisualBasic.NET</a:t>
            </a:r>
          </a:p>
          <a:p>
            <a:r>
              <a:rPr lang="it-IT" b="1" i="1" dirty="0"/>
              <a:t>polimorfismo parametrico</a:t>
            </a:r>
          </a:p>
          <a:p>
            <a:pPr lvl="1"/>
            <a:r>
              <a:rPr lang="it-IT" dirty="0"/>
              <a:t>ML, Scala, </a:t>
            </a:r>
            <a:r>
              <a:rPr lang="it-IT" dirty="0" err="1"/>
              <a:t>Haskell</a:t>
            </a:r>
            <a:endParaRPr lang="it-IT" dirty="0"/>
          </a:p>
          <a:p>
            <a:r>
              <a:rPr lang="it-IT" b="1" i="1" dirty="0"/>
              <a:t>templates</a:t>
            </a:r>
          </a:p>
          <a:p>
            <a:pPr lvl="1"/>
            <a:r>
              <a:rPr lang="it-IT" dirty="0"/>
              <a:t>C++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922B6A-CF6F-495F-B3BC-A607A04A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95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3E906B-E71E-4D01-A05A-1D502B61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programming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075F23-A792-42C0-B4E3-A6D184C1E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funzioni</a:t>
            </a:r>
            <a:r>
              <a:rPr lang="it-IT" dirty="0"/>
              <a:t> (metodi) e </a:t>
            </a:r>
            <a:r>
              <a:rPr lang="it-IT" b="1" i="1" dirty="0"/>
              <a:t>tipi</a:t>
            </a:r>
            <a:r>
              <a:rPr lang="it-IT" dirty="0"/>
              <a:t> (classi) che </a:t>
            </a:r>
            <a:r>
              <a:rPr lang="it-IT" b="1" i="1" dirty="0"/>
              <a:t>differiscono</a:t>
            </a:r>
            <a:r>
              <a:rPr lang="it-IT" dirty="0"/>
              <a:t> solo per i </a:t>
            </a:r>
            <a:r>
              <a:rPr lang="it-IT" b="1" i="1" dirty="0"/>
              <a:t>tipi di dato </a:t>
            </a:r>
            <a:r>
              <a:rPr lang="it-IT" dirty="0"/>
              <a:t>su cui operano</a:t>
            </a:r>
          </a:p>
          <a:p>
            <a:r>
              <a:rPr lang="it-IT" dirty="0"/>
              <a:t>è un modo per rendere un linguaggio </a:t>
            </a:r>
            <a:r>
              <a:rPr lang="it-IT" b="1" i="1" dirty="0"/>
              <a:t>più espressivo </a:t>
            </a:r>
            <a:r>
              <a:rPr lang="it-IT" dirty="0"/>
              <a:t>e </a:t>
            </a:r>
            <a:r>
              <a:rPr lang="it-IT" b="1" i="1" dirty="0"/>
              <a:t>ridurre</a:t>
            </a:r>
            <a:r>
              <a:rPr lang="it-IT" dirty="0"/>
              <a:t> la </a:t>
            </a:r>
            <a:r>
              <a:rPr lang="it-IT" b="1" i="1" dirty="0"/>
              <a:t>duplicazione</a:t>
            </a:r>
            <a:r>
              <a:rPr lang="it-IT" dirty="0"/>
              <a:t> del codice</a:t>
            </a:r>
          </a:p>
          <a:p>
            <a:r>
              <a:rPr lang="it-IT" dirty="0"/>
              <a:t>gli </a:t>
            </a:r>
            <a:r>
              <a:rPr lang="it-IT" b="1" i="1" dirty="0"/>
              <a:t>algoritmi</a:t>
            </a:r>
            <a:r>
              <a:rPr lang="it-IT" dirty="0"/>
              <a:t> sono scritti in termini di </a:t>
            </a:r>
            <a:r>
              <a:rPr lang="it-IT" b="1" i="1" dirty="0"/>
              <a:t>tipi generici</a:t>
            </a:r>
          </a:p>
          <a:p>
            <a:r>
              <a:rPr lang="it-IT" dirty="0"/>
              <a:t>i </a:t>
            </a:r>
            <a:r>
              <a:rPr lang="it-IT" b="1" i="1" dirty="0"/>
              <a:t>tipi</a:t>
            </a:r>
            <a:r>
              <a:rPr lang="it-IT" dirty="0"/>
              <a:t> vengono passati come </a:t>
            </a:r>
            <a:r>
              <a:rPr lang="it-IT" b="1" i="1" dirty="0"/>
              <a:t>parametri</a:t>
            </a:r>
            <a:endParaRPr lang="it-IT" dirty="0"/>
          </a:p>
          <a:p>
            <a:r>
              <a:rPr lang="it-IT" b="1" i="1" dirty="0"/>
              <a:t>funzione generica</a:t>
            </a:r>
          </a:p>
          <a:p>
            <a:pPr lvl="1"/>
            <a:r>
              <a:rPr lang="it-IT" dirty="0"/>
              <a:t>esegue la </a:t>
            </a:r>
            <a:r>
              <a:rPr lang="it-IT" b="1" i="1" dirty="0"/>
              <a:t>stessa operazione </a:t>
            </a:r>
            <a:r>
              <a:rPr lang="it-IT" dirty="0"/>
              <a:t>su </a:t>
            </a:r>
            <a:r>
              <a:rPr lang="it-IT" b="1" i="1" dirty="0"/>
              <a:t>diversi tipi </a:t>
            </a:r>
            <a:r>
              <a:rPr lang="it-IT" dirty="0"/>
              <a:t>di dato</a:t>
            </a:r>
          </a:p>
          <a:p>
            <a:r>
              <a:rPr lang="it-IT" b="1" i="1" dirty="0"/>
              <a:t>tipo generico </a:t>
            </a:r>
            <a:r>
              <a:rPr lang="it-IT" dirty="0"/>
              <a:t>(</a:t>
            </a:r>
            <a:r>
              <a:rPr lang="it-IT" i="1" dirty="0"/>
              <a:t>classe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memorizza i </a:t>
            </a:r>
            <a:r>
              <a:rPr lang="it-IT" b="1" i="1" dirty="0"/>
              <a:t>valori</a:t>
            </a:r>
            <a:r>
              <a:rPr lang="it-IT" dirty="0"/>
              <a:t> ed esegue </a:t>
            </a:r>
            <a:r>
              <a:rPr lang="it-IT" b="1" i="1" dirty="0"/>
              <a:t>operazioni</a:t>
            </a:r>
            <a:r>
              <a:rPr lang="it-IT" dirty="0"/>
              <a:t> su </a:t>
            </a:r>
            <a:r>
              <a:rPr lang="it-IT" b="1" i="1" dirty="0"/>
              <a:t>diversi tipi</a:t>
            </a:r>
            <a:r>
              <a:rPr lang="it-IT" dirty="0"/>
              <a:t> di dato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E299AA-F94A-4BBE-B75F-D260301C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965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71AB0-3F45-46DC-85E1-DCC19DC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generiche in C++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22FF8B-9FE2-443A-94D1-B52B9DD7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funzione generica</a:t>
            </a:r>
          </a:p>
          <a:p>
            <a:pPr lvl="1"/>
            <a:r>
              <a:rPr lang="it-IT" dirty="0"/>
              <a:t>esegue la </a:t>
            </a:r>
            <a:r>
              <a:rPr lang="it-IT" b="1" i="1" dirty="0"/>
              <a:t>stessa operazione </a:t>
            </a:r>
            <a:r>
              <a:rPr lang="it-IT" dirty="0"/>
              <a:t>su diversi tipi di dati</a:t>
            </a:r>
          </a:p>
          <a:p>
            <a:pPr lvl="1"/>
            <a:r>
              <a:rPr lang="it-IT" b="1" i="1" dirty="0"/>
              <a:t>astrazione</a:t>
            </a:r>
            <a:r>
              <a:rPr lang="it-IT" dirty="0"/>
              <a:t> algoritmica</a:t>
            </a:r>
          </a:p>
          <a:p>
            <a:r>
              <a:rPr lang="it-IT" dirty="0"/>
              <a:t>come implementare una funzione generica in C ++</a:t>
            </a:r>
          </a:p>
          <a:p>
            <a:pPr lvl="1"/>
            <a:r>
              <a:rPr lang="it-IT" sz="2400" b="1" i="1" dirty="0" err="1"/>
              <a:t>overloading</a:t>
            </a:r>
            <a:endParaRPr lang="it-IT" sz="2400" b="1" i="1" dirty="0"/>
          </a:p>
          <a:p>
            <a:pPr lvl="1"/>
            <a:r>
              <a:rPr lang="it-IT" sz="2400" b="1" i="1" dirty="0"/>
              <a:t>puntatori </a:t>
            </a:r>
            <a:r>
              <a:rPr lang="it-IT" sz="2400" b="1" i="1" dirty="0" err="1"/>
              <a:t>void</a:t>
            </a:r>
            <a:endParaRPr lang="it-IT" sz="2400" b="1" i="1" dirty="0"/>
          </a:p>
          <a:p>
            <a:pPr lvl="1"/>
            <a:r>
              <a:rPr lang="it-IT" sz="2400" b="1" i="1" dirty="0"/>
              <a:t>templates</a:t>
            </a:r>
          </a:p>
          <a:p>
            <a:r>
              <a:rPr lang="it-IT" dirty="0"/>
              <a:t>esempio: </a:t>
            </a:r>
          </a:p>
          <a:p>
            <a:pPr lvl="1"/>
            <a:r>
              <a:rPr lang="it-IT" dirty="0"/>
              <a:t>scambia il valore di due variabili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B0936D2-F15A-4732-AADD-BE19472F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799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ACC5B3C-4037-4A7B-880C-D70157F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generiche - </a:t>
            </a:r>
            <a:r>
              <a:rPr lang="it-IT" dirty="0" err="1"/>
              <a:t>overloading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3E73BFF-3E2A-4794-BC67-DD2E7016C9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b="1" i="1" dirty="0" err="1">
                <a:cs typeface="Courier New" panose="02070309020205020404" pitchFamily="49" charset="0"/>
              </a:rPr>
              <a:t>overloading</a:t>
            </a:r>
            <a:r>
              <a:rPr lang="it-IT" sz="2400" dirty="0">
                <a:cs typeface="Courier New" panose="02070309020205020404" pitchFamily="49" charset="0"/>
              </a:rPr>
              <a:t>: insieme di metodi </a:t>
            </a:r>
          </a:p>
          <a:p>
            <a:pPr lvl="1"/>
            <a:r>
              <a:rPr lang="it-IT" sz="1800" dirty="0">
                <a:cs typeface="Courier New" panose="02070309020205020404" pitchFamily="49" charset="0"/>
              </a:rPr>
              <a:t>con lo </a:t>
            </a:r>
            <a:r>
              <a:rPr lang="it-IT" sz="1800" b="1" i="1" dirty="0">
                <a:cs typeface="Courier New" panose="02070309020205020404" pitchFamily="49" charset="0"/>
              </a:rPr>
              <a:t>stesso nome</a:t>
            </a:r>
          </a:p>
          <a:p>
            <a:pPr lvl="1"/>
            <a:r>
              <a:rPr lang="it-IT" sz="1800" dirty="0">
                <a:cs typeface="Courier New" panose="02070309020205020404" pitchFamily="49" charset="0"/>
              </a:rPr>
              <a:t>con </a:t>
            </a:r>
            <a:r>
              <a:rPr lang="it-IT" sz="1800" b="1" i="1" dirty="0">
                <a:cs typeface="Courier New" panose="02070309020205020404" pitchFamily="49" charset="0"/>
              </a:rPr>
              <a:t>firma diversa</a:t>
            </a:r>
          </a:p>
          <a:p>
            <a:pPr marL="0" indent="0"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my_swap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&amp;f,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&amp;s ) {   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f; f=s; s=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my_swap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&amp;f,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&amp;s ) {   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f; f=s; s=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400" b="1" dirty="0">
              <a:cs typeface="Courier New" panose="02070309020205020404" pitchFamily="49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D1E1FDA-F2B3-4483-AA1B-3786A1163A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b; a = "hello"; b = "world";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a="&lt;&lt;a&lt;&lt;" b="&lt;&lt;b&lt;&lt;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my_swap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a="&lt;&lt;a&lt;&lt;" b="&lt;&lt;b&lt;&lt;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y; x = 33; y = 44;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x="&lt;&lt;x&lt;&lt;" y="&lt;&lt;y&lt;&lt;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my_swap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x="&lt;&lt;x&lt;&lt;" y="&lt;&lt;y&lt;&lt;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d1, d2; d1 = 3.3; d2 = 4.4;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d1="&lt;&lt;d1&lt;&lt;"d1="&lt;&lt;d2&lt;&lt;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my_swap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(d1,d2); </a:t>
            </a:r>
          </a:p>
          <a:p>
            <a:pPr marL="0" indent="0">
              <a:buNone/>
            </a:pP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d1="&lt;&lt;d1&lt;&lt;"d2="&lt;&lt;d2&lt;&lt;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6DC5BC-9CEA-448E-A4F3-D5FFD606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879F7D6-FDB3-4867-9065-3EBE99D541CA}"/>
              </a:ext>
            </a:extLst>
          </p:cNvPr>
          <p:cNvSpPr/>
          <p:nvPr/>
        </p:nvSpPr>
        <p:spPr>
          <a:xfrm>
            <a:off x="1311672" y="5301208"/>
            <a:ext cx="4680520" cy="646331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compile time error </a:t>
            </a:r>
          </a:p>
          <a:p>
            <a:r>
              <a:rPr lang="en-US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no know conversion from double to &amp;</a:t>
            </a:r>
            <a:r>
              <a:rPr lang="en-US" i="1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int</a:t>
            </a:r>
            <a:r>
              <a:rPr lang="en-US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 ...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867BBCF-7C87-496A-927B-EF05449126E3}"/>
              </a:ext>
            </a:extLst>
          </p:cNvPr>
          <p:cNvCxnSpPr/>
          <p:nvPr/>
        </p:nvCxnSpPr>
        <p:spPr>
          <a:xfrm flipV="1">
            <a:off x="4727848" y="4869160"/>
            <a:ext cx="1728192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83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27EDA4-620F-4E65-9442-D1F39C8D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generiche - </a:t>
            </a:r>
            <a:r>
              <a:rPr lang="it-IT" dirty="0" err="1"/>
              <a:t>void</a:t>
            </a:r>
            <a:r>
              <a:rPr lang="it-IT" dirty="0"/>
              <a:t> pointers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846780-BF83-4A9A-BC79-524CB043CD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possiamo scrivere una </a:t>
            </a:r>
            <a:r>
              <a:rPr lang="it-IT" sz="2000" b="1" i="1" dirty="0"/>
              <a:t>funzione</a:t>
            </a:r>
            <a:r>
              <a:rPr lang="it-IT" sz="2000" dirty="0"/>
              <a:t> che accetta un </a:t>
            </a:r>
            <a:r>
              <a:rPr lang="it-IT" sz="2000" b="1" i="1" dirty="0"/>
              <a:t>puntatore </a:t>
            </a:r>
            <a:r>
              <a:rPr lang="it-IT" sz="2000" b="1" i="1" dirty="0" err="1"/>
              <a:t>void</a:t>
            </a:r>
            <a:r>
              <a:rPr lang="it-IT" sz="2000" b="1" i="1" dirty="0"/>
              <a:t> </a:t>
            </a:r>
            <a:r>
              <a:rPr lang="it-IT" sz="2000" dirty="0"/>
              <a:t>come argomento e utilizzarlo passando un puntatore di </a:t>
            </a:r>
            <a:r>
              <a:rPr lang="it-IT" sz="2000" b="1" i="1" dirty="0"/>
              <a:t>qualsiasi tipo</a:t>
            </a:r>
          </a:p>
          <a:p>
            <a:r>
              <a:rPr lang="it-IT" sz="2000" dirty="0"/>
              <a:t>la funzione è più </a:t>
            </a:r>
            <a:r>
              <a:rPr lang="it-IT" sz="2000" b="1" i="1" dirty="0"/>
              <a:t>generica</a:t>
            </a:r>
            <a:r>
              <a:rPr lang="it-IT" sz="2000" dirty="0"/>
              <a:t> </a:t>
            </a:r>
          </a:p>
          <a:p>
            <a:r>
              <a:rPr lang="it-IT" sz="2000" dirty="0"/>
              <a:t>è necessario un </a:t>
            </a:r>
            <a:r>
              <a:rPr lang="it-IT" sz="2000" b="1" i="1" dirty="0"/>
              <a:t>casting</a:t>
            </a:r>
            <a:r>
              <a:rPr lang="it-IT" sz="2000" dirty="0"/>
              <a:t> da un puntatore </a:t>
            </a:r>
            <a:r>
              <a:rPr lang="it-IT" sz="2000" dirty="0" err="1"/>
              <a:t>void</a:t>
            </a:r>
            <a:r>
              <a:rPr lang="it-IT" sz="2000" dirty="0"/>
              <a:t> a un puntatore di un tipo specifico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my_swap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&amp;f,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&amp;s ) {  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void*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f=s;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s=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D1B8D6-88C4-46F9-B205-A540447EBD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a;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 = new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&lt;&lt;*((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 a)&lt;&lt;*((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 b)&lt;&lt;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my_swap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&lt;&lt;*((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 a)&lt;&lt;*((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 b)&lt;&lt;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x;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y;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x = new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(33); y = new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(44);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 *((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 x) &lt;&lt;  *((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 y)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my_swap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 *((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 x) &lt;&lt;  *((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 y)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&lt;&lt;"a ="&lt;&lt;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a)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&lt;&lt;"a ="&lt;&lt;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*&gt;(a))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0DBE5C-2028-46C4-B84E-A3FFD8EF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0A2CA6C-10C9-4DB0-86B5-2C8A4C207ACA}"/>
              </a:ext>
            </a:extLst>
          </p:cNvPr>
          <p:cNvSpPr/>
          <p:nvPr/>
        </p:nvSpPr>
        <p:spPr>
          <a:xfrm>
            <a:off x="1311672" y="5301208"/>
            <a:ext cx="4680520" cy="646331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no compile time error, no runtime error</a:t>
            </a:r>
          </a:p>
          <a:p>
            <a:r>
              <a:rPr lang="en-US" i="1" dirty="0">
                <a:solidFill>
                  <a:srgbClr val="FF0000"/>
                </a:solidFill>
                <a:latin typeface="Century Schoolbook" panose="02040604050505020304" pitchFamily="18" charset="0"/>
              </a:rPr>
              <a:t>output a = 1919907594   :(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D98474AD-E3FD-4AD4-9A27-E244430157B2}"/>
              </a:ext>
            </a:extLst>
          </p:cNvPr>
          <p:cNvCxnSpPr>
            <a:cxnSpLocks/>
          </p:cNvCxnSpPr>
          <p:nvPr/>
        </p:nvCxnSpPr>
        <p:spPr>
          <a:xfrm flipV="1">
            <a:off x="4223792" y="5013176"/>
            <a:ext cx="2376264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9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6610DF-29DA-4EF4-97CC-5BFDDFB8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generiche - templates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89AB79-A5A3-40A7-B80A-FAC3396202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aggiungiamo un </a:t>
            </a:r>
            <a:r>
              <a:rPr lang="it-IT" sz="2400" b="1" i="1" dirty="0"/>
              <a:t>parametro</a:t>
            </a:r>
            <a:r>
              <a:rPr lang="it-IT" sz="2400" dirty="0"/>
              <a:t> di </a:t>
            </a:r>
            <a:r>
              <a:rPr lang="it-IT" sz="2400" b="1" i="1" dirty="0"/>
              <a:t>tipo</a:t>
            </a:r>
            <a:r>
              <a:rPr lang="it-IT" sz="2400" dirty="0"/>
              <a:t> alla funzione</a:t>
            </a:r>
          </a:p>
          <a:p>
            <a:pPr marL="0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my_swap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T&amp;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T&amp;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 = s;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E7768E-F903-4A6C-878F-AA74C1F633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3;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4;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&lt;&lt;"before a ="&lt;&lt;a&lt;&lt;" b ="&lt;&lt;b&lt;&lt;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my_swap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&lt;&lt;"after  a ="&lt;&lt;a&lt;&lt;" b ="&lt;&lt;b&lt;&lt;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s1 = "hello";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s2 = "world";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&lt;&lt;"bef. s1="&lt;&lt;s1&lt;&lt;"s2="&lt;&lt;s2&lt;&lt;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my_swap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(s1,s2);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&lt;&lt;"after s1="&lt;&lt;s1&lt;&lt;"s2="&lt;&lt;s2&lt;&lt;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FB9017-1DC4-44A2-BA0C-794030EC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553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1D56AAF-CED5-4D36-8D9C-173D6FF5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compilatore e template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D6C26BF-DC7D-4DCF-B4ED-AC7F7684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funzione template corrisponde a un </a:t>
            </a:r>
            <a:r>
              <a:rPr lang="it-IT" b="1" i="1" dirty="0"/>
              <a:t>insieme</a:t>
            </a:r>
            <a:r>
              <a:rPr lang="it-IT" dirty="0"/>
              <a:t> di definizioni di funzione</a:t>
            </a:r>
          </a:p>
          <a:p>
            <a:r>
              <a:rPr lang="it-IT" dirty="0"/>
              <a:t>il </a:t>
            </a:r>
            <a:r>
              <a:rPr lang="it-IT" b="1" i="1" dirty="0"/>
              <a:t>compilatore</a:t>
            </a:r>
            <a:r>
              <a:rPr lang="it-IT" dirty="0"/>
              <a:t> ne produce </a:t>
            </a:r>
            <a:r>
              <a:rPr lang="it-IT" b="1" i="1" dirty="0"/>
              <a:t>una per ogni tipo </a:t>
            </a:r>
            <a:r>
              <a:rPr lang="it-IT" dirty="0"/>
              <a:t>per cui si usa il template</a:t>
            </a:r>
          </a:p>
          <a:p>
            <a:r>
              <a:rPr lang="it-IT" dirty="0"/>
              <a:t>è possibile avere template di funzioni con </a:t>
            </a:r>
            <a:r>
              <a:rPr lang="it-IT" b="1" i="1" dirty="0"/>
              <a:t>più</a:t>
            </a:r>
            <a:r>
              <a:rPr lang="it-IT" dirty="0"/>
              <a:t> </a:t>
            </a:r>
            <a:r>
              <a:rPr lang="it-IT" b="1" i="1" dirty="0"/>
              <a:t>parametri</a:t>
            </a:r>
            <a:r>
              <a:rPr lang="it-IT" dirty="0"/>
              <a:t> di tipo</a:t>
            </a:r>
          </a:p>
          <a:p>
            <a:pPr lvl="1"/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T1, class T2&gt;</a:t>
            </a:r>
          </a:p>
          <a:p>
            <a:pPr lvl="1"/>
            <a:r>
              <a:rPr lang="it-IT" dirty="0"/>
              <a:t>oppure</a:t>
            </a:r>
          </a:p>
          <a:p>
            <a:pPr lvl="1"/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T1,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T2&gt;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62F282-083B-4FB9-A874-1C8C1C10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081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B048CD65-7746-4B10-8DD3-7CA77FEE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elemento centrale array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B73FA4-5740-4806-B3FC-1D63FF49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B036977-2F67-450D-ABA9-BB2D2532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22" y="1052736"/>
            <a:ext cx="9510374" cy="52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10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2795</TotalTime>
  <Words>1279</Words>
  <Application>Microsoft Office PowerPoint</Application>
  <PresentationFormat>Widescreen</PresentationFormat>
  <Paragraphs>174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Schoolbook</vt:lpstr>
      <vt:lpstr>Courier New</vt:lpstr>
      <vt:lpstr>Tahoma</vt:lpstr>
      <vt:lpstr>template sisinf</vt:lpstr>
      <vt:lpstr>programmazione generica  Alberto Ferrari</vt:lpstr>
      <vt:lpstr>definizione</vt:lpstr>
      <vt:lpstr>generic programming</vt:lpstr>
      <vt:lpstr>funzioni generiche in C++</vt:lpstr>
      <vt:lpstr>funzioni generiche - overloading</vt:lpstr>
      <vt:lpstr>funzioni generiche - void pointers</vt:lpstr>
      <vt:lpstr>funzioni generiche - templates</vt:lpstr>
      <vt:lpstr>compilatore e template</vt:lpstr>
      <vt:lpstr>esempio: elemento centrale array</vt:lpstr>
      <vt:lpstr>classi template</vt:lpstr>
      <vt:lpstr>esempio Pair (coppia di oggetti)</vt:lpstr>
      <vt:lpstr>istanziazione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194</cp:revision>
  <dcterms:created xsi:type="dcterms:W3CDTF">2018-01-19T17:39:36Z</dcterms:created>
  <dcterms:modified xsi:type="dcterms:W3CDTF">2018-03-31T10:33:05Z</dcterms:modified>
</cp:coreProperties>
</file>