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07/03/2018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800" baseline="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dati strutturati</a:t>
            </a:r>
            <a:endParaRPr lang="it-IT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67156-CF5B-48AD-BBEA-89C7514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FC121-78D8-404A-BD14-B2AEA81B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max = v1[0];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=1;i&lt;n1;i++)	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if (v1[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&gt; max)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max = 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massimo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: " &lt;&lt; max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=0;i&lt;n1;i++)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if (v1[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== max)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l'elemento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 ha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massimo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  <a:endParaRPr lang="it-IT" sz="1800" b="1" dirty="0">
              <a:latin typeface="Courier New" panose="02070309020205020404" pitchFamily="49" charset="0"/>
              <a:ea typeface="DejaVu Sans Condensed" panose="020B0606030804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3FD75-5030-4F66-AE68-639C456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8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67156-CF5B-48AD-BBEA-89C7514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FC121-78D8-404A-BD14-B2AEA81B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Inserisci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l'elemento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0: ";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v2[0];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} while (v2[0] % 2 == 0);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=1;i&lt;n2;i++)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do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Inserisci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l'elemento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 : ";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v2[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} while (v2[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% 2 == 0 || v2[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&lt; v2[i-1]);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=0;i&lt;n2;i++)	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"v2["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"] = " &lt;&lt; v2[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  <a:endParaRPr lang="it-IT" sz="1800" b="1" dirty="0">
              <a:latin typeface="Courier New" panose="02070309020205020404" pitchFamily="49" charset="0"/>
              <a:ea typeface="DejaVu Sans Condensed" panose="020B0606030804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3FD75-5030-4F66-AE68-639C456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09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0E415-1059-40D3-8E26-B70C977F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multidimensionali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198952-1D15-4912-9FB4-EA2686D8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gli array multidimensionali possono essere considerati array di array di array …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a[100];		/* array monodimensionale */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b[2][7];		/* array bidimensionale */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c[5][3][2];	/* array tridimensionale */</a:t>
            </a:r>
          </a:p>
          <a:p>
            <a:r>
              <a:rPr lang="it-IT" sz="2000" dirty="0"/>
              <a:t>gli array multidimensionali sono memorizzati in sequenza lineare ma nel caso di array bidimensionali (matrici) risulta utile pensarli organizzati in righe e colonne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a[3][5];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col.1	col.2	col.3	col.4	col.5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riga 1	a[0][0]	a[0][1]	a[0][2]	a[0][3]	a[0][4]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riga 2	a[1][0]	a[1][1]	a[1][2]	a[1][3]	a[1][4]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riga 3	a[2][0]	a[2][1]	a[2][2]	a[2][3]	a[2][4]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787BD3-E79C-404C-8C0E-B6379F22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097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DC0A6E-AB65-46BF-8F81-29631828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9688A-568F-4875-8BCD-4008C8BC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esistono vari modi, tra loro equivalenti: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a[2][3] = {1,2,3,4,5,6};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a[2][3] = {{1,2,3},{4,5,6}};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 ][3] = {{1,2,3},{4,5,6}};</a:t>
            </a:r>
            <a:endParaRPr lang="it-IT" sz="2800" b="1" dirty="0"/>
          </a:p>
          <a:p>
            <a:r>
              <a:rPr lang="it-IT" dirty="0"/>
              <a:t>se non vengono inizializzati i valori presenti nell’array sono impredicibili, è possibile ottenere velocemente l’azzeramento in questo modo: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a[2][2][3] = {0};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42349D-6AF2-4F7F-93B7-8EADF9A3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09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979DD-D275-48C3-BBA1-163A9029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in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FDB55-CF47-48AE-A7B7-890D0C80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m[5][4];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&amp;m[0][0];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r=0;r&lt;5;r++)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c=0;c&lt;4;c++)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m[r][c] = 10*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r+c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i=0;i&lt;5*4;i++)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"indirizzo " &lt;&lt;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valore " &lt;&lt;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0F4B4B-0C2B-4D61-8DF4-DE87772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FFEBA8-536E-45FD-9A49-CAA59064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330" y="990600"/>
            <a:ext cx="2404873" cy="3567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43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31F2D55-AF0D-4EA3-BD2E-107B657F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33EB6C8-2F0F-4F6F-AD5E-646BF6E01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classe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83B713-A307-4760-B7D3-C11C6B2F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149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26A28B0-6E2B-4CAA-8D75-A395D88A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B4074B-B42D-4819-9B0D-4887741C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stringa è una sequenza di 0 o più caratteri racchiusi fra doppi apici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corso = "programmazione di applicazioni software";</a:t>
            </a:r>
          </a:p>
          <a:p>
            <a:r>
              <a:rPr lang="it-IT" dirty="0"/>
              <a:t>la classe </a:t>
            </a:r>
            <a:r>
              <a:rPr lang="it-IT" dirty="0" err="1"/>
              <a:t>string</a:t>
            </a:r>
            <a:r>
              <a:rPr lang="it-IT" dirty="0"/>
              <a:t> non fa parte del linguaggio C++ ma è inclusa nella libreria standard</a:t>
            </a:r>
          </a:p>
          <a:p>
            <a:r>
              <a:rPr lang="it-IT" dirty="0"/>
              <a:t>per utilizzare oggetti della classe </a:t>
            </a:r>
            <a:r>
              <a:rPr lang="it-IT" dirty="0" err="1"/>
              <a:t>string</a:t>
            </a:r>
            <a:r>
              <a:rPr lang="it-IT" dirty="0"/>
              <a:t> (variabili di tipo </a:t>
            </a:r>
            <a:r>
              <a:rPr lang="it-IT" dirty="0" err="1"/>
              <a:t>string</a:t>
            </a:r>
            <a:r>
              <a:rPr lang="it-IT" dirty="0"/>
              <a:t>) è necessario includere la libreria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2BF134-F9EE-44D1-94C3-78399C52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45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6187F-3837-4A8B-8135-AB9571D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sulle stringhe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DF482-844D-4598-AC22-6E25247A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operazione di indicizzazione </a:t>
            </a:r>
            <a:r>
              <a:rPr lang="it-IT" b="1" dirty="0"/>
              <a:t>[ ]</a:t>
            </a:r>
          </a:p>
          <a:p>
            <a:pPr lvl="1"/>
            <a:r>
              <a:rPr lang="it-IT" dirty="0"/>
              <a:t>l’indice del primo carattere è 0 e quello dell’ultimo è uguale alla lunghezza della stringa -1</a:t>
            </a:r>
          </a:p>
          <a:p>
            <a:r>
              <a:rPr lang="it-IT" dirty="0"/>
              <a:t>operatore di concatenazione </a:t>
            </a:r>
            <a:r>
              <a:rPr lang="it-IT" b="1" dirty="0"/>
              <a:t>+</a:t>
            </a:r>
          </a:p>
          <a:p>
            <a:pPr lvl="1"/>
            <a:r>
              <a:rPr lang="it-IT" dirty="0"/>
              <a:t>almeno uno dei due operandi deve essere un oggetto di tipo </a:t>
            </a:r>
            <a:r>
              <a:rPr lang="it-IT" dirty="0" err="1"/>
              <a:t>string</a:t>
            </a:r>
            <a:endParaRPr lang="it-IT" dirty="0"/>
          </a:p>
          <a:p>
            <a:r>
              <a:rPr lang="it-IT" dirty="0"/>
              <a:t>funzioni definite sulle stringhe</a:t>
            </a:r>
          </a:p>
          <a:p>
            <a:pPr lvl="1"/>
            <a:r>
              <a:rPr lang="it-IT" b="1" dirty="0" err="1"/>
              <a:t>length</a:t>
            </a:r>
            <a:r>
              <a:rPr lang="it-IT" dirty="0"/>
              <a:t>() o </a:t>
            </a:r>
            <a:r>
              <a:rPr lang="it-IT" b="1" dirty="0" err="1"/>
              <a:t>size</a:t>
            </a:r>
            <a:r>
              <a:rPr lang="it-IT" dirty="0"/>
              <a:t>()</a:t>
            </a:r>
          </a:p>
          <a:p>
            <a:pPr lvl="2"/>
            <a:r>
              <a:rPr lang="it-IT" dirty="0"/>
              <a:t>restituisce il numero di caratteri presenti nella stringa</a:t>
            </a:r>
          </a:p>
          <a:p>
            <a:pPr lvl="1"/>
            <a:r>
              <a:rPr lang="it-IT" b="1" dirty="0" err="1"/>
              <a:t>find</a:t>
            </a:r>
            <a:r>
              <a:rPr lang="it-IT" dirty="0"/>
              <a:t>(</a:t>
            </a:r>
            <a:r>
              <a:rPr lang="it-IT" b="1" dirty="0"/>
              <a:t>s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ricerca la prima occorrenza della stinga s nella stringa in cui è invocata</a:t>
            </a:r>
          </a:p>
          <a:p>
            <a:pPr lvl="1"/>
            <a:r>
              <a:rPr lang="it-IT" b="1" dirty="0" err="1"/>
              <a:t>substr</a:t>
            </a:r>
            <a:r>
              <a:rPr lang="it-IT" dirty="0"/>
              <a:t>(</a:t>
            </a:r>
            <a:r>
              <a:rPr lang="it-IT" b="1" dirty="0" err="1"/>
              <a:t>i_inizio</a:t>
            </a:r>
            <a:r>
              <a:rPr lang="it-IT" dirty="0" err="1"/>
              <a:t>,</a:t>
            </a:r>
            <a:r>
              <a:rPr lang="it-IT" b="1" dirty="0" err="1"/>
              <a:t>lung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restituisce la sottostringa di lunghezza </a:t>
            </a:r>
            <a:r>
              <a:rPr lang="it-IT" dirty="0" err="1"/>
              <a:t>lung</a:t>
            </a:r>
            <a:r>
              <a:rPr lang="it-IT" dirty="0"/>
              <a:t> a partire dal carattere di indice </a:t>
            </a:r>
            <a:r>
              <a:rPr lang="it-IT" dirty="0" err="1"/>
              <a:t>i_inizio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DD607F-1DDF-4939-A754-DA381476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2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A0419-47E2-4C70-8BDD-2955F9D0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r>
              <a:rPr lang="it-IT" dirty="0"/>
              <a:t> - 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39D1C8-91CC-4AC4-874C-76E83365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s1,s2,s3;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s1 = "programmazione";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s2 = s1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di applicazioni " + "software";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'...' and '...' to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'operator+'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s3 = "programmazione" + " di applicazioni software";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s2[0]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'P';		// sostituzione del primo carattere della stringa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"contenuto della stringa s2: " &lt;&lt; s2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"numero di caratteri della stringa s2: " &lt;&lt; s2.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s3 = "Ingegneria dei sistemi informativi";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s3.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("in");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"nella stinga " &lt;&lt; s3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 sottostringa " &lt;&lt; "in"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&lt;&lt; " si trova in posizione "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s3.find("out");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"nella stinga " &lt;&lt; s3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 sottostringa " &lt;&lt; "out"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&lt;&lt; " si trova in posizione "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s3.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(15,7)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AF1065-8213-4EF4-88DF-D570984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44B8FB-B90D-4DEC-B9E8-F079DEB022BF}"/>
              </a:ext>
            </a:extLst>
          </p:cNvPr>
          <p:cNvSpPr/>
          <p:nvPr/>
        </p:nvSpPr>
        <p:spPr>
          <a:xfrm>
            <a:off x="6672064" y="5698123"/>
            <a:ext cx="5456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b="1" i="1" dirty="0">
                <a:solidFill>
                  <a:schemeClr val="accent6"/>
                </a:solidFill>
                <a:latin typeface="Century Schoolbook" panose="02040604050505020304" pitchFamily="18" charset="0"/>
              </a:rPr>
              <a:t>http://www.cplusplus.com/reference/string/string/</a:t>
            </a:r>
          </a:p>
        </p:txBody>
      </p:sp>
    </p:spTree>
    <p:extLst>
      <p:ext uri="{BB962C8B-B14F-4D97-AF65-F5344CB8AC3E}">
        <p14:creationId xmlns:p14="http://schemas.microsoft.com/office/powerpoint/2010/main" val="347867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FACF-4A61-4C6B-A6B3-97709DDB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01214E-D694-4CC7-80FE-790B75AA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strutture per trattare in modo unitario dati fra loro correlati  </a:t>
            </a:r>
          </a:p>
          <a:p>
            <a:pPr lvl="1"/>
            <a:r>
              <a:rPr lang="it-IT" b="1" i="1" dirty="0"/>
              <a:t>array</a:t>
            </a:r>
            <a:r>
              <a:rPr lang="it-IT" dirty="0"/>
              <a:t> : ripetizione di elementi omogenei</a:t>
            </a:r>
          </a:p>
          <a:p>
            <a:pPr lvl="2"/>
            <a:r>
              <a:rPr lang="it-IT" dirty="0"/>
              <a:t>l’array è il meccanismo utilizzato per definire vettori e matrici  </a:t>
            </a:r>
          </a:p>
          <a:p>
            <a:pPr lvl="1"/>
            <a:r>
              <a:rPr lang="it-IT" b="1" i="1" dirty="0"/>
              <a:t>record</a:t>
            </a:r>
            <a:r>
              <a:rPr lang="it-IT" dirty="0"/>
              <a:t>: giustapposizione di elementi (anche non omogenei)</a:t>
            </a:r>
          </a:p>
          <a:p>
            <a:pPr lvl="2"/>
            <a:r>
              <a:rPr lang="it-IT" dirty="0"/>
              <a:t>il record è il meccanismo di base utilizzato negli archivi di dati (basi di dati): </a:t>
            </a:r>
          </a:p>
          <a:p>
            <a:pPr lvl="3"/>
            <a:r>
              <a:rPr lang="it-IT" dirty="0"/>
              <a:t>ad esempio, per rappresentare le informazioni relative ad uno studente, quali la matricola, il nome, l’anno di corso, si usa una struttura record con i campi  matricola, nome, …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EF65BF-3F50-48DD-93DF-9EFECCB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445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8502F-9111-4DF9-9444-12AA2DAD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vettori e matrici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09FE3-B294-429F-9D29-73B92C59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vettori</a:t>
            </a:r>
            <a:r>
              <a:rPr lang="it-IT" dirty="0"/>
              <a:t> e </a:t>
            </a:r>
            <a:r>
              <a:rPr lang="it-IT" b="1" i="1" dirty="0"/>
              <a:t>matrici</a:t>
            </a:r>
            <a:r>
              <a:rPr lang="it-IT" dirty="0"/>
              <a:t> si dichiarano tramite il costruttore di tipo </a:t>
            </a:r>
            <a:r>
              <a:rPr lang="it-IT" b="1" dirty="0"/>
              <a:t>[ ]</a:t>
            </a:r>
            <a:r>
              <a:rPr lang="it-IT" dirty="0"/>
              <a:t> (costruttore array)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::= &lt;tipo-elementi&gt;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&lt;array&gt;;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&lt;array&gt; ::=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|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&lt;array&gt;</a:t>
            </a:r>
            <a:b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::= [&lt;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espres_costante_intera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it-IT" dirty="0"/>
              <a:t>il valore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espres_costante_intera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/>
              <a:t>stabilisce il numero degli elementi del vettore (dimensione del vettore)</a:t>
            </a:r>
          </a:p>
          <a:p>
            <a:r>
              <a:rPr lang="it-IT" dirty="0"/>
              <a:t>esempi</a:t>
            </a:r>
          </a:p>
          <a:p>
            <a:pPr marL="400050" lvl="1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V[10]; 		/* variabile V come vettore di 10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V1[10],V2[5]; 	/* variabili array V1 e V2 */</a:t>
            </a:r>
            <a:b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M[10][10]; 		/* variabile M, matrice 10X10 float*/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496631-FDBB-4196-93FD-492F191E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076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0FC3D-6331-4CE1-B956-B604A8AC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vettore in memoria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545AB54-4E0C-4C19-B921-B3FA20884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045" y="1124744"/>
            <a:ext cx="8807239" cy="388843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84123A-C147-4996-A958-EE12EE11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9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430B7-6A87-45A5-859C-31FBAFFC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indice: accesso agli 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AC9C69-1BE9-4F50-BD7F-CBE9C4E3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l’indice </a:t>
            </a:r>
            <a:r>
              <a:rPr lang="it-IT" b="1" i="1" dirty="0"/>
              <a:t>I</a:t>
            </a:r>
            <a:r>
              <a:rPr lang="it-IT" dirty="0"/>
              <a:t> è un’espressione con valore intero </a:t>
            </a:r>
          </a:p>
          <a:p>
            <a:r>
              <a:rPr lang="it-IT" dirty="0"/>
              <a:t>l’indice assume valori interi compresi tra 0 e dimensione-1</a:t>
            </a:r>
          </a:p>
          <a:p>
            <a:r>
              <a:rPr lang="it-IT" b="1" i="1" dirty="0"/>
              <a:t>attenzione</a:t>
            </a:r>
            <a:r>
              <a:rPr lang="it-IT" dirty="0"/>
              <a:t> : nell’esempio in figura l’espressione </a:t>
            </a:r>
            <a:r>
              <a:rPr lang="it-IT" b="1" i="1" dirty="0"/>
              <a:t>V[5]</a:t>
            </a:r>
            <a:r>
              <a:rPr lang="it-IT" dirty="0"/>
              <a:t> non comporta errore (né durante la compilazione né durante l’esecuzione) però V[5] utilizza erroneamente la stessa area di memoria riservata ad altre variabili (</a:t>
            </a:r>
            <a:r>
              <a:rPr lang="it-IT" i="1" dirty="0"/>
              <a:t>Ch1 e Ch2 nell’esempio</a:t>
            </a:r>
            <a:r>
              <a:rPr lang="it-IT" dirty="0"/>
              <a:t>)</a:t>
            </a:r>
          </a:p>
          <a:p>
            <a:r>
              <a:rPr lang="it-IT" dirty="0"/>
              <a:t>è buona pratica di programmazione utilizzare una costante simbolica per definire la lunghezza di un array: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100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449FC1-ACF4-4574-95A1-1A7D01F5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530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DDA8D-A10E-46E3-ACD8-46D1372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6F70C-1052-46FC-952E-2C9DFB81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inizializzazione di un array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V[5] = {1,2,3,4,6};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V[5] = {1,6}; /* solo i primi due elementi, gli altri hanno valore indefinito */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V[5] = {1,2,3,4,6,8}; /* errore */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V[] = {1,2,121 }; /* array di tre elementi */</a:t>
            </a:r>
            <a:endParaRPr lang="it-IT" dirty="0"/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V[I]</a:t>
            </a:r>
            <a:r>
              <a:rPr lang="it-IT" dirty="0"/>
              <a:t> identifica una «variabile» che denota l’elemento I-esimo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it-IT" dirty="0"/>
              <a:t>Assegnamento del valore K all’elemento I-esimo di V 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V[I] = K;</a:t>
            </a:r>
          </a:p>
          <a:p>
            <a:r>
              <a:rPr lang="it-IT" dirty="0"/>
              <a:t>Lettura dell’elemento I-esimo di V 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V[I];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068B1D-6136-4574-8923-B64D6676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16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0F061-A356-46EA-AF50-040CC701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vettori: memorizzazione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9691503-59F5-4E97-BA68-85F70B109D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 singoli elementi di un array (monodimensionale) sono memorizzati consecutivamente in memoria:</a:t>
            </a:r>
          </a:p>
          <a:p>
            <a:pPr marL="0" indent="0">
              <a:buNone/>
            </a:pP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A[100]={3,4,8};</a:t>
            </a:r>
          </a:p>
          <a:p>
            <a:r>
              <a:rPr lang="it-IT" sz="2400" dirty="0"/>
              <a:t>l’accesso ad un elemento avviene specificando l’indice</a:t>
            </a:r>
          </a:p>
          <a:p>
            <a:endParaRPr lang="it-IT" sz="2400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5400C77-751E-44AF-926F-0344D624A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9080" y="1397475"/>
            <a:ext cx="3310415" cy="441388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08CBFE-5B41-4672-9AF0-B6985B2D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18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134DB3B-9ACE-45B2-A5CA-6E8A3C03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vettori: esercizi di esempio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EF28B4A-A1BC-4832-A6DB-7F116181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acquisire da input  un vettore  </a:t>
            </a:r>
            <a:r>
              <a:rPr lang="it-IT" b="1" i="1" dirty="0"/>
              <a:t>v1</a:t>
            </a:r>
            <a:r>
              <a:rPr lang="it-IT" dirty="0"/>
              <a:t> di </a:t>
            </a:r>
            <a:r>
              <a:rPr lang="it-IT" b="1" i="1" dirty="0"/>
              <a:t>n1</a:t>
            </a:r>
            <a:r>
              <a:rPr lang="it-IT" dirty="0"/>
              <a:t> numeri interi </a:t>
            </a:r>
            <a:r>
              <a:rPr lang="it-IT" b="1" i="1" dirty="0"/>
              <a:t>pari</a:t>
            </a:r>
            <a:r>
              <a:rPr lang="it-IT" dirty="0"/>
              <a:t> compresi  tra </a:t>
            </a:r>
            <a:r>
              <a:rPr lang="it-IT" b="1" i="1" dirty="0"/>
              <a:t>a</a:t>
            </a:r>
            <a:r>
              <a:rPr lang="it-IT" dirty="0"/>
              <a:t> e </a:t>
            </a:r>
            <a:r>
              <a:rPr lang="it-IT" b="1" i="1" dirty="0"/>
              <a:t>b</a:t>
            </a:r>
            <a:r>
              <a:rPr lang="it-IT" dirty="0"/>
              <a:t> (estremi inclusi) [controllare l’input]</a:t>
            </a:r>
          </a:p>
          <a:p>
            <a:r>
              <a:rPr lang="it-IT" dirty="0"/>
              <a:t>determinare  e stampare a video il valore massimo del vettore </a:t>
            </a:r>
            <a:r>
              <a:rPr lang="it-IT" b="1" i="1" dirty="0"/>
              <a:t>v1</a:t>
            </a:r>
            <a:r>
              <a:rPr lang="it-IT" dirty="0"/>
              <a:t>; quindi determinare  e stampare a video le posizioni del vettore </a:t>
            </a:r>
            <a:r>
              <a:rPr lang="it-IT" b="1" i="1" dirty="0"/>
              <a:t>v1</a:t>
            </a:r>
            <a:r>
              <a:rPr lang="it-IT" dirty="0"/>
              <a:t> che contengono tale valore</a:t>
            </a:r>
          </a:p>
          <a:p>
            <a:r>
              <a:rPr lang="it-IT" dirty="0"/>
              <a:t>acquisire da input  un vettore  </a:t>
            </a:r>
            <a:r>
              <a:rPr lang="it-IT" b="1" i="1" dirty="0"/>
              <a:t>v2</a:t>
            </a:r>
            <a:r>
              <a:rPr lang="it-IT" dirty="0"/>
              <a:t> di </a:t>
            </a:r>
            <a:r>
              <a:rPr lang="it-IT" b="1" i="1" dirty="0"/>
              <a:t>n2</a:t>
            </a:r>
            <a:r>
              <a:rPr lang="it-IT" dirty="0"/>
              <a:t> numeri interi </a:t>
            </a:r>
            <a:r>
              <a:rPr lang="it-IT" b="1" i="1" dirty="0"/>
              <a:t>dispari</a:t>
            </a:r>
            <a:r>
              <a:rPr lang="it-IT" dirty="0"/>
              <a:t> </a:t>
            </a:r>
            <a:r>
              <a:rPr lang="it-IT" b="1" i="1" dirty="0"/>
              <a:t>non decrescenti</a:t>
            </a:r>
            <a:r>
              <a:rPr lang="it-IT" dirty="0"/>
              <a:t> [controllare l’input]</a:t>
            </a:r>
          </a:p>
          <a:p>
            <a:r>
              <a:rPr lang="it-IT" dirty="0"/>
              <a:t>stampare a video il contenuto dell’array </a:t>
            </a:r>
            <a:r>
              <a:rPr lang="it-IT" b="1" i="1" dirty="0"/>
              <a:t>v2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2DB1C8-F2B5-4839-B23A-351F3F85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767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67156-CF5B-48AD-BBEA-89C7514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FC121-78D8-404A-BD14-B2AEA81B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n1 = 5;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n2 = 8;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a,b,max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v1[n1], v2[n2];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inferiore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: ";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a;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superiore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: ";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b;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=0;i&lt;n1;i++)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	do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elemento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" &lt;&lt; I &lt;&lt; " : ";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	} while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(v1[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&lt; a || 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&gt; b || 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]%2 != 0);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…</a:t>
            </a:r>
            <a:endParaRPr lang="it-IT" sz="1800" b="1" dirty="0">
              <a:latin typeface="Courier New" panose="02070309020205020404" pitchFamily="49" charset="0"/>
              <a:ea typeface="DejaVu Sans Condensed" panose="020B0606030804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3FD75-5030-4F66-AE68-639C456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3308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1051</TotalTime>
  <Words>861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Courier New</vt:lpstr>
      <vt:lpstr>DejaVu Sans Condensed</vt:lpstr>
      <vt:lpstr>Tahoma</vt:lpstr>
      <vt:lpstr>template sisinf</vt:lpstr>
      <vt:lpstr>C++ dati strutturati</vt:lpstr>
      <vt:lpstr>dati strutturati</vt:lpstr>
      <vt:lpstr>vettori e matrici</vt:lpstr>
      <vt:lpstr>vettore in memoria</vt:lpstr>
      <vt:lpstr>indice: accesso agli elementi</vt:lpstr>
      <vt:lpstr>inizializzazione</vt:lpstr>
      <vt:lpstr>vettori: memorizzazione</vt:lpstr>
      <vt:lpstr>vettori: esercizi di esempio</vt:lpstr>
      <vt:lpstr>soluzione (1)</vt:lpstr>
      <vt:lpstr>soluzione (2)</vt:lpstr>
      <vt:lpstr>soluzione (3)</vt:lpstr>
      <vt:lpstr>array multidimensionali</vt:lpstr>
      <vt:lpstr>inizializzazione</vt:lpstr>
      <vt:lpstr>matrice in memoria</vt:lpstr>
      <vt:lpstr>string</vt:lpstr>
      <vt:lpstr>string</vt:lpstr>
      <vt:lpstr>operatori sulle stringhe</vt:lpstr>
      <vt:lpstr>string -  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78</cp:revision>
  <dcterms:created xsi:type="dcterms:W3CDTF">2018-01-19T17:39:36Z</dcterms:created>
  <dcterms:modified xsi:type="dcterms:W3CDTF">2018-03-07T16:01:20Z</dcterms:modified>
</cp:coreProperties>
</file>