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8" r:id="rId2"/>
    <p:sldId id="274" r:id="rId3"/>
    <p:sldId id="288" r:id="rId4"/>
    <p:sldId id="275" r:id="rId5"/>
    <p:sldId id="276" r:id="rId6"/>
    <p:sldId id="277" r:id="rId7"/>
    <p:sldId id="278" r:id="rId8"/>
    <p:sldId id="289" r:id="rId9"/>
    <p:sldId id="279" r:id="rId10"/>
    <p:sldId id="280" r:id="rId11"/>
    <p:sldId id="281" r:id="rId12"/>
    <p:sldId id="282" r:id="rId13"/>
    <p:sldId id="290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E30C-6FCC-4D68-889C-61DBBB4BBB87}" type="datetimeFigureOut">
              <a:rPr lang="it-IT" smtClean="0"/>
              <a:t>28/03/2018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58E4C-81C7-4853-BBB7-249581E1B6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794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Alberto Ferrari – Programmazione di applicazioni SW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148908"/>
            <a:ext cx="239606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Ingegneria dei</a:t>
            </a:r>
          </a:p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Sistemi Informativi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9D2DA75-9C1A-462F-BE98-0D4187F89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>
                <a:latin typeface="Century Schoolbook" panose="02040604050505020304" pitchFamily="18" charset="0"/>
              </a:rPr>
              <a:t>Alberto Ferrari – Programmazione di applicazioni SW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74884C2-CF73-446F-AD74-880598EB1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19289" y="2130425"/>
            <a:ext cx="8353425" cy="23066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eccezioni</a:t>
            </a:r>
            <a:br>
              <a:rPr lang="it-IT" sz="2800" dirty="0"/>
            </a:br>
            <a:r>
              <a:rPr lang="it-IT" dirty="0">
                <a:latin typeface="Century Schoolbook" panose="02040604050505020304" pitchFamily="18" charset="0"/>
              </a:rPr>
              <a:t> </a:t>
            </a:r>
            <a:r>
              <a:rPr lang="it-IT" sz="1800" i="1" dirty="0">
                <a:solidFill>
                  <a:schemeClr val="tx1"/>
                </a:solidFill>
                <a:latin typeface="Century Schoolbook" panose="02040604050505020304" pitchFamily="18" charset="0"/>
              </a:rPr>
              <a:t>Alberto Ferrari</a:t>
            </a:r>
            <a:endParaRPr lang="it-IT" i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C604D-B99A-413D-8BF6-C53C62E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4B7E58-A3CD-4D7A-8D57-05B4FD72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</a:t>
            </a:r>
            <a:r>
              <a:rPr lang="it-IT" b="1" i="1" dirty="0"/>
              <a:t>blocco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può potenzialmente sollevare più </a:t>
            </a:r>
            <a:r>
              <a:rPr lang="it-IT" b="1" i="1" dirty="0"/>
              <a:t>eccezioni</a:t>
            </a:r>
            <a:r>
              <a:rPr lang="it-IT" dirty="0"/>
              <a:t> di </a:t>
            </a:r>
            <a:r>
              <a:rPr lang="it-IT" b="1" i="1" dirty="0"/>
              <a:t>tipi diversi</a:t>
            </a:r>
          </a:p>
          <a:p>
            <a:r>
              <a:rPr lang="it-IT" dirty="0"/>
              <a:t>in ogni esecuzione verrà sollevata al massimo una eccezione</a:t>
            </a:r>
          </a:p>
          <a:p>
            <a:r>
              <a:rPr lang="it-IT" dirty="0"/>
              <a:t>ogni </a:t>
            </a:r>
            <a:r>
              <a:rPr lang="it-IT" b="1" i="1" dirty="0"/>
              <a:t>blocco catch </a:t>
            </a:r>
            <a:r>
              <a:rPr lang="it-IT" dirty="0"/>
              <a:t>può intercettare valori di </a:t>
            </a:r>
            <a:r>
              <a:rPr lang="it-IT" b="1" i="1" dirty="0"/>
              <a:t>un solo tipo</a:t>
            </a:r>
          </a:p>
          <a:p>
            <a:r>
              <a:rPr lang="it-IT" dirty="0"/>
              <a:t>si possono avere </a:t>
            </a:r>
            <a:r>
              <a:rPr lang="it-IT" b="1" i="1" dirty="0"/>
              <a:t>più blocchi catch </a:t>
            </a:r>
            <a:r>
              <a:rPr lang="it-IT" dirty="0"/>
              <a:t>dopo un blocco </a:t>
            </a:r>
            <a:r>
              <a:rPr lang="it-IT" dirty="0" err="1"/>
              <a:t>try</a:t>
            </a:r>
            <a:r>
              <a:rPr lang="it-IT" dirty="0"/>
              <a:t> per gestire eccezioni di </a:t>
            </a:r>
            <a:r>
              <a:rPr lang="it-IT" b="1" i="1" dirty="0"/>
              <a:t>tipo diverso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2FD1C1-C354-4165-A3DE-DF3B1751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201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E591D-B7A9-4E45-9D4A-6C59508D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blocco catch di default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BFD77E-2FEB-4434-B944-FF5DDF28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in un blocco </a:t>
            </a:r>
            <a:r>
              <a:rPr lang="it-IT" dirty="0" err="1"/>
              <a:t>try</a:t>
            </a:r>
            <a:r>
              <a:rPr lang="it-IT" dirty="0"/>
              <a:t> viene sollevata un’eccezione, i blocchi </a:t>
            </a:r>
            <a:r>
              <a:rPr lang="it-IT" b="1" i="1" dirty="0"/>
              <a:t>catch</a:t>
            </a:r>
            <a:r>
              <a:rPr lang="it-IT" dirty="0"/>
              <a:t> che seguono sono considerati </a:t>
            </a:r>
            <a:r>
              <a:rPr lang="it-IT" b="1" i="1" dirty="0"/>
              <a:t>in ordine</a:t>
            </a:r>
            <a:r>
              <a:rPr lang="it-IT" dirty="0"/>
              <a:t>, viene eseguito il </a:t>
            </a:r>
            <a:r>
              <a:rPr lang="it-IT" b="1" i="1" dirty="0"/>
              <a:t>primo</a:t>
            </a:r>
            <a:r>
              <a:rPr lang="it-IT" dirty="0"/>
              <a:t> che intercetta quel tipo di eccezione</a:t>
            </a:r>
          </a:p>
          <a:p>
            <a:r>
              <a:rPr lang="it-IT" dirty="0"/>
              <a:t>blocco catch </a:t>
            </a:r>
            <a:r>
              <a:rPr lang="it-IT" b="1" i="1" dirty="0"/>
              <a:t>speciale</a:t>
            </a:r>
            <a:r>
              <a:rPr lang="it-IT" dirty="0"/>
              <a:t> che intercetta ogni tipo di eccezione, da usare come </a:t>
            </a:r>
            <a:r>
              <a:rPr lang="it-IT" b="1" i="1" dirty="0"/>
              <a:t>default</a:t>
            </a:r>
          </a:p>
          <a:p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catch(…) {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Unexplained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";}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E37826-5140-4003-9D6F-E963492F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02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FCB25-83E3-429C-9B38-4D70B394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sollevare un’eccezione </a:t>
            </a:r>
            <a:br>
              <a:rPr lang="it-IT" dirty="0"/>
            </a:br>
            <a:r>
              <a:rPr lang="it-IT" dirty="0"/>
              <a:t>in una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04F82-121A-4FE2-AB1A-21623C18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è utile </a:t>
            </a:r>
            <a:r>
              <a:rPr lang="it-IT" b="1" i="1" dirty="0"/>
              <a:t>ritardare la gestione </a:t>
            </a:r>
            <a:r>
              <a:rPr lang="it-IT" dirty="0"/>
              <a:t>di un’eccezione</a:t>
            </a:r>
          </a:p>
          <a:p>
            <a:r>
              <a:rPr lang="it-IT" dirty="0"/>
              <a:t>una funzione può </a:t>
            </a:r>
            <a:r>
              <a:rPr lang="it-IT" b="1" i="1" dirty="0"/>
              <a:t>sollevare</a:t>
            </a:r>
            <a:r>
              <a:rPr lang="it-IT" dirty="0"/>
              <a:t> un’eccezione e </a:t>
            </a:r>
            <a:r>
              <a:rPr lang="it-IT" b="1" i="1" dirty="0"/>
              <a:t>non intercettarla</a:t>
            </a:r>
          </a:p>
          <a:p>
            <a:r>
              <a:rPr lang="it-IT" dirty="0"/>
              <a:t>Sarà il programma che usa la funzione a gestire l’eccezione</a:t>
            </a:r>
          </a:p>
          <a:p>
            <a:r>
              <a:rPr lang="it-IT" dirty="0"/>
              <a:t>il programma metterà la </a:t>
            </a:r>
            <a:r>
              <a:rPr lang="it-IT" b="1" i="1" dirty="0"/>
              <a:t>chiamata</a:t>
            </a:r>
            <a:r>
              <a:rPr lang="it-IT" dirty="0"/>
              <a:t> della funzione in un blocco </a:t>
            </a:r>
            <a:r>
              <a:rPr lang="it-IT" b="1" i="1" dirty="0" err="1"/>
              <a:t>try</a:t>
            </a:r>
            <a:r>
              <a:rPr lang="it-IT" dirty="0"/>
              <a:t> seguito da un blocco </a:t>
            </a:r>
            <a:r>
              <a:rPr lang="it-IT" b="1" i="1" dirty="0"/>
              <a:t>catch</a:t>
            </a:r>
            <a:r>
              <a:rPr lang="it-IT" dirty="0"/>
              <a:t> che intercetta l’eccezione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36470D-26FC-4241-B40C-DEF56915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08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FF0AD-655F-4F12-A676-4DA7A3B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AFCAFF-F7A7-4D92-BAA1-8C663B22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safeDivide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bottom) throw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quotient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safeDivide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(numerator, denominator);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"Error: Division by zero! " &lt;&lt; "Program aborting";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safeDivide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bottom) throw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(bottom == 0)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top/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&lt;double&gt;(bottom);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8CD8A7-856F-4458-A4A7-25CFA65C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86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34791-453D-47C5-B5C1-2F2A6110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 delle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B81FDB-FBCF-4993-BC52-C6D01A50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elenca le </a:t>
            </a:r>
            <a:r>
              <a:rPr lang="it-IT" b="1" i="1" dirty="0"/>
              <a:t>eccezioni</a:t>
            </a:r>
            <a:r>
              <a:rPr lang="it-IT" dirty="0"/>
              <a:t> che possono essere sollevate da una funzione e </a:t>
            </a:r>
            <a:r>
              <a:rPr lang="it-IT" b="1" i="1" dirty="0"/>
              <a:t>non</a:t>
            </a:r>
            <a:r>
              <a:rPr lang="it-IT" dirty="0"/>
              <a:t> vengono da essa </a:t>
            </a:r>
            <a:r>
              <a:rPr lang="it-IT" b="1" i="1" dirty="0"/>
              <a:t>intercettate</a:t>
            </a:r>
          </a:p>
          <a:p>
            <a:r>
              <a:rPr lang="it-IT" b="1" i="1" dirty="0"/>
              <a:t>deve</a:t>
            </a:r>
            <a:r>
              <a:rPr lang="it-IT" dirty="0"/>
              <a:t> apparire sia nella </a:t>
            </a:r>
            <a:r>
              <a:rPr lang="it-IT" b="1" i="1" dirty="0"/>
              <a:t>dichiarazione</a:t>
            </a:r>
            <a:r>
              <a:rPr lang="it-IT" dirty="0"/>
              <a:t> che nella </a:t>
            </a:r>
            <a:r>
              <a:rPr lang="it-IT" b="1" i="1" dirty="0"/>
              <a:t>definizione</a:t>
            </a:r>
            <a:r>
              <a:rPr lang="it-IT" dirty="0"/>
              <a:t> della funzione</a:t>
            </a:r>
          </a:p>
          <a:p>
            <a:r>
              <a:rPr lang="it-IT" dirty="0"/>
              <a:t>se viene sollevata un’eccezione che non viene intercettata e non compare nella specifica, viene chiamata la funzione </a:t>
            </a:r>
            <a:r>
              <a:rPr lang="it-IT" b="1" i="1" dirty="0" err="1"/>
              <a:t>unexpected</a:t>
            </a:r>
            <a:r>
              <a:rPr lang="it-IT" dirty="0"/>
              <a:t> che per default termina il programma, ma può essere </a:t>
            </a:r>
            <a:r>
              <a:rPr lang="it-IT" b="1" i="1" dirty="0"/>
              <a:t>ridefinita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91FF1D-75FE-45FD-B832-CCB04FCA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602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8C68D5-ADE6-4019-9AF0-462DAA1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quando sollevare un’eccezione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D15EE7-4249-4591-8E97-CCFABE4A0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la funzione è in grado di </a:t>
            </a:r>
            <a:r>
              <a:rPr lang="it-IT" b="1" i="1" dirty="0"/>
              <a:t>gestire in modo semplice </a:t>
            </a:r>
            <a:r>
              <a:rPr lang="it-IT" dirty="0"/>
              <a:t>il caso speciale, </a:t>
            </a:r>
            <a:r>
              <a:rPr lang="it-IT" b="1" i="1" dirty="0"/>
              <a:t>non</a:t>
            </a:r>
            <a:r>
              <a:rPr lang="it-IT" dirty="0"/>
              <a:t> deve </a:t>
            </a:r>
            <a:r>
              <a:rPr lang="it-IT" b="1" i="1" dirty="0"/>
              <a:t>sollevare</a:t>
            </a:r>
            <a:r>
              <a:rPr lang="it-IT" dirty="0"/>
              <a:t> l’eccezione</a:t>
            </a:r>
          </a:p>
          <a:p>
            <a:r>
              <a:rPr lang="it-IT" dirty="0"/>
              <a:t>se il modo in cui il caso speciale va gestito </a:t>
            </a:r>
            <a:r>
              <a:rPr lang="it-IT" b="1" i="1" dirty="0"/>
              <a:t>dipende</a:t>
            </a:r>
            <a:r>
              <a:rPr lang="it-IT" dirty="0"/>
              <a:t> da dove la funzione è </a:t>
            </a:r>
            <a:r>
              <a:rPr lang="it-IT" b="1" i="1" dirty="0"/>
              <a:t>usata</a:t>
            </a:r>
            <a:r>
              <a:rPr lang="it-IT" dirty="0"/>
              <a:t>, si </a:t>
            </a:r>
            <a:r>
              <a:rPr lang="it-IT" b="1" i="1" dirty="0"/>
              <a:t>delega</a:t>
            </a:r>
            <a:r>
              <a:rPr lang="it-IT" dirty="0"/>
              <a:t> la gestione al </a:t>
            </a:r>
            <a:r>
              <a:rPr lang="it-IT" b="1" i="1" dirty="0"/>
              <a:t>livello superiore </a:t>
            </a:r>
            <a:r>
              <a:rPr lang="it-IT" dirty="0"/>
              <a:t>(le eccezioni non intercettate risalgono di scope)</a:t>
            </a:r>
          </a:p>
          <a:p>
            <a:r>
              <a:rPr lang="it-IT" b="1" i="1" dirty="0"/>
              <a:t>non</a:t>
            </a:r>
            <a:r>
              <a:rPr lang="it-IT" dirty="0"/>
              <a:t> usare le </a:t>
            </a:r>
            <a:r>
              <a:rPr lang="it-IT" b="1" i="1" dirty="0"/>
              <a:t>eccezioni</a:t>
            </a:r>
            <a:r>
              <a:rPr lang="it-IT" dirty="0"/>
              <a:t> nei </a:t>
            </a:r>
            <a:r>
              <a:rPr lang="it-IT" b="1" i="1" dirty="0"/>
              <a:t>distruttori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F90B3CB-18A5-4407-849C-D4D5D070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115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27DDB-12F0-44AD-B664-562E300F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allocazione dinamica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5ABB29-94EF-43F8-8BE8-9A933875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&lt;new&gt;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"Cannot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p";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DF985F-35AA-4179-99EF-99F98791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443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B239B-02E8-40C6-8AB3-C7B182F0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abuso nell’uso di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4F37E-F263-44C4-91D1-0264E100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gestione delle eccezioni genera </a:t>
            </a:r>
            <a:r>
              <a:rPr lang="it-IT" b="1" i="1" dirty="0" err="1"/>
              <a:t>overhead</a:t>
            </a:r>
            <a:r>
              <a:rPr lang="it-IT" dirty="0"/>
              <a:t> sia </a:t>
            </a:r>
            <a:r>
              <a:rPr lang="it-IT" i="1" dirty="0"/>
              <a:t>temporale</a:t>
            </a:r>
            <a:r>
              <a:rPr lang="it-IT" dirty="0"/>
              <a:t> che </a:t>
            </a:r>
            <a:r>
              <a:rPr lang="it-IT" i="1" dirty="0"/>
              <a:t>spaziale</a:t>
            </a:r>
          </a:p>
          <a:p>
            <a:r>
              <a:rPr lang="it-IT" dirty="0"/>
              <a:t>le istruzioni </a:t>
            </a:r>
            <a:r>
              <a:rPr lang="it-IT" b="1" i="1" dirty="0" err="1"/>
              <a:t>throw</a:t>
            </a:r>
            <a:r>
              <a:rPr lang="it-IT" dirty="0"/>
              <a:t> rendono </a:t>
            </a:r>
            <a:r>
              <a:rPr lang="it-IT" b="1" i="1" dirty="0"/>
              <a:t>contorto</a:t>
            </a:r>
            <a:r>
              <a:rPr lang="it-IT" dirty="0"/>
              <a:t> il flusso di controllo</a:t>
            </a:r>
          </a:p>
          <a:p>
            <a:r>
              <a:rPr lang="it-IT" dirty="0"/>
              <a:t>la gestione delle eccezioni va usata con </a:t>
            </a:r>
            <a:r>
              <a:rPr lang="it-IT" b="1" i="1" dirty="0"/>
              <a:t>moderazione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E0517C-75EE-4C8C-AAAA-108E83F5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469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7FF6D-6EBA-4EAE-A05B-B90BCCD2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eccezioni: 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E95829-4564-4D0C-952E-E98469A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il linguaggio che non supporta le eccezioni si può restituire un codice di errore</a:t>
            </a:r>
          </a:p>
          <a:p>
            <a:pPr lvl="1"/>
            <a:r>
              <a:rPr lang="it-IT" dirty="0"/>
              <a:t>occorre </a:t>
            </a:r>
            <a:r>
              <a:rPr lang="it-IT" b="1" i="1" dirty="0"/>
              <a:t>controllarlo</a:t>
            </a:r>
            <a:r>
              <a:rPr lang="it-IT" dirty="0"/>
              <a:t> ogni volta </a:t>
            </a:r>
          </a:p>
          <a:p>
            <a:pPr lvl="1"/>
            <a:r>
              <a:rPr lang="it-IT" dirty="0"/>
              <a:t>il programma può </a:t>
            </a:r>
            <a:r>
              <a:rPr lang="it-IT" b="1" i="1" dirty="0"/>
              <a:t>ignorarlo</a:t>
            </a:r>
          </a:p>
          <a:p>
            <a:pPr lvl="1"/>
            <a:r>
              <a:rPr lang="it-IT" dirty="0"/>
              <a:t>alcune funzioni non possono restituire un codice di errore</a:t>
            </a:r>
          </a:p>
          <a:p>
            <a:r>
              <a:rPr lang="it-IT" dirty="0"/>
              <a:t>in C++ </a:t>
            </a:r>
          </a:p>
          <a:p>
            <a:pPr lvl="1"/>
            <a:r>
              <a:rPr lang="it-IT" dirty="0"/>
              <a:t>gestione </a:t>
            </a:r>
            <a:r>
              <a:rPr lang="it-IT" b="1" i="1" dirty="0"/>
              <a:t>uniforme</a:t>
            </a:r>
            <a:r>
              <a:rPr lang="it-IT" dirty="0"/>
              <a:t> delle eccezioni per tutte le funzioni </a:t>
            </a:r>
          </a:p>
          <a:p>
            <a:pPr lvl="1"/>
            <a:r>
              <a:rPr lang="it-IT" dirty="0"/>
              <a:t>una eccezione </a:t>
            </a:r>
            <a:r>
              <a:rPr lang="it-IT" b="1" i="1" dirty="0"/>
              <a:t>non</a:t>
            </a:r>
            <a:r>
              <a:rPr lang="it-IT" dirty="0"/>
              <a:t> può essere </a:t>
            </a:r>
            <a:r>
              <a:rPr lang="it-IT" b="1" i="1" dirty="0"/>
              <a:t>ignorata</a:t>
            </a:r>
          </a:p>
          <a:p>
            <a:pPr lvl="1"/>
            <a:r>
              <a:rPr lang="it-IT" b="1" i="1" dirty="0"/>
              <a:t>non</a:t>
            </a:r>
            <a:r>
              <a:rPr lang="it-IT" dirty="0"/>
              <a:t> si </a:t>
            </a:r>
            <a:r>
              <a:rPr lang="it-IT" b="1" i="1" dirty="0"/>
              <a:t>mescola</a:t>
            </a:r>
            <a:r>
              <a:rPr lang="it-IT" dirty="0"/>
              <a:t> la gestione dei casi </a:t>
            </a:r>
            <a:r>
              <a:rPr lang="it-IT" b="1" i="1" dirty="0"/>
              <a:t>speciali</a:t>
            </a:r>
            <a:r>
              <a:rPr lang="it-IT" dirty="0"/>
              <a:t> e dei casi </a:t>
            </a:r>
            <a:r>
              <a:rPr lang="it-IT" b="1" i="1" dirty="0"/>
              <a:t>normali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E95B7E-4BBB-426A-A9D5-8C0278F6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6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B4218-745A-47A7-87B9-02E9B51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677880-A655-4C25-A25F-1D73808F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C++ fornisce strumenti per gestire </a:t>
            </a:r>
            <a:r>
              <a:rPr lang="it-IT" b="1" i="1" dirty="0"/>
              <a:t>situazioni</a:t>
            </a:r>
            <a:r>
              <a:rPr lang="it-IT" dirty="0"/>
              <a:t> </a:t>
            </a:r>
            <a:r>
              <a:rPr lang="it-IT" b="1" i="1" dirty="0"/>
              <a:t>eccezionali</a:t>
            </a:r>
          </a:p>
          <a:p>
            <a:r>
              <a:rPr lang="it-IT" dirty="0"/>
              <a:t>terminologia</a:t>
            </a:r>
          </a:p>
          <a:p>
            <a:pPr lvl="1"/>
            <a:r>
              <a:rPr lang="it-IT" b="1" i="1" dirty="0"/>
              <a:t>sollevare</a:t>
            </a:r>
            <a:r>
              <a:rPr lang="it-IT" dirty="0"/>
              <a:t> un’eccezione (to </a:t>
            </a:r>
            <a:r>
              <a:rPr lang="it-IT" b="1" i="1" dirty="0" err="1"/>
              <a:t>throw</a:t>
            </a:r>
            <a:r>
              <a:rPr lang="it-IT" dirty="0"/>
              <a:t> an </a:t>
            </a:r>
            <a:r>
              <a:rPr lang="it-IT" dirty="0" err="1"/>
              <a:t>exception</a:t>
            </a:r>
            <a:r>
              <a:rPr lang="it-IT" dirty="0"/>
              <a:t>) = </a:t>
            </a:r>
            <a:r>
              <a:rPr lang="it-IT" b="1" i="1" dirty="0"/>
              <a:t>segnalare</a:t>
            </a:r>
            <a:r>
              <a:rPr lang="it-IT" dirty="0"/>
              <a:t> una situazione eccezionale</a:t>
            </a:r>
          </a:p>
          <a:p>
            <a:pPr lvl="1"/>
            <a:r>
              <a:rPr lang="it-IT" b="1" i="1" dirty="0"/>
              <a:t>intercettare</a:t>
            </a:r>
            <a:r>
              <a:rPr lang="it-IT" dirty="0"/>
              <a:t> l’eccezione (to </a:t>
            </a:r>
            <a:r>
              <a:rPr lang="it-IT" b="1" i="1" dirty="0"/>
              <a:t>catch</a:t>
            </a:r>
            <a:r>
              <a:rPr lang="it-IT" dirty="0"/>
              <a:t> or </a:t>
            </a:r>
            <a:r>
              <a:rPr lang="it-IT" b="1" i="1" dirty="0" err="1"/>
              <a:t>handle</a:t>
            </a:r>
            <a:r>
              <a:rPr lang="it-IT" dirty="0"/>
              <a:t> the </a:t>
            </a:r>
            <a:r>
              <a:rPr lang="it-IT" dirty="0" err="1"/>
              <a:t>exception</a:t>
            </a:r>
            <a:r>
              <a:rPr lang="it-IT" dirty="0"/>
              <a:t>) = </a:t>
            </a:r>
            <a:r>
              <a:rPr lang="it-IT" b="1" i="1" dirty="0"/>
              <a:t>catturare</a:t>
            </a:r>
            <a:r>
              <a:rPr lang="it-IT" dirty="0"/>
              <a:t> o </a:t>
            </a:r>
            <a:r>
              <a:rPr lang="it-IT" b="1" i="1" dirty="0"/>
              <a:t>gestire</a:t>
            </a:r>
            <a:r>
              <a:rPr lang="it-IT" dirty="0"/>
              <a:t> la situazione eccezionale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D821D3-9A52-49A7-8626-C6036E7D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56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CFEAF-02BD-4B03-A5CF-114DEC3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senza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001A4-0D47-4F21-9597-F7FFDE64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numeratore e denominatore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val;	// valore della frazione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"numeratore: ";   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"denominatore: "; cin &gt;&gt;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"denominatore = 0"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 =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"valore della frazione: " &lt;&lt; val &lt;&lt;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it-IT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B638DC-0AB7-4761-B418-25A685F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0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77BA6-C646-4FBE-8771-494CB00D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 </a:t>
            </a:r>
            <a:r>
              <a:rPr lang="it-IT" dirty="0" err="1"/>
              <a:t>try</a:t>
            </a:r>
            <a:r>
              <a:rPr lang="it-IT" dirty="0"/>
              <a:t> – </a:t>
            </a:r>
            <a:r>
              <a:rPr lang="it-IT" dirty="0" err="1"/>
              <a:t>throw</a:t>
            </a:r>
            <a:r>
              <a:rPr lang="it-IT" dirty="0"/>
              <a:t> - catch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63F26-8BBB-49B9-B941-15824988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Some_Statements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Exceptional_Case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throw exception;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Some_More_Statements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catch(Type e)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to be performed if a value of type 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is thrown in the try block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D56296-5263-443E-BE6C-CCC89B9A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7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0B278C-3F50-43A7-9710-CEDF73AD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blocco </a:t>
            </a:r>
            <a:r>
              <a:rPr lang="it-IT" dirty="0" err="1"/>
              <a:t>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0FFEE1-5349-412C-A110-6D33ED53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contiene il codice per gestire le </a:t>
            </a:r>
            <a:r>
              <a:rPr lang="it-IT" b="1" i="1" dirty="0"/>
              <a:t>situazioni normali </a:t>
            </a:r>
          </a:p>
          <a:p>
            <a:r>
              <a:rPr lang="it-IT" dirty="0"/>
              <a:t>può </a:t>
            </a:r>
            <a:r>
              <a:rPr lang="it-IT" b="1" i="1" dirty="0"/>
              <a:t>riconoscere</a:t>
            </a:r>
            <a:r>
              <a:rPr lang="it-IT" dirty="0"/>
              <a:t> e </a:t>
            </a:r>
            <a:r>
              <a:rPr lang="it-IT" b="1" i="1" dirty="0"/>
              <a:t>segnalare</a:t>
            </a:r>
            <a:r>
              <a:rPr lang="it-IT" dirty="0"/>
              <a:t> situazioni speciali </a:t>
            </a:r>
            <a:r>
              <a:rPr lang="it-IT" b="1" i="1" dirty="0"/>
              <a:t>sollevando</a:t>
            </a:r>
            <a:r>
              <a:rPr lang="it-IT" dirty="0"/>
              <a:t> </a:t>
            </a:r>
            <a:r>
              <a:rPr lang="it-IT" b="1" i="1" dirty="0"/>
              <a:t>eccezioni</a:t>
            </a:r>
          </a:p>
          <a:p>
            <a:r>
              <a:rPr lang="it-IT" dirty="0"/>
              <a:t>se </a:t>
            </a:r>
            <a:r>
              <a:rPr lang="it-IT" b="1" i="1" dirty="0"/>
              <a:t>non</a:t>
            </a:r>
            <a:r>
              <a:rPr lang="it-IT" dirty="0"/>
              <a:t> si verificano </a:t>
            </a:r>
            <a:r>
              <a:rPr lang="it-IT" b="1" i="1" dirty="0"/>
              <a:t>eccezioni</a:t>
            </a:r>
            <a:r>
              <a:rPr lang="it-IT" dirty="0"/>
              <a:t>, l’esecuzione del blocco </a:t>
            </a:r>
            <a:r>
              <a:rPr lang="it-IT" dirty="0" err="1"/>
              <a:t>try</a:t>
            </a:r>
            <a:r>
              <a:rPr lang="it-IT" dirty="0"/>
              <a:t> è quella </a:t>
            </a:r>
            <a:r>
              <a:rPr lang="it-IT" b="1" i="1" dirty="0"/>
              <a:t>standard</a:t>
            </a:r>
          </a:p>
          <a:p>
            <a:r>
              <a:rPr lang="it-IT" dirty="0"/>
              <a:t>è buona norma inserire in un blocco </a:t>
            </a:r>
            <a:r>
              <a:rPr lang="it-IT" b="1" i="1" dirty="0" err="1"/>
              <a:t>try</a:t>
            </a:r>
            <a:r>
              <a:rPr lang="it-IT" dirty="0"/>
              <a:t> il </a:t>
            </a:r>
            <a:r>
              <a:rPr lang="it-IT" b="1" i="1" dirty="0"/>
              <a:t>solo</a:t>
            </a:r>
            <a:r>
              <a:rPr lang="it-IT" dirty="0"/>
              <a:t> </a:t>
            </a:r>
            <a:r>
              <a:rPr lang="it-IT" b="1" i="1" dirty="0"/>
              <a:t>codice</a:t>
            </a:r>
            <a:r>
              <a:rPr lang="it-IT" dirty="0"/>
              <a:t> che potenzialmente può </a:t>
            </a:r>
            <a:r>
              <a:rPr lang="it-IT" b="1" i="1" dirty="0"/>
              <a:t>sollevare</a:t>
            </a:r>
            <a:r>
              <a:rPr lang="it-IT" dirty="0"/>
              <a:t> </a:t>
            </a:r>
            <a:r>
              <a:rPr lang="it-IT" b="1" i="1" dirty="0"/>
              <a:t>un’eccezione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E2D5AD-29C1-43F0-89E3-96034483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4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7ADC1-1E7E-452C-B948-C451790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istruzione </a:t>
            </a:r>
            <a:r>
              <a:rPr lang="it-IT" dirty="0" err="1"/>
              <a:t>throw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4A9F28-61AA-466B-B8C4-F052D1859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l’istruzione usata per “</a:t>
            </a:r>
            <a:r>
              <a:rPr lang="it-IT" b="1" i="1" dirty="0"/>
              <a:t>lanciare</a:t>
            </a:r>
            <a:r>
              <a:rPr lang="it-IT" dirty="0"/>
              <a:t>” un </a:t>
            </a:r>
            <a:r>
              <a:rPr lang="it-IT" b="1" i="1" dirty="0"/>
              <a:t>valore</a:t>
            </a:r>
            <a:r>
              <a:rPr lang="it-IT" dirty="0"/>
              <a:t> detto </a:t>
            </a:r>
            <a:r>
              <a:rPr lang="it-IT" b="1" i="1" dirty="0"/>
              <a:t>eccezione</a:t>
            </a:r>
          </a:p>
          <a:p>
            <a:r>
              <a:rPr lang="it-IT" dirty="0"/>
              <a:t>il </a:t>
            </a:r>
            <a:r>
              <a:rPr lang="it-IT" b="1" i="1" dirty="0"/>
              <a:t>valore</a:t>
            </a:r>
            <a:r>
              <a:rPr lang="it-IT" dirty="0"/>
              <a:t> lanciato può essere di </a:t>
            </a:r>
            <a:r>
              <a:rPr lang="it-IT" b="1" i="1" dirty="0"/>
              <a:t>qualsiasi tipo</a:t>
            </a:r>
          </a:p>
          <a:p>
            <a:r>
              <a:rPr lang="it-IT" dirty="0"/>
              <a:t>l’esecuzione del blocco </a:t>
            </a:r>
            <a:r>
              <a:rPr lang="it-IT" b="1" i="1" dirty="0" err="1"/>
              <a:t>try</a:t>
            </a:r>
            <a:r>
              <a:rPr lang="it-IT" dirty="0"/>
              <a:t> </a:t>
            </a:r>
            <a:r>
              <a:rPr lang="it-IT" b="1" i="1" dirty="0"/>
              <a:t>termina</a:t>
            </a:r>
            <a:r>
              <a:rPr lang="it-IT" dirty="0"/>
              <a:t> e il </a:t>
            </a:r>
            <a:r>
              <a:rPr lang="it-IT" b="1" i="1" dirty="0"/>
              <a:t>controllo</a:t>
            </a:r>
            <a:r>
              <a:rPr lang="it-IT" dirty="0"/>
              <a:t> passa a un blocco </a:t>
            </a:r>
            <a:r>
              <a:rPr lang="it-IT" b="1" i="1" dirty="0"/>
              <a:t>catch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8501B7-FF52-4B20-9382-E90E0AA2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086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5F124-2D63-403F-8B0A-0C5A648D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blocco catch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1EE0A4-268F-4F1B-B76F-02B4E403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contiene il </a:t>
            </a:r>
            <a:r>
              <a:rPr lang="it-IT" b="1" i="1" dirty="0"/>
              <a:t>codice</a:t>
            </a:r>
            <a:r>
              <a:rPr lang="it-IT" dirty="0"/>
              <a:t> per </a:t>
            </a:r>
            <a:r>
              <a:rPr lang="it-IT" b="1" i="1" dirty="0"/>
              <a:t>gestire</a:t>
            </a:r>
            <a:r>
              <a:rPr lang="it-IT" dirty="0"/>
              <a:t> la situazione eccezionale</a:t>
            </a:r>
          </a:p>
          <a:p>
            <a:r>
              <a:rPr lang="it-IT" dirty="0"/>
              <a:t>ha un </a:t>
            </a:r>
            <a:r>
              <a:rPr lang="it-IT" b="1" i="1" dirty="0"/>
              <a:t>parametro</a:t>
            </a:r>
            <a:r>
              <a:rPr lang="it-IT" dirty="0"/>
              <a:t> che </a:t>
            </a:r>
          </a:p>
          <a:p>
            <a:pPr lvl="1"/>
            <a:r>
              <a:rPr lang="it-IT" dirty="0"/>
              <a:t>specifica quale </a:t>
            </a:r>
            <a:r>
              <a:rPr lang="it-IT" b="1" i="1" dirty="0"/>
              <a:t>tipo</a:t>
            </a:r>
            <a:r>
              <a:rPr lang="it-IT" dirty="0"/>
              <a:t> di </a:t>
            </a:r>
            <a:r>
              <a:rPr lang="it-IT" b="1" i="1" dirty="0"/>
              <a:t>valore</a:t>
            </a:r>
            <a:r>
              <a:rPr lang="it-IT" dirty="0"/>
              <a:t> può essere </a:t>
            </a:r>
            <a:r>
              <a:rPr lang="it-IT" b="1" i="1" dirty="0"/>
              <a:t>intercettato</a:t>
            </a:r>
            <a:r>
              <a:rPr lang="it-IT" dirty="0"/>
              <a:t> dal blocco</a:t>
            </a:r>
          </a:p>
          <a:p>
            <a:pPr lvl="1"/>
            <a:r>
              <a:rPr lang="it-IT" dirty="0"/>
              <a:t>consente di </a:t>
            </a:r>
            <a:r>
              <a:rPr lang="it-IT" b="1" i="1" dirty="0"/>
              <a:t>utilizzare</a:t>
            </a:r>
            <a:r>
              <a:rPr lang="it-IT" dirty="0"/>
              <a:t> il </a:t>
            </a:r>
            <a:r>
              <a:rPr lang="it-IT" b="1" i="1" dirty="0"/>
              <a:t>valore</a:t>
            </a:r>
            <a:r>
              <a:rPr lang="it-IT" dirty="0"/>
              <a:t> intercettato all’interno del blocco</a:t>
            </a:r>
          </a:p>
          <a:p>
            <a:r>
              <a:rPr lang="it-IT" dirty="0"/>
              <a:t>se non viene sollevata </a:t>
            </a:r>
            <a:r>
              <a:rPr lang="it-IT" b="1" i="1" dirty="0"/>
              <a:t>nessuna</a:t>
            </a:r>
            <a:r>
              <a:rPr lang="it-IT" dirty="0"/>
              <a:t> eccezione l’esecuzione del blocco </a:t>
            </a:r>
            <a:r>
              <a:rPr lang="it-IT" dirty="0" err="1"/>
              <a:t>try</a:t>
            </a:r>
            <a:r>
              <a:rPr lang="it-IT" dirty="0"/>
              <a:t> viene completata e il blocco catch viene ignorato</a:t>
            </a:r>
          </a:p>
          <a:p>
            <a:r>
              <a:rPr lang="it-IT" dirty="0"/>
              <a:t>Una volta completato il blocco catch, viene eseguito il codice che segue</a:t>
            </a:r>
          </a:p>
          <a:p>
            <a:r>
              <a:rPr lang="it-IT" dirty="0"/>
              <a:t>Un blocco catch risponde solo a un blocco </a:t>
            </a:r>
            <a:r>
              <a:rPr lang="it-IT" dirty="0" err="1"/>
              <a:t>try</a:t>
            </a:r>
            <a:r>
              <a:rPr lang="it-IT" dirty="0"/>
              <a:t> immediatamente precedente</a:t>
            </a:r>
          </a:p>
          <a:p>
            <a:r>
              <a:rPr lang="it-IT" dirty="0"/>
              <a:t>Se non c’è un blocco catch del tipo opportuno il programma termina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082CA-2A85-46FB-9E68-5E40C7E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260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CFEAF-02BD-4B03-A5CF-114DEC30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con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001A4-0D47-4F21-9597-F7FFDE64E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 ){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den;	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denominatore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frazione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den;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(den == 0)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den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&lt;double&gt;(den);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frazione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denominatore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 &lt;&lt; e 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it-IT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B638DC-0AB7-4761-B418-25A685F6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04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AD141-3557-4B30-939D-EB3432A9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 di eccezioni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7FE653-5173-4DCC-AE5D-66D7C5E9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sono classi i cui oggetti contengono l’</a:t>
            </a:r>
            <a:r>
              <a:rPr lang="it-IT" b="1" i="1" dirty="0"/>
              <a:t>informazione</a:t>
            </a:r>
            <a:r>
              <a:rPr lang="it-IT" dirty="0"/>
              <a:t> che si vuole lanciare al blocco </a:t>
            </a:r>
            <a:r>
              <a:rPr lang="it-IT" b="1" i="1" dirty="0"/>
              <a:t>catch</a:t>
            </a:r>
          </a:p>
          <a:p>
            <a:r>
              <a:rPr lang="it-IT" dirty="0"/>
              <a:t>in questo modo si ottiene un </a:t>
            </a:r>
            <a:r>
              <a:rPr lang="it-IT" b="1" i="1" dirty="0"/>
              <a:t>diverso tipo </a:t>
            </a:r>
            <a:r>
              <a:rPr lang="it-IT" dirty="0"/>
              <a:t>per </a:t>
            </a:r>
            <a:r>
              <a:rPr lang="it-IT" b="1" i="1" dirty="0"/>
              <a:t>ogni</a:t>
            </a:r>
            <a:r>
              <a:rPr lang="it-IT" dirty="0"/>
              <a:t> possibile </a:t>
            </a:r>
            <a:r>
              <a:rPr lang="it-IT" b="1" i="1" dirty="0"/>
              <a:t>situazione eccezionale</a:t>
            </a:r>
          </a:p>
          <a:p>
            <a:r>
              <a:rPr lang="it-IT" dirty="0"/>
              <a:t>può essere </a:t>
            </a:r>
            <a:r>
              <a:rPr lang="it-IT" b="1" i="1" dirty="0"/>
              <a:t>utile</a:t>
            </a:r>
            <a:r>
              <a:rPr lang="it-IT" dirty="0"/>
              <a:t> definire una </a:t>
            </a:r>
            <a:r>
              <a:rPr lang="it-IT" b="1" i="1" dirty="0"/>
              <a:t>gerarchia</a:t>
            </a:r>
            <a:r>
              <a:rPr lang="it-IT" dirty="0"/>
              <a:t> di classi di eccezioni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DACCC-190E-4ACF-AECA-16C92C7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Programmazione di applicazioni SW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985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2320</TotalTime>
  <Words>992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Tahoma</vt:lpstr>
      <vt:lpstr>template sisinf</vt:lpstr>
      <vt:lpstr>eccezioni  Alberto Ferrari</vt:lpstr>
      <vt:lpstr>eccezioni</vt:lpstr>
      <vt:lpstr>esempio senza eccezioni</vt:lpstr>
      <vt:lpstr>costrutto try – throw - catch</vt:lpstr>
      <vt:lpstr>blocco try</vt:lpstr>
      <vt:lpstr>istruzione throw</vt:lpstr>
      <vt:lpstr>blocco catch</vt:lpstr>
      <vt:lpstr>esempio con eccezioni</vt:lpstr>
      <vt:lpstr>classi di eccezioni</vt:lpstr>
      <vt:lpstr>eccezioni multiple</vt:lpstr>
      <vt:lpstr>blocco catch di default</vt:lpstr>
      <vt:lpstr>sollevare un’eccezione  in una funzione</vt:lpstr>
      <vt:lpstr>esempio</vt:lpstr>
      <vt:lpstr>specifica delle eccezioni</vt:lpstr>
      <vt:lpstr>quando sollevare un’eccezione</vt:lpstr>
      <vt:lpstr>esempio allocazione dinamica</vt:lpstr>
      <vt:lpstr>abuso nell’uso di eccezioni</vt:lpstr>
      <vt:lpstr>eccezioni: vantaggi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di Applicazioni Software  Alberto Ferrari</dc:title>
  <dc:creator>Alberto Ferrari</dc:creator>
  <cp:lastModifiedBy>Alberto Ferrari</cp:lastModifiedBy>
  <cp:revision>151</cp:revision>
  <dcterms:created xsi:type="dcterms:W3CDTF">2018-01-19T17:39:36Z</dcterms:created>
  <dcterms:modified xsi:type="dcterms:W3CDTF">2018-03-28T17:06:06Z</dcterms:modified>
</cp:coreProperties>
</file>