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8" r:id="rId2"/>
    <p:sldId id="262" r:id="rId3"/>
    <p:sldId id="264" r:id="rId4"/>
    <p:sldId id="263" r:id="rId5"/>
    <p:sldId id="259" r:id="rId6"/>
    <p:sldId id="266" r:id="rId7"/>
    <p:sldId id="261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14/03/2018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C++ input/output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724809A-0ED8-4AE8-BF29-D8AE498E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FB73084-CF27-498D-9C50-C26AF55B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insieme di dati memorizzati su un supporto di memoria non volatile</a:t>
            </a:r>
          </a:p>
          <a:p>
            <a:r>
              <a:rPr lang="it-IT" dirty="0"/>
              <a:t>globale ai programmi</a:t>
            </a:r>
          </a:p>
          <a:p>
            <a:pPr lvl="1"/>
            <a:r>
              <a:rPr lang="it-IT" dirty="0"/>
              <a:t>un file può essere scritto da un programma e letto da un programma diverso scritto anche in un altro linguaggio di programmazione</a:t>
            </a:r>
          </a:p>
          <a:p>
            <a:r>
              <a:rPr lang="it-IT" dirty="0"/>
              <a:t>la gestione concreta dei file è demandata al file system del sistema operativo</a:t>
            </a:r>
          </a:p>
          <a:p>
            <a:r>
              <a:rPr lang="it-IT" dirty="0"/>
              <a:t>il file system fornisce all’utente una versione astratta dell’organizzazione dei file</a:t>
            </a:r>
          </a:p>
          <a:p>
            <a:pPr lvl="1"/>
            <a:r>
              <a:rPr lang="it-IT" dirty="0"/>
              <a:t>esistono diversi tipi di file system</a:t>
            </a:r>
          </a:p>
          <a:p>
            <a:pPr lvl="1"/>
            <a:r>
              <a:rPr lang="it-IT" dirty="0"/>
              <a:t>tutti basati sul concetto di struttura gerarchica di cartelle (directory)</a:t>
            </a:r>
          </a:p>
          <a:p>
            <a:pPr lvl="2"/>
            <a:r>
              <a:rPr lang="it-IT" dirty="0"/>
              <a:t>le cartelle vengono viste come file speciali</a:t>
            </a:r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064C1C5-7392-400F-A8B6-330FB23A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232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C5A549-9103-4870-B99E-30EF3AD6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 sui file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CBBB54-DC1A-4B9B-BDA8-7CEB2FFEF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b="1" i="1" dirty="0"/>
              <a:t>apertura</a:t>
            </a:r>
          </a:p>
          <a:p>
            <a:pPr lvl="1"/>
            <a:r>
              <a:rPr lang="it-IT" sz="1600" dirty="0"/>
              <a:t>necessaria per le successive operazioni di lettura e scrittura</a:t>
            </a:r>
          </a:p>
          <a:p>
            <a:pPr lvl="1"/>
            <a:r>
              <a:rPr lang="it-IT" sz="1600" dirty="0"/>
              <a:t>controllo dei diritti di accesso e meccanismi di gestione della concorrenza</a:t>
            </a:r>
          </a:p>
          <a:p>
            <a:pPr lvl="1"/>
            <a:r>
              <a:rPr lang="it-IT" sz="1600" dirty="0"/>
              <a:t>viene creato un buffer in memoria per la gestione dei dati in transito tra il programma e il file</a:t>
            </a:r>
          </a:p>
          <a:p>
            <a:r>
              <a:rPr lang="it-IT" sz="1800" b="1" i="1" dirty="0"/>
              <a:t>chiusura</a:t>
            </a:r>
          </a:p>
          <a:p>
            <a:pPr lvl="1"/>
            <a:r>
              <a:rPr lang="it-IT" sz="1600" dirty="0"/>
              <a:t>non verranno più effettuate operazioni di lettura e scrittura</a:t>
            </a:r>
          </a:p>
          <a:p>
            <a:pPr lvl="1"/>
            <a:r>
              <a:rPr lang="it-IT" sz="1600" dirty="0"/>
              <a:t>rilascio del buffer</a:t>
            </a:r>
          </a:p>
          <a:p>
            <a:pPr lvl="1"/>
            <a:r>
              <a:rPr lang="it-IT" sz="1600" dirty="0"/>
              <a:t>operazione necessaria per la gestione della concorrenza</a:t>
            </a:r>
          </a:p>
          <a:p>
            <a:r>
              <a:rPr lang="it-IT" sz="1800" b="1" i="1" dirty="0"/>
              <a:t>lettura</a:t>
            </a:r>
          </a:p>
          <a:p>
            <a:pPr lvl="1"/>
            <a:r>
              <a:rPr lang="it-IT" sz="1600" dirty="0"/>
              <a:t>dati trasferiti dal file nel buffer</a:t>
            </a:r>
          </a:p>
          <a:p>
            <a:pPr lvl="1"/>
            <a:r>
              <a:rPr lang="it-IT" sz="1600" dirty="0"/>
              <a:t>gestione dei dati da parte del programma</a:t>
            </a:r>
          </a:p>
          <a:p>
            <a:r>
              <a:rPr lang="it-IT" sz="1800" b="1" i="1" dirty="0"/>
              <a:t>scrittura</a:t>
            </a:r>
          </a:p>
          <a:p>
            <a:pPr lvl="1"/>
            <a:r>
              <a:rPr lang="it-IT" sz="1400" dirty="0"/>
              <a:t>dati memorizzati nel buffer (temporaneamente)</a:t>
            </a:r>
          </a:p>
          <a:p>
            <a:pPr lvl="1"/>
            <a:r>
              <a:rPr lang="it-IT" sz="1400" dirty="0"/>
              <a:t>file system gestisce la scrittura fisica sul file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EECCC3B-4ACA-4070-8C53-19368B7B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325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AEEF4B-BC43-48E5-9EA6-3C0D33F7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file di testo in C++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3530BF-5A2D-4BB9-B2C4-08B1BC5AC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file sequenziali</a:t>
            </a:r>
          </a:p>
          <a:p>
            <a:pPr lvl="1"/>
            <a:r>
              <a:rPr lang="it-IT" dirty="0"/>
              <a:t>accesso ai dati nello stesso </a:t>
            </a:r>
            <a:r>
              <a:rPr lang="it-IT" b="1" i="1" dirty="0"/>
              <a:t>ordine</a:t>
            </a:r>
            <a:r>
              <a:rPr lang="it-IT" dirty="0"/>
              <a:t> in cui sono stati inseriti</a:t>
            </a:r>
          </a:p>
          <a:p>
            <a:r>
              <a:rPr lang="it-IT" b="1" i="1" dirty="0" err="1"/>
              <a:t>ofstream</a:t>
            </a:r>
            <a:r>
              <a:rPr lang="it-IT" dirty="0"/>
              <a:t> (</a:t>
            </a:r>
            <a:r>
              <a:rPr lang="it-IT" i="1" dirty="0"/>
              <a:t>output file stream</a:t>
            </a:r>
            <a:r>
              <a:rPr lang="it-IT" dirty="0"/>
              <a:t>)</a:t>
            </a:r>
          </a:p>
          <a:p>
            <a:pPr lvl="1"/>
            <a:r>
              <a:rPr lang="it-IT" b="1" i="1" dirty="0"/>
              <a:t>output</a:t>
            </a:r>
            <a:r>
              <a:rPr lang="it-IT" dirty="0"/>
              <a:t> su memoria di massa</a:t>
            </a:r>
          </a:p>
          <a:p>
            <a:pPr lvl="1"/>
            <a:r>
              <a:rPr lang="it-IT" dirty="0"/>
              <a:t>file con accesso in </a:t>
            </a:r>
            <a:r>
              <a:rPr lang="it-IT" b="1" i="1" dirty="0"/>
              <a:t>sola scrittura</a:t>
            </a:r>
          </a:p>
          <a:p>
            <a:r>
              <a:rPr lang="it-IT" b="1" i="1" dirty="0" err="1"/>
              <a:t>ifstream</a:t>
            </a:r>
            <a:r>
              <a:rPr lang="it-IT" dirty="0"/>
              <a:t> (</a:t>
            </a:r>
            <a:r>
              <a:rPr lang="it-IT" i="1" dirty="0"/>
              <a:t>input file stream</a:t>
            </a:r>
            <a:r>
              <a:rPr lang="it-IT" dirty="0"/>
              <a:t>)</a:t>
            </a:r>
          </a:p>
          <a:p>
            <a:pPr lvl="1"/>
            <a:r>
              <a:rPr lang="it-IT" b="1" i="1" dirty="0"/>
              <a:t>input</a:t>
            </a:r>
            <a:r>
              <a:rPr lang="it-IT" dirty="0"/>
              <a:t> da memoria di massa</a:t>
            </a:r>
          </a:p>
          <a:p>
            <a:pPr lvl="1"/>
            <a:r>
              <a:rPr lang="it-IT" dirty="0"/>
              <a:t>file con accesso in </a:t>
            </a:r>
            <a:r>
              <a:rPr lang="it-IT" b="1" i="1" dirty="0"/>
              <a:t>sola lettura</a:t>
            </a:r>
          </a:p>
          <a:p>
            <a:r>
              <a:rPr lang="it-IT" b="1" i="1" dirty="0" err="1"/>
              <a:t>fstream</a:t>
            </a:r>
            <a:r>
              <a:rPr lang="it-IT" dirty="0"/>
              <a:t> (</a:t>
            </a:r>
            <a:r>
              <a:rPr lang="it-IT" i="1" dirty="0"/>
              <a:t>file stream</a:t>
            </a:r>
            <a:r>
              <a:rPr lang="it-IT" dirty="0"/>
              <a:t>)</a:t>
            </a:r>
          </a:p>
          <a:p>
            <a:pPr lvl="1"/>
            <a:r>
              <a:rPr lang="it-IT" b="1" i="1" dirty="0"/>
              <a:t>input e output </a:t>
            </a:r>
            <a:r>
              <a:rPr lang="it-IT" dirty="0"/>
              <a:t>su memoria di massa</a:t>
            </a:r>
          </a:p>
          <a:p>
            <a:pPr lvl="1"/>
            <a:r>
              <a:rPr lang="it-IT" dirty="0"/>
              <a:t>file con accesso in </a:t>
            </a:r>
            <a:r>
              <a:rPr lang="it-IT" b="1" i="1" dirty="0"/>
              <a:t>lettura e/o in scrittura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3166C0-0A30-4015-A637-A8A16F71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451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150D066D-7AD0-4956-9C64-67421A71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es. scrittura file di testo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CA66846-E614-47F3-A08E-48F40FE52E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mioFile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mioFile.open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("pasw03c02.txt");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mioFile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"first line"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mioFile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"second line"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mioFile.close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	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78F0DC3-05FA-4F8B-9F61-32BA7C702C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dirty="0"/>
              <a:t>miofile (oggetto </a:t>
            </a:r>
            <a:r>
              <a:rPr lang="it-IT" sz="2000" b="1" i="1" dirty="0" err="1"/>
              <a:t>ofstream</a:t>
            </a:r>
            <a:r>
              <a:rPr lang="it-IT" sz="2000" dirty="0"/>
              <a:t>) è il </a:t>
            </a:r>
            <a:r>
              <a:rPr lang="it-IT" sz="2000" b="1" i="1" dirty="0"/>
              <a:t>nome logico</a:t>
            </a:r>
            <a:r>
              <a:rPr lang="it-IT" sz="2000" dirty="0"/>
              <a:t> del file</a:t>
            </a:r>
          </a:p>
          <a:p>
            <a:pPr lvl="1"/>
            <a:r>
              <a:rPr lang="it-IT" sz="1800" dirty="0"/>
              <a:t>nome che lo identifica all’interno del programma</a:t>
            </a:r>
          </a:p>
          <a:p>
            <a:r>
              <a:rPr lang="it-IT" sz="2000" b="1" i="1" dirty="0"/>
              <a:t>open</a:t>
            </a:r>
            <a:r>
              <a:rPr lang="it-IT" sz="2000" dirty="0"/>
              <a:t> (</a:t>
            </a:r>
            <a:r>
              <a:rPr lang="it-IT" sz="2000" b="1" i="1" dirty="0"/>
              <a:t>apertura</a:t>
            </a:r>
            <a:r>
              <a:rPr lang="it-IT" sz="2000" dirty="0"/>
              <a:t> del file e collegamento fra il nome logico e il nome fisico</a:t>
            </a:r>
          </a:p>
          <a:p>
            <a:pPr lvl="1"/>
            <a:r>
              <a:rPr lang="it-IT" sz="1600" dirty="0"/>
              <a:t>per </a:t>
            </a:r>
            <a:r>
              <a:rPr lang="it-IT" sz="1600" dirty="0" err="1"/>
              <a:t>ofstream</a:t>
            </a:r>
            <a:r>
              <a:rPr lang="it-IT" sz="1600" dirty="0"/>
              <a:t> il file viene in ogni caso </a:t>
            </a:r>
            <a:r>
              <a:rPr lang="it-IT" sz="1600" b="1" i="1" dirty="0"/>
              <a:t>creato</a:t>
            </a:r>
            <a:r>
              <a:rPr lang="it-IT" sz="1600" dirty="0"/>
              <a:t> e </a:t>
            </a:r>
            <a:r>
              <a:rPr lang="it-IT" sz="1600" b="1" i="1" dirty="0"/>
              <a:t>riscritto</a:t>
            </a:r>
            <a:r>
              <a:rPr lang="it-IT" sz="1600" dirty="0"/>
              <a:t> anche se già presente</a:t>
            </a:r>
          </a:p>
          <a:p>
            <a:r>
              <a:rPr lang="it-IT" sz="2000" dirty="0"/>
              <a:t>pasw03c02.txt è il </a:t>
            </a:r>
            <a:r>
              <a:rPr lang="it-IT" sz="2000" b="1" i="1" dirty="0"/>
              <a:t>nome fisico </a:t>
            </a:r>
            <a:r>
              <a:rPr lang="it-IT" sz="2000" dirty="0"/>
              <a:t>(nome del file su disco (</a:t>
            </a:r>
            <a:r>
              <a:rPr lang="it-IT" sz="2000" b="1" i="1" dirty="0" err="1"/>
              <a:t>pathname</a:t>
            </a:r>
            <a:r>
              <a:rPr lang="it-IT" sz="2000" dirty="0"/>
              <a:t>)</a:t>
            </a:r>
          </a:p>
          <a:p>
            <a:r>
              <a:rPr lang="it-IT" sz="2000" b="1" i="1" dirty="0"/>
              <a:t>&lt;&lt;</a:t>
            </a:r>
            <a:r>
              <a:rPr lang="it-IT" sz="2000" dirty="0"/>
              <a:t> inserimento in stream (</a:t>
            </a:r>
            <a:r>
              <a:rPr lang="it-IT" sz="2000" b="1" i="1" dirty="0"/>
              <a:t>scrittura</a:t>
            </a:r>
            <a:r>
              <a:rPr lang="it-IT" sz="2000" dirty="0"/>
              <a:t>)</a:t>
            </a:r>
          </a:p>
          <a:p>
            <a:r>
              <a:rPr lang="it-IT" sz="2000" b="1" i="1" dirty="0" err="1"/>
              <a:t>close</a:t>
            </a:r>
            <a:r>
              <a:rPr lang="it-IT" sz="2000" dirty="0"/>
              <a:t> (chiusura)</a:t>
            </a:r>
          </a:p>
          <a:p>
            <a:pPr lvl="1"/>
            <a:r>
              <a:rPr lang="it-IT" sz="1600" dirty="0"/>
              <a:t>viene eliminato il buffer ed effettuata la scrittura fisica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0AD45BF-95EE-470A-AD3A-40070868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438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7B3B15-F07C-4EAF-967B-D6D7B565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es. lettura di stringhe da file di 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330E9F-B9A6-43AC-9B41-2978893517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mioFile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mioFile.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("pasw03c02.txt");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mioFile.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"errore file"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mioFile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s;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mioFile.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mioFile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s;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mioFile.close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A38C42-313B-4315-821E-D25C2D1625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i="1" dirty="0" err="1"/>
              <a:t>ifstream</a:t>
            </a:r>
            <a:r>
              <a:rPr lang="it-IT" sz="2000" dirty="0"/>
              <a:t> (input file stream)</a:t>
            </a:r>
          </a:p>
          <a:p>
            <a:r>
              <a:rPr lang="it-IT" sz="2000" b="1" i="1" dirty="0"/>
              <a:t>open</a:t>
            </a:r>
            <a:r>
              <a:rPr lang="it-IT" sz="2000" dirty="0"/>
              <a:t> apertura e associazione </a:t>
            </a:r>
            <a:r>
              <a:rPr lang="it-IT" sz="2000" b="1" i="1" dirty="0"/>
              <a:t>nome logico - nome fisico</a:t>
            </a:r>
          </a:p>
          <a:p>
            <a:r>
              <a:rPr lang="it-IT" sz="2000" dirty="0"/>
              <a:t>il file deve esistere (non viene creato) </a:t>
            </a:r>
            <a:r>
              <a:rPr lang="it-IT" sz="2000" b="1" i="1" dirty="0" err="1"/>
              <a:t>fail</a:t>
            </a:r>
            <a:r>
              <a:rPr lang="it-IT" sz="2000" dirty="0"/>
              <a:t> verifica se l’apertura ha avuto successo</a:t>
            </a:r>
          </a:p>
          <a:p>
            <a:r>
              <a:rPr lang="it-IT" sz="2000" b="1" dirty="0"/>
              <a:t>&gt;&gt;</a:t>
            </a:r>
            <a:r>
              <a:rPr lang="it-IT" sz="2000" dirty="0"/>
              <a:t> estrazione (</a:t>
            </a:r>
            <a:r>
              <a:rPr lang="it-IT" sz="2000" i="1" dirty="0"/>
              <a:t>stringa</a:t>
            </a:r>
            <a:r>
              <a:rPr lang="it-IT" sz="2000" dirty="0"/>
              <a:t>) dallo stream</a:t>
            </a:r>
          </a:p>
          <a:p>
            <a:pPr lvl="1"/>
            <a:r>
              <a:rPr lang="it-IT" sz="1600" dirty="0"/>
              <a:t>il separatore può essere </a:t>
            </a:r>
            <a:r>
              <a:rPr lang="it-IT" sz="1600" b="1" i="1" dirty="0"/>
              <a:t>spazio</a:t>
            </a:r>
            <a:r>
              <a:rPr lang="it-IT" sz="1600" dirty="0"/>
              <a:t> o </a:t>
            </a:r>
            <a:r>
              <a:rPr lang="it-IT" sz="1600" b="1" i="1" dirty="0" err="1"/>
              <a:t>endline</a:t>
            </a:r>
            <a:endParaRPr lang="it-IT" sz="1600" b="1" i="1" dirty="0"/>
          </a:p>
          <a:p>
            <a:r>
              <a:rPr lang="it-IT" sz="2400" dirty="0"/>
              <a:t>l’operazione di lettura può rivelare che il file è terminato</a:t>
            </a:r>
          </a:p>
          <a:p>
            <a:r>
              <a:rPr lang="it-IT" sz="2000" b="1" i="1" dirty="0" err="1"/>
              <a:t>eof</a:t>
            </a:r>
            <a:r>
              <a:rPr lang="it-IT" sz="2000" dirty="0"/>
              <a:t> (</a:t>
            </a:r>
            <a:r>
              <a:rPr lang="it-IT" sz="2000" b="1" i="1" dirty="0"/>
              <a:t>end of file</a:t>
            </a:r>
            <a:r>
              <a:rPr lang="it-IT" sz="2000" dirty="0"/>
              <a:t>) vale </a:t>
            </a:r>
            <a:r>
              <a:rPr lang="it-IT" sz="2000" dirty="0" err="1"/>
              <a:t>true</a:t>
            </a:r>
            <a:r>
              <a:rPr lang="it-IT" sz="2000" dirty="0"/>
              <a:t> se si è raggiunta la </a:t>
            </a:r>
            <a:r>
              <a:rPr lang="it-IT" sz="2000" b="1" i="1" dirty="0"/>
              <a:t>fine del file</a:t>
            </a:r>
          </a:p>
          <a:p>
            <a:r>
              <a:rPr lang="it-IT" sz="2000" b="1" i="1" dirty="0" err="1"/>
              <a:t>close</a:t>
            </a:r>
            <a:r>
              <a:rPr lang="it-IT" sz="2000" dirty="0"/>
              <a:t> (chiusura file)</a:t>
            </a:r>
            <a:endParaRPr lang="it-IT" sz="160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CFEE22-26D1-46F4-8E55-17BE8F44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4907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7B3B15-F07C-4EAF-967B-D6D7B565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es. lettura e scrittura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330E9F-B9A6-43AC-9B41-2978893517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f1,f2;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r;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p,c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f1.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("pasw03c05.txt", </a:t>
            </a:r>
            <a:r>
              <a:rPr lang="it-IT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::out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f1 &lt;&lt; 'k' &lt;&lt; 'e' &lt;&lt; 1 &lt;&lt;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f1 &lt;&lt; 'Q' &lt;&lt; 'd' &lt;&lt; 8 &lt;&lt;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f1.close();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f2.open("pasw03c05.txt", </a:t>
            </a:r>
            <a:r>
              <a:rPr lang="it-IT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f2 &gt;&gt; p;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(!f2.eof()) {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 &lt;&lt; "(";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f2 &gt;&gt; c;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c &lt;&lt; ",";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f2 &gt;&gt; r;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r &lt;&lt; ")" &lt;&lt;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f2 &gt;&gt; p;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f2.close();	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A38C42-313B-4315-821E-D25C2D1625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b="1" i="1" dirty="0" err="1"/>
              <a:t>fstream</a:t>
            </a:r>
            <a:r>
              <a:rPr lang="it-IT" dirty="0"/>
              <a:t> (file stream)</a:t>
            </a:r>
          </a:p>
          <a:p>
            <a:r>
              <a:rPr lang="it-IT" b="1" i="1" dirty="0"/>
              <a:t>open</a:t>
            </a:r>
            <a:r>
              <a:rPr lang="it-IT" dirty="0"/>
              <a:t> </a:t>
            </a:r>
          </a:p>
          <a:p>
            <a:pPr lvl="1"/>
            <a:r>
              <a:rPr lang="it-IT" sz="2000" b="1" i="1" dirty="0" err="1"/>
              <a:t>ios</a:t>
            </a:r>
            <a:r>
              <a:rPr lang="it-IT" sz="2000" b="1" i="1" dirty="0"/>
              <a:t>::out </a:t>
            </a:r>
            <a:r>
              <a:rPr lang="it-IT" sz="2000" dirty="0"/>
              <a:t>(output)</a:t>
            </a:r>
          </a:p>
          <a:p>
            <a:pPr lvl="2"/>
            <a:r>
              <a:rPr lang="it-IT" sz="1600" dirty="0"/>
              <a:t>il file viene creato</a:t>
            </a:r>
          </a:p>
          <a:p>
            <a:pPr lvl="1"/>
            <a:r>
              <a:rPr lang="it-IT" sz="2000" b="1" i="1" dirty="0" err="1"/>
              <a:t>ios</a:t>
            </a:r>
            <a:r>
              <a:rPr lang="it-IT" sz="2000" b="1" i="1" dirty="0"/>
              <a:t>::in </a:t>
            </a:r>
            <a:r>
              <a:rPr lang="it-IT" sz="2000" dirty="0"/>
              <a:t>(input)</a:t>
            </a:r>
          </a:p>
          <a:p>
            <a:pPr lvl="2"/>
            <a:r>
              <a:rPr lang="it-IT" sz="1600" dirty="0"/>
              <a:t>controllare </a:t>
            </a:r>
            <a:r>
              <a:rPr lang="it-IT" sz="1600" dirty="0" err="1"/>
              <a:t>fail</a:t>
            </a:r>
            <a:endParaRPr lang="it-IT" sz="1600" dirty="0"/>
          </a:p>
          <a:p>
            <a:pPr lvl="1"/>
            <a:r>
              <a:rPr lang="it-IT" sz="2000" b="1" i="1" dirty="0" err="1"/>
              <a:t>ios</a:t>
            </a:r>
            <a:r>
              <a:rPr lang="it-IT" sz="2000" b="1" i="1" dirty="0"/>
              <a:t>::</a:t>
            </a:r>
            <a:r>
              <a:rPr lang="it-IT" sz="2000" b="1" i="1" dirty="0" err="1"/>
              <a:t>app</a:t>
            </a:r>
            <a:r>
              <a:rPr lang="it-IT" sz="2000" b="1" i="1" dirty="0"/>
              <a:t> </a:t>
            </a:r>
            <a:r>
              <a:rPr lang="it-IT" sz="2000" dirty="0"/>
              <a:t>(</a:t>
            </a:r>
            <a:r>
              <a:rPr lang="it-IT" sz="2000" dirty="0" err="1"/>
              <a:t>append</a:t>
            </a:r>
            <a:r>
              <a:rPr lang="it-IT" sz="2000" dirty="0"/>
              <a:t>)</a:t>
            </a:r>
          </a:p>
          <a:p>
            <a:pPr lvl="2"/>
            <a:r>
              <a:rPr lang="it-IT" sz="1600" dirty="0"/>
              <a:t>il file deve esistere</a:t>
            </a:r>
          </a:p>
          <a:p>
            <a:pPr lvl="2"/>
            <a:r>
              <a:rPr lang="it-IT" sz="1600" dirty="0"/>
              <a:t>scritture in aggiunta al file precedente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CFEE22-26D1-46F4-8E55-17BE8F44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9194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7B3B15-F07C-4EAF-967B-D6D7B565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es. uso dei separatori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330E9F-B9A6-43AC-9B41-2978893517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f1,f2;</a:t>
            </a:r>
          </a:p>
          <a:p>
            <a:pPr marL="400050" lvl="1" indent="0">
              <a:buNone/>
            </a:pP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i;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c;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s; double d; f1.open("pasw03c06.txt",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::out);</a:t>
            </a:r>
          </a:p>
          <a:p>
            <a:pPr marL="400050" lvl="1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f1 &lt;&lt; 123 &lt;&lt; 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'a' &lt;&lt; 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"text" </a:t>
            </a:r>
          </a:p>
          <a:p>
            <a:pPr marL="400050" lvl="1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&lt;&lt; 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3.14  &lt;&lt; </a:t>
            </a:r>
            <a:r>
              <a:rPr lang="it-IT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f1.close();</a:t>
            </a:r>
          </a:p>
          <a:p>
            <a:pPr marL="400050" lvl="1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f2.open("pasw03c06.txt",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::in);</a:t>
            </a:r>
          </a:p>
          <a:p>
            <a:pPr marL="400050" lvl="1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f2 &gt;&gt; i &gt;&gt; c &gt;&gt; s &gt;&gt; d;</a:t>
            </a:r>
          </a:p>
          <a:p>
            <a:pPr marL="400050" lvl="1" indent="0">
              <a:buNone/>
            </a:pP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"i: " &lt;&lt; i &lt;&lt;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"c: " &lt;&lt; c &lt;&lt;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"s: " &lt;&lt; s &lt;&lt;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"d: " &lt;&lt; d &lt;&lt;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</a:p>
          <a:p>
            <a:pPr marL="400050" lvl="1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f2.close();				</a:t>
            </a:r>
          </a:p>
          <a:p>
            <a:pPr marL="400050" lvl="1" indent="0">
              <a:buNone/>
            </a:pP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A38C42-313B-4315-821E-D25C2D1625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b="1" i="1" dirty="0"/>
              <a:t>separatori</a:t>
            </a:r>
            <a:r>
              <a:rPr lang="it-IT" sz="2400" dirty="0"/>
              <a:t> fra i valori memorizzati nel file</a:t>
            </a:r>
          </a:p>
          <a:p>
            <a:pPr lvl="1"/>
            <a:r>
              <a:rPr lang="it-IT" sz="1800" b="1" i="1" dirty="0"/>
              <a:t>" " </a:t>
            </a:r>
            <a:r>
              <a:rPr lang="it-IT" sz="1800" i="1" dirty="0"/>
              <a:t>(</a:t>
            </a:r>
            <a:r>
              <a:rPr lang="it-IT" sz="1800" i="1" dirty="0" err="1"/>
              <a:t>blank</a:t>
            </a:r>
            <a:r>
              <a:rPr lang="it-IT" sz="1800" i="1" dirty="0"/>
              <a:t>) </a:t>
            </a:r>
          </a:p>
          <a:p>
            <a:pPr lvl="1"/>
            <a:r>
              <a:rPr lang="it-IT" sz="1800" b="1" i="1" dirty="0"/>
              <a:t>'\t’ </a:t>
            </a:r>
            <a:r>
              <a:rPr lang="it-IT" sz="1800" dirty="0"/>
              <a:t>(tabulazione)</a:t>
            </a:r>
          </a:p>
          <a:p>
            <a:pPr lvl="1"/>
            <a:r>
              <a:rPr lang="it-IT" sz="1800" b="1" i="1" dirty="0" err="1"/>
              <a:t>endl</a:t>
            </a:r>
            <a:r>
              <a:rPr lang="it-IT" sz="1800" b="1" i="1" dirty="0"/>
              <a:t> </a:t>
            </a:r>
            <a:r>
              <a:rPr lang="it-IT" sz="1800" dirty="0"/>
              <a:t>(CRLF fine riga)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CFEE22-26D1-46F4-8E55-17BE8F44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559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92F1534E-1A35-40EF-8535-16D6C840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lettura righe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C79323C-7C71-4668-A9B1-CCF0B4C6EC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cost{"costituzione.txt"};	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riga1,riga2;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"-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 due righe (non legge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–"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cost.good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(cost, riga1);</a:t>
            </a:r>
          </a:p>
          <a:p>
            <a:pPr marL="0" indent="0">
              <a:buNone/>
            </a:pP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(cost, riga2);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riga1 &lt;&lt; riga2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	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cost.close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</a:p>
          <a:p>
            <a:pPr marL="0" indent="0"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"---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tutto il testo (fino a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---"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cost.open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("costituzione.txt");		</a:t>
            </a:r>
          </a:p>
          <a:p>
            <a:pPr marL="0" indent="0">
              <a:buNone/>
            </a:pP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(cost,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tuttoIlTesto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'\0');	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tuttoIlTesto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cost.close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3CBE26F3-46C0-44BB-9EA9-A19A365162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"---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tutto il testo (riga per riga)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---"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cost.open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("costituzione.txt");	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(cost, riga)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riga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cost.close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597E22-592E-412F-92CF-F7097A0C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353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42EFDD-EC4E-4BB1-9E11-73ACEE4A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FCEE44-D5A6-423D-AF62-62F0FFE9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l’</a:t>
            </a:r>
            <a:r>
              <a:rPr lang="en-US" sz="2000" b="1" i="1" dirty="0" err="1"/>
              <a:t>input</a:t>
            </a:r>
            <a:r>
              <a:rPr lang="en-US" sz="2000" b="1" i="1" dirty="0"/>
              <a:t>/output </a:t>
            </a:r>
            <a:r>
              <a:rPr lang="en-US" sz="2000" dirty="0"/>
              <a:t>del C++ è </a:t>
            </a:r>
            <a:r>
              <a:rPr lang="en-US" sz="2000" dirty="0" err="1"/>
              <a:t>basato</a:t>
            </a:r>
            <a:r>
              <a:rPr lang="en-US" sz="2000" dirty="0"/>
              <a:t> </a:t>
            </a:r>
            <a:r>
              <a:rPr lang="en-US" sz="2000" dirty="0" err="1"/>
              <a:t>sugli</a:t>
            </a:r>
            <a:r>
              <a:rPr lang="en-US" sz="2000" dirty="0"/>
              <a:t> </a:t>
            </a:r>
            <a:r>
              <a:rPr lang="en-US" sz="2000" b="1" i="1" dirty="0"/>
              <a:t>stream</a:t>
            </a:r>
          </a:p>
          <a:p>
            <a:r>
              <a:rPr lang="en-US" sz="2000" dirty="0" err="1"/>
              <a:t>gli</a:t>
            </a:r>
            <a:r>
              <a:rPr lang="en-US" sz="2000" dirty="0"/>
              <a:t> stream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b="1" i="1" dirty="0" err="1"/>
              <a:t>sequenze</a:t>
            </a:r>
            <a:r>
              <a:rPr lang="en-US" sz="2000" b="1" i="1" dirty="0"/>
              <a:t> di byte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rappresentano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b="1" i="1" dirty="0" err="1"/>
              <a:t>flusso</a:t>
            </a:r>
            <a:r>
              <a:rPr lang="en-US" sz="2000" dirty="0"/>
              <a:t> in </a:t>
            </a:r>
            <a:r>
              <a:rPr lang="en-US" sz="2000" dirty="0" err="1"/>
              <a:t>entrata</a:t>
            </a:r>
            <a:r>
              <a:rPr lang="en-US" sz="2000" dirty="0"/>
              <a:t> o in </a:t>
            </a:r>
            <a:r>
              <a:rPr lang="en-US" sz="2000" dirty="0" err="1"/>
              <a:t>uscita</a:t>
            </a:r>
            <a:r>
              <a:rPr lang="en-US" sz="2000" dirty="0"/>
              <a:t> di un </a:t>
            </a:r>
            <a:r>
              <a:rPr lang="en-US" sz="2000" dirty="0" err="1"/>
              <a:t>programma</a:t>
            </a:r>
            <a:endParaRPr lang="en-US" sz="2000" dirty="0"/>
          </a:p>
          <a:p>
            <a:r>
              <a:rPr lang="en-US" sz="2000" dirty="0" err="1"/>
              <a:t>gli</a:t>
            </a:r>
            <a:r>
              <a:rPr lang="en-US" sz="2000" dirty="0"/>
              <a:t> stream </a:t>
            </a:r>
            <a:r>
              <a:rPr lang="en-US" sz="2000" dirty="0" err="1"/>
              <a:t>fungono</a:t>
            </a:r>
            <a:r>
              <a:rPr lang="en-US" sz="2000" dirty="0"/>
              <a:t> da </a:t>
            </a:r>
            <a:r>
              <a:rPr lang="en-US" sz="2000" b="1" i="1" dirty="0" err="1"/>
              <a:t>intermediari</a:t>
            </a:r>
            <a:r>
              <a:rPr lang="en-US" sz="2000" dirty="0"/>
              <a:t> </a:t>
            </a:r>
            <a:r>
              <a:rPr lang="en-US" sz="2000" dirty="0" err="1"/>
              <a:t>fra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programmi</a:t>
            </a:r>
            <a:r>
              <a:rPr lang="en-US" sz="2000" dirty="0"/>
              <a:t> e le </a:t>
            </a:r>
            <a:r>
              <a:rPr lang="en-US" sz="2000" dirty="0" err="1"/>
              <a:t>periferiche</a:t>
            </a:r>
            <a:r>
              <a:rPr lang="en-US" sz="2000" dirty="0"/>
              <a:t> di I/O </a:t>
            </a:r>
            <a:r>
              <a:rPr lang="en-US" sz="2000" dirty="0" err="1"/>
              <a:t>liberando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programmatore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</a:t>
            </a:r>
            <a:r>
              <a:rPr lang="en-US" sz="2000" dirty="0" err="1"/>
              <a:t>necessità</a:t>
            </a:r>
            <a:r>
              <a:rPr lang="en-US" sz="2000" dirty="0"/>
              <a:t> di </a:t>
            </a:r>
            <a:r>
              <a:rPr lang="en-US" sz="2000" dirty="0" err="1"/>
              <a:t>gestire</a:t>
            </a:r>
            <a:r>
              <a:rPr lang="en-US" sz="2000" dirty="0"/>
              <a:t> </a:t>
            </a:r>
            <a:r>
              <a:rPr lang="en-US" sz="2000" dirty="0" err="1"/>
              <a:t>direttamente</a:t>
            </a:r>
            <a:r>
              <a:rPr lang="en-US" sz="2000" dirty="0"/>
              <a:t> le </a:t>
            </a:r>
            <a:r>
              <a:rPr lang="en-US" sz="2000" dirty="0" err="1"/>
              <a:t>periferiche</a:t>
            </a:r>
            <a:endParaRPr lang="en-US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DFA75CA-E78A-415B-A052-770F7F5A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467304E-34CE-4304-8B75-01D0ED1A0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953" y="3068960"/>
            <a:ext cx="4440216" cy="30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9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8D687-552F-4A8C-97BF-6B6C18B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 di 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798CBB-652F-456E-96D0-99F2707D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nelle operazioni di input i dati vanno da una </a:t>
            </a:r>
            <a:r>
              <a:rPr lang="it-IT" b="1" i="1" dirty="0"/>
              <a:t>sorgente di input </a:t>
            </a:r>
            <a:r>
              <a:rPr lang="it-IT" dirty="0"/>
              <a:t>verso il </a:t>
            </a:r>
            <a:r>
              <a:rPr lang="it-IT" b="1" i="1" dirty="0"/>
              <a:t>programma</a:t>
            </a:r>
          </a:p>
          <a:p>
            <a:pPr lvl="1"/>
            <a:r>
              <a:rPr lang="it-IT" dirty="0"/>
              <a:t>una sorgente di input può essere </a:t>
            </a:r>
          </a:p>
          <a:p>
            <a:pPr lvl="2"/>
            <a:r>
              <a:rPr lang="it-IT" dirty="0"/>
              <a:t>la </a:t>
            </a:r>
            <a:r>
              <a:rPr lang="it-IT" b="1" i="1" dirty="0"/>
              <a:t>tastiera </a:t>
            </a:r>
            <a:r>
              <a:rPr lang="it-IT" i="1" dirty="0"/>
              <a:t>(console input standard)</a:t>
            </a:r>
          </a:p>
          <a:p>
            <a:pPr lvl="2"/>
            <a:r>
              <a:rPr lang="it-IT" dirty="0"/>
              <a:t>un </a:t>
            </a:r>
            <a:r>
              <a:rPr lang="it-IT" b="1" i="1" dirty="0"/>
              <a:t>file</a:t>
            </a:r>
          </a:p>
          <a:p>
            <a:pPr lvl="2"/>
            <a:r>
              <a:rPr lang="it-IT" dirty="0"/>
              <a:t>una </a:t>
            </a:r>
            <a:r>
              <a:rPr lang="it-IT" b="1" i="1" dirty="0"/>
              <a:t>risorsa di rete</a:t>
            </a:r>
          </a:p>
          <a:p>
            <a:pPr lvl="2"/>
            <a:r>
              <a:rPr lang="it-IT" dirty="0"/>
              <a:t>l’</a:t>
            </a:r>
            <a:r>
              <a:rPr lang="it-IT" b="1" i="1" dirty="0"/>
              <a:t>output</a:t>
            </a:r>
            <a:r>
              <a:rPr lang="it-IT" dirty="0"/>
              <a:t> di un altro </a:t>
            </a:r>
            <a:r>
              <a:rPr lang="it-IT" b="1" i="1" dirty="0"/>
              <a:t>programma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1D324E-A459-41D3-AF69-7CD2C40F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865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D4D36-51FA-4D09-808C-27C11A9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 di output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F01DF8-0C5D-4387-AE5E-39D357B5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nelle</a:t>
            </a:r>
            <a:r>
              <a:rPr lang="en-US" dirty="0"/>
              <a:t> </a:t>
            </a:r>
            <a:r>
              <a:rPr lang="en-US" dirty="0" err="1"/>
              <a:t>operazioni</a:t>
            </a:r>
            <a:r>
              <a:rPr lang="en-US" dirty="0"/>
              <a:t> di output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flusso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ha come </a:t>
            </a:r>
            <a:r>
              <a:rPr lang="en-US" b="1" i="1" dirty="0" err="1"/>
              <a:t>sorgente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b="1" i="1" dirty="0" err="1"/>
              <a:t>programma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diretto</a:t>
            </a:r>
            <a:r>
              <a:rPr lang="en-US" dirty="0"/>
              <a:t> verso:</a:t>
            </a:r>
          </a:p>
          <a:p>
            <a:pPr lvl="1"/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b="1" i="1" dirty="0"/>
              <a:t>video</a:t>
            </a:r>
            <a:r>
              <a:rPr lang="en-US" dirty="0"/>
              <a:t> (</a:t>
            </a:r>
            <a:r>
              <a:rPr lang="en-US" i="1" dirty="0"/>
              <a:t>console output standard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 </a:t>
            </a:r>
            <a:r>
              <a:rPr lang="en-US" b="1" i="1" dirty="0"/>
              <a:t>file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la </a:t>
            </a:r>
            <a:r>
              <a:rPr lang="en-US" b="1" i="1" dirty="0"/>
              <a:t>rete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altro</a:t>
            </a:r>
            <a:r>
              <a:rPr lang="en-US" dirty="0"/>
              <a:t> </a:t>
            </a:r>
            <a:r>
              <a:rPr lang="en-US" b="1" i="1" dirty="0" err="1"/>
              <a:t>programma</a:t>
            </a:r>
            <a:endParaRPr lang="en-US" b="1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8F760D-14DC-4BFF-ADF5-378A6909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293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EFDCD-0917-4A5B-B4AA-34A8FC38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&lt;&lt; &gt;&gt;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0D3106-169C-4B2C-9D8C-A154EEC3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&lt;&lt;</a:t>
            </a:r>
            <a:r>
              <a:rPr lang="it-IT" dirty="0"/>
              <a:t> e </a:t>
            </a:r>
            <a:r>
              <a:rPr lang="it-IT" b="1" dirty="0"/>
              <a:t>&gt;&gt;</a:t>
            </a:r>
            <a:r>
              <a:rPr lang="it-IT" dirty="0"/>
              <a:t> sono </a:t>
            </a:r>
            <a:r>
              <a:rPr lang="it-IT" b="1" i="1" dirty="0"/>
              <a:t>operatori</a:t>
            </a:r>
            <a:r>
              <a:rPr lang="it-IT" dirty="0"/>
              <a:t> di flusso che operano sugli </a:t>
            </a:r>
            <a:r>
              <a:rPr lang="it-IT" b="1" i="1" dirty="0"/>
              <a:t>stream</a:t>
            </a:r>
          </a:p>
          <a:p>
            <a:r>
              <a:rPr lang="it-IT" dirty="0"/>
              <a:t>&lt;&lt; </a:t>
            </a:r>
            <a:r>
              <a:rPr lang="it-IT" b="1" i="1" dirty="0"/>
              <a:t>estrazione</a:t>
            </a:r>
            <a:r>
              <a:rPr lang="it-IT" dirty="0"/>
              <a:t> da uno stream</a:t>
            </a:r>
          </a:p>
          <a:p>
            <a:r>
              <a:rPr lang="it-IT" dirty="0"/>
              <a:t>&gt;&gt; </a:t>
            </a:r>
            <a:r>
              <a:rPr lang="it-IT" b="1" i="1" dirty="0"/>
              <a:t>inserimento</a:t>
            </a:r>
            <a:r>
              <a:rPr lang="it-IT" dirty="0"/>
              <a:t> in uno stream</a:t>
            </a:r>
          </a:p>
          <a:p>
            <a:r>
              <a:rPr lang="it-IT" b="1" i="1" dirty="0"/>
              <a:t>cin</a:t>
            </a:r>
            <a:r>
              <a:rPr lang="it-IT" dirty="0"/>
              <a:t>, </a:t>
            </a:r>
            <a:r>
              <a:rPr lang="it-IT" b="1" i="1" dirty="0" err="1"/>
              <a:t>cout</a:t>
            </a:r>
            <a:r>
              <a:rPr lang="it-IT" dirty="0"/>
              <a:t> (e </a:t>
            </a:r>
            <a:r>
              <a:rPr lang="it-IT" b="1" i="1" dirty="0" err="1"/>
              <a:t>cerr</a:t>
            </a:r>
            <a:r>
              <a:rPr lang="it-IT" dirty="0"/>
              <a:t>) sono oggetti che rappresentano stream di input, output ed </a:t>
            </a:r>
            <a:r>
              <a:rPr lang="it-IT" dirty="0" err="1"/>
              <a:t>error</a:t>
            </a:r>
            <a:r>
              <a:rPr lang="it-IT" dirty="0"/>
              <a:t> standard</a:t>
            </a:r>
          </a:p>
          <a:p>
            <a:pPr lvl="1"/>
            <a:r>
              <a:rPr lang="it-IT" b="1" i="1" dirty="0"/>
              <a:t>c</a:t>
            </a:r>
            <a:r>
              <a:rPr lang="it-IT" dirty="0"/>
              <a:t>onsole </a:t>
            </a:r>
            <a:r>
              <a:rPr lang="it-IT" b="1" i="1" dirty="0"/>
              <a:t>in</a:t>
            </a:r>
            <a:r>
              <a:rPr lang="it-IT" dirty="0"/>
              <a:t>put</a:t>
            </a:r>
          </a:p>
          <a:p>
            <a:pPr lvl="1"/>
            <a:r>
              <a:rPr lang="it-IT" b="1" i="1" dirty="0"/>
              <a:t>c</a:t>
            </a:r>
            <a:r>
              <a:rPr lang="it-IT" dirty="0"/>
              <a:t>onsole </a:t>
            </a:r>
            <a:r>
              <a:rPr lang="it-IT" b="1" i="1" dirty="0"/>
              <a:t>out</a:t>
            </a:r>
            <a:r>
              <a:rPr lang="it-IT" dirty="0"/>
              <a:t>put</a:t>
            </a:r>
          </a:p>
          <a:p>
            <a:pPr lvl="1"/>
            <a:r>
              <a:rPr lang="it-IT" b="1" i="1" dirty="0"/>
              <a:t>c</a:t>
            </a:r>
            <a:r>
              <a:rPr lang="it-IT" dirty="0"/>
              <a:t>onsole </a:t>
            </a:r>
            <a:r>
              <a:rPr lang="it-IT" b="1" i="1" dirty="0" err="1"/>
              <a:t>err</a:t>
            </a:r>
            <a:r>
              <a:rPr lang="it-IT" dirty="0" err="1"/>
              <a:t>or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D48873-0DC3-439B-93DA-CFBA1B4F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684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6D76AB36-10F9-457C-AAA5-1D151166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cin &gt;&gt; 		</a:t>
            </a:r>
            <a:r>
              <a:rPr lang="it-IT" cap="none" dirty="0" err="1"/>
              <a:t>cout</a:t>
            </a:r>
            <a:r>
              <a:rPr lang="it-IT" cap="none" dirty="0"/>
              <a:t> &lt;&lt; 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C834CE3-236D-4951-A109-1DFB2180E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I/O console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72061F-8D44-4F07-8488-B4A62D01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653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9E8438-3EDA-4D77-A148-135C3FB1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rapprOttaleEsadecimale.cpp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804585-20C1-49AD-9787-E3035906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"Inserisci un valore intero in rappresentazione base 10: ";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cin &gt;&gt;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esadecimale: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ottale     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"Inserisci un valore intero in rappresentazione base 16: ";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cin &gt;&gt;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esadecimale: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ottale     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"Inserisci un valore intero in rappresentazione base 8: ";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cin &gt;&gt;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esadecimale: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ottale     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"Attenzione l'ultima base impostata rimane attiva!"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"Inserisci un valore intero : ";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cin &gt;&gt;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esadecimale: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ottale     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7B84F2-4BB6-458B-8E6A-9149AA28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9BE3C0-96AC-4B91-9081-5BB068EA0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64" y="884238"/>
            <a:ext cx="3407180" cy="1677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946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E26B8-7E0D-4472-844C-9164FFBE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I/O di stringhe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DD3997-8753-4D67-B087-57E5A92C4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l’operatore </a:t>
            </a:r>
            <a:r>
              <a:rPr lang="it-IT" b="1" dirty="0"/>
              <a:t>&lt;&lt;</a:t>
            </a:r>
            <a:r>
              <a:rPr lang="it-IT" dirty="0"/>
              <a:t> consente di </a:t>
            </a:r>
            <a:r>
              <a:rPr lang="it-IT" b="1" i="1" dirty="0"/>
              <a:t>inserire</a:t>
            </a:r>
            <a:r>
              <a:rPr lang="it-IT" dirty="0"/>
              <a:t> un oggetto </a:t>
            </a:r>
            <a:r>
              <a:rPr lang="it-IT" dirty="0" err="1"/>
              <a:t>string</a:t>
            </a:r>
            <a:r>
              <a:rPr lang="it-IT" dirty="0"/>
              <a:t> in un </a:t>
            </a:r>
            <a:r>
              <a:rPr lang="it-IT" b="1" i="1" dirty="0"/>
              <a:t>output</a:t>
            </a:r>
            <a:r>
              <a:rPr lang="it-IT" dirty="0"/>
              <a:t> stream</a:t>
            </a:r>
          </a:p>
          <a:p>
            <a:r>
              <a:rPr lang="it-IT" dirty="0"/>
              <a:t>es:  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b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dirty="0"/>
              <a:t>l’operatore </a:t>
            </a:r>
            <a:r>
              <a:rPr lang="it-IT" b="1" dirty="0"/>
              <a:t>&gt;&gt;</a:t>
            </a:r>
            <a:r>
              <a:rPr lang="it-IT" dirty="0"/>
              <a:t> consente di </a:t>
            </a:r>
            <a:r>
              <a:rPr lang="it-IT" b="1" i="1" dirty="0"/>
              <a:t>estrarre</a:t>
            </a:r>
            <a:r>
              <a:rPr lang="it-IT" dirty="0"/>
              <a:t> un oggetto </a:t>
            </a:r>
            <a:r>
              <a:rPr lang="it-IT" dirty="0" err="1"/>
              <a:t>string</a:t>
            </a:r>
            <a:r>
              <a:rPr lang="it-IT" dirty="0"/>
              <a:t> da un </a:t>
            </a:r>
            <a:r>
              <a:rPr lang="it-IT" b="1" i="1" dirty="0"/>
              <a:t>input</a:t>
            </a:r>
            <a:r>
              <a:rPr lang="it-IT" dirty="0"/>
              <a:t> stream</a:t>
            </a:r>
          </a:p>
          <a:p>
            <a:r>
              <a:rPr lang="it-IT" dirty="0"/>
              <a:t>ignora eventuali caratteri di spaziatura iniziali, la lettura si ferma al primo carattere di </a:t>
            </a:r>
            <a:r>
              <a:rPr lang="it-IT" b="1" i="1" dirty="0"/>
              <a:t>spaziatura</a:t>
            </a:r>
          </a:p>
          <a:p>
            <a:r>
              <a:rPr lang="it-IT" dirty="0"/>
              <a:t>es:  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s1, s2;</a:t>
            </a:r>
          </a:p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cin &gt;&gt; s1 &gt;&gt; s2;</a:t>
            </a:r>
          </a:p>
          <a:p>
            <a:r>
              <a:rPr lang="it-IT" dirty="0"/>
              <a:t>lettura di un’</a:t>
            </a:r>
            <a:r>
              <a:rPr lang="it-IT" b="1" i="1" dirty="0"/>
              <a:t>intera linea </a:t>
            </a:r>
            <a:r>
              <a:rPr lang="it-IT" dirty="0"/>
              <a:t>di input con la funzione </a:t>
            </a:r>
            <a:br>
              <a:rPr lang="it-IT" dirty="0"/>
            </a:b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aStream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aString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dirty="0"/>
              <a:t> definita nella libreria </a:t>
            </a:r>
            <a:r>
              <a:rPr lang="it-IT" dirty="0" err="1"/>
              <a:t>string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2A70C8E-AF51-4748-89DF-10365306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304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CC4E5C47-524D-4780-9916-F656A1FC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/>
              <a:t>fstrem</a:t>
            </a:r>
            <a:endParaRPr lang="it-IT" cap="none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0AA0D93-EEE3-47D1-A52A-15A2D91CB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I/O file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7429E8-CFAA-492D-87F1-DAA1687A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2416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728</TotalTime>
  <Words>1231</Words>
  <Application>Microsoft Office PowerPoint</Application>
  <PresentationFormat>Widescreen</PresentationFormat>
  <Paragraphs>244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Courier New</vt:lpstr>
      <vt:lpstr>Tahoma</vt:lpstr>
      <vt:lpstr>template sisinf</vt:lpstr>
      <vt:lpstr>C++ input/output  Alberto Ferrari</vt:lpstr>
      <vt:lpstr>stream</vt:lpstr>
      <vt:lpstr>stream di input</vt:lpstr>
      <vt:lpstr>stream di output</vt:lpstr>
      <vt:lpstr>&lt;&lt; &gt;&gt;</vt:lpstr>
      <vt:lpstr>cin &gt;&gt;   cout &lt;&lt; </vt:lpstr>
      <vt:lpstr>rapprOttaleEsadecimale.cpp</vt:lpstr>
      <vt:lpstr>I/O di stringhe</vt:lpstr>
      <vt:lpstr>fstrem</vt:lpstr>
      <vt:lpstr>file</vt:lpstr>
      <vt:lpstr>operazioni sui file</vt:lpstr>
      <vt:lpstr>file di testo in C++</vt:lpstr>
      <vt:lpstr>es. scrittura file di testo</vt:lpstr>
      <vt:lpstr>es. lettura di stringhe da file di testo</vt:lpstr>
      <vt:lpstr>es. lettura e scrittura</vt:lpstr>
      <vt:lpstr>es. uso dei separatori</vt:lpstr>
      <vt:lpstr>lettura righe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52</cp:revision>
  <dcterms:created xsi:type="dcterms:W3CDTF">2018-01-19T17:39:36Z</dcterms:created>
  <dcterms:modified xsi:type="dcterms:W3CDTF">2018-03-14T21:17:55Z</dcterms:modified>
</cp:coreProperties>
</file>