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7"/>
  </p:notesMasterIdLst>
  <p:sldIdLst>
    <p:sldId id="258" r:id="rId2"/>
    <p:sldId id="285" r:id="rId3"/>
    <p:sldId id="286" r:id="rId4"/>
    <p:sldId id="287" r:id="rId5"/>
    <p:sldId id="288" r:id="rId6"/>
    <p:sldId id="265" r:id="rId7"/>
    <p:sldId id="266" r:id="rId8"/>
    <p:sldId id="283" r:id="rId9"/>
    <p:sldId id="268" r:id="rId10"/>
    <p:sldId id="270" r:id="rId11"/>
    <p:sldId id="271" r:id="rId12"/>
    <p:sldId id="272" r:id="rId13"/>
    <p:sldId id="284" r:id="rId14"/>
    <p:sldId id="274" r:id="rId15"/>
    <p:sldId id="275" r:id="rId16"/>
    <p:sldId id="279" r:id="rId17"/>
    <p:sldId id="289" r:id="rId18"/>
    <p:sldId id="290" r:id="rId19"/>
    <p:sldId id="291" r:id="rId20"/>
    <p:sldId id="280" r:id="rId21"/>
    <p:sldId id="281" r:id="rId22"/>
    <p:sldId id="282" r:id="rId23"/>
    <p:sldId id="303" r:id="rId24"/>
    <p:sldId id="304" r:id="rId25"/>
    <p:sldId id="292" r:id="rId26"/>
    <p:sldId id="293" r:id="rId27"/>
    <p:sldId id="294" r:id="rId28"/>
    <p:sldId id="296" r:id="rId29"/>
    <p:sldId id="295" r:id="rId30"/>
    <p:sldId id="297" r:id="rId31"/>
    <p:sldId id="298" r:id="rId32"/>
    <p:sldId id="299" r:id="rId33"/>
    <p:sldId id="300" r:id="rId34"/>
    <p:sldId id="301" r:id="rId35"/>
    <p:sldId id="302" r:id="rId36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>
      <p:cViewPr varScale="1">
        <p:scale>
          <a:sx n="73" d="100"/>
          <a:sy n="73" d="100"/>
        </p:scale>
        <p:origin x="40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E30C-6FCC-4D68-889C-61DBBB4BBB87}" type="datetimeFigureOut">
              <a:rPr lang="it-IT" smtClean="0"/>
              <a:t>22/03/2018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8E4C-81C7-4853-BBB7-249581E1B6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94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148908"/>
            <a:ext cx="23960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Ingegneria dei</a:t>
            </a:r>
          </a:p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Sistemi Informativi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9D2DA75-9C1A-462F-BE98-0D4187F89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latin typeface="Century Schoolbook" panose="02040604050505020304" pitchFamily="18" charset="0"/>
              </a:rPr>
              <a:t>Alberto Ferrari – Programmazione di applicazioni SW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74884C2-CF73-446F-AD74-880598EB1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19289" y="2130425"/>
            <a:ext cx="8353425" cy="2306638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 err="1"/>
              <a:t>oop</a:t>
            </a:r>
            <a:r>
              <a:rPr lang="it-IT" sz="2800" dirty="0"/>
              <a:t>: ereditarietà</a:t>
            </a:r>
            <a:br>
              <a:rPr lang="it-IT" sz="2800" dirty="0"/>
            </a:br>
            <a:r>
              <a:rPr lang="it-IT" dirty="0">
                <a:latin typeface="Century Schoolbook" panose="02040604050505020304" pitchFamily="18" charset="0"/>
              </a:rPr>
              <a:t> </a:t>
            </a:r>
            <a:r>
              <a:rPr lang="it-IT" sz="18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Alberto Ferrari</a:t>
            </a:r>
            <a:endParaRPr lang="it-IT" i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uso dei membri privati </a:t>
            </a:r>
            <a:br>
              <a:rPr lang="it-IT" altLang="it-IT" dirty="0"/>
            </a:br>
            <a:r>
              <a:rPr lang="it-IT" altLang="it-IT" dirty="0"/>
              <a:t>della classe base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sz="2800" dirty="0"/>
              <a:t>i </a:t>
            </a:r>
            <a:r>
              <a:rPr lang="it-IT" altLang="it-IT" sz="2800" b="1" i="1" dirty="0"/>
              <a:t>membri privati </a:t>
            </a:r>
            <a:r>
              <a:rPr lang="it-IT" altLang="it-IT" sz="2800" dirty="0"/>
              <a:t>della classe base </a:t>
            </a:r>
            <a:r>
              <a:rPr lang="it-IT" altLang="it-IT" sz="2800" b="1" i="1" dirty="0"/>
              <a:t>non sono referenziabili </a:t>
            </a:r>
            <a:r>
              <a:rPr lang="it-IT" altLang="it-IT" sz="2800" dirty="0"/>
              <a:t>nelle definizioni delle funzioni membro della classe derivata</a:t>
            </a:r>
          </a:p>
          <a:p>
            <a:pPr lvl="1"/>
            <a:r>
              <a:rPr lang="it-IT" altLang="it-IT" dirty="0"/>
              <a:t>verrebbe violato il principio di </a:t>
            </a:r>
            <a:r>
              <a:rPr lang="it-IT" altLang="it-IT" b="1" i="1" dirty="0"/>
              <a:t>incapsulamento</a:t>
            </a:r>
          </a:p>
          <a:p>
            <a:pPr eaLnBrk="1" hangingPunct="1"/>
            <a:r>
              <a:rPr lang="it-IT" altLang="it-IT" sz="2800" dirty="0"/>
              <a:t>le funzioni membro della classe derivata possono accedere alle variabili membro private della classe base tramite le funzioni </a:t>
            </a:r>
            <a:r>
              <a:rPr lang="it-IT" altLang="it-IT" sz="2800" b="1" i="1" dirty="0" err="1"/>
              <a:t>accessor</a:t>
            </a:r>
            <a:r>
              <a:rPr lang="it-IT" altLang="it-IT" sz="2800" dirty="0"/>
              <a:t> e </a:t>
            </a:r>
            <a:r>
              <a:rPr lang="it-IT" altLang="it-IT" sz="2800" b="1" i="1" dirty="0"/>
              <a:t>mutator </a:t>
            </a:r>
            <a:r>
              <a:rPr lang="it-IT" altLang="it-IT" sz="2800" i="1" dirty="0"/>
              <a:t>(se presenti)</a:t>
            </a:r>
          </a:p>
          <a:p>
            <a:pPr eaLnBrk="1" hangingPunct="1"/>
            <a:r>
              <a:rPr lang="it-IT" altLang="it-IT" sz="2800" dirty="0"/>
              <a:t>le </a:t>
            </a:r>
            <a:r>
              <a:rPr lang="it-IT" altLang="it-IT" sz="2800" b="1" i="1" dirty="0"/>
              <a:t>funzioni membro private </a:t>
            </a:r>
            <a:r>
              <a:rPr lang="it-IT" altLang="it-IT" sz="2800" dirty="0"/>
              <a:t>della classe base </a:t>
            </a:r>
            <a:r>
              <a:rPr lang="it-IT" altLang="it-IT" sz="2800" b="1" i="1" dirty="0"/>
              <a:t>non</a:t>
            </a:r>
            <a:r>
              <a:rPr lang="it-IT" altLang="it-IT" sz="2800" dirty="0"/>
              <a:t> sono </a:t>
            </a:r>
            <a:r>
              <a:rPr lang="it-IT" altLang="it-IT" sz="2800" b="1" i="1" dirty="0"/>
              <a:t>accessibili</a:t>
            </a:r>
            <a:r>
              <a:rPr lang="it-IT" altLang="it-IT" sz="2800" dirty="0"/>
              <a:t> </a:t>
            </a:r>
            <a:r>
              <a:rPr lang="it-IT" altLang="it-IT" sz="2800" i="1" dirty="0"/>
              <a:t>(di fatto non sono ereditate)</a:t>
            </a:r>
          </a:p>
        </p:txBody>
      </p:sp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279B5C61-014B-4033-B7E9-98396E52C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35201" y="6324600"/>
            <a:ext cx="7584017" cy="331788"/>
          </a:xfrm>
        </p:spPr>
        <p:txBody>
          <a:bodyPr/>
          <a:lstStyle/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</p:spTree>
    <p:extLst>
      <p:ext uri="{BB962C8B-B14F-4D97-AF65-F5344CB8AC3E}">
        <p14:creationId xmlns:p14="http://schemas.microsoft.com/office/powerpoint/2010/main" val="344958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il qualificatore </a:t>
            </a:r>
            <a:r>
              <a:rPr lang="it-IT" altLang="it-IT" dirty="0" err="1">
                <a:latin typeface="Times New Roman" pitchFamily="18" charset="0"/>
              </a:rPr>
              <a:t>protected</a:t>
            </a:r>
            <a:endParaRPr lang="it-IT" altLang="it-IT" dirty="0">
              <a:latin typeface="Times New Roman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sz="2800" dirty="0"/>
              <a:t>una variabile o funzione membro qualificata come </a:t>
            </a:r>
            <a:r>
              <a:rPr lang="it-IT" altLang="it-IT" sz="2800" b="1" i="1" dirty="0" err="1">
                <a:latin typeface="Times New Roman" pitchFamily="18" charset="0"/>
              </a:rPr>
              <a:t>protected</a:t>
            </a:r>
            <a:r>
              <a:rPr lang="it-IT" altLang="it-IT" sz="2800" dirty="0"/>
              <a:t> può essere referenziata nelle funzioni membro di una classe derivata</a:t>
            </a:r>
          </a:p>
          <a:p>
            <a:pPr eaLnBrk="1" hangingPunct="1"/>
            <a:r>
              <a:rPr lang="it-IT" altLang="it-IT" sz="2800" dirty="0"/>
              <a:t>le variabili membro </a:t>
            </a:r>
            <a:r>
              <a:rPr lang="it-IT" altLang="it-IT" sz="2800" b="1" i="1" dirty="0" err="1">
                <a:latin typeface="Times New Roman" pitchFamily="18" charset="0"/>
              </a:rPr>
              <a:t>protected</a:t>
            </a:r>
            <a:r>
              <a:rPr lang="it-IT" altLang="it-IT" sz="2800" dirty="0"/>
              <a:t> agiscono come se fossero </a:t>
            </a:r>
            <a:r>
              <a:rPr lang="it-IT" altLang="it-IT" sz="2800" b="1" i="1" dirty="0" err="1">
                <a:latin typeface="Times New Roman" pitchFamily="18" charset="0"/>
              </a:rPr>
              <a:t>protected</a:t>
            </a:r>
            <a:r>
              <a:rPr lang="it-IT" altLang="it-IT" sz="2800" dirty="0"/>
              <a:t> in ogni classe derivata</a:t>
            </a:r>
          </a:p>
          <a:p>
            <a:pPr eaLnBrk="1" hangingPunct="1"/>
            <a:r>
              <a:rPr lang="it-IT" altLang="it-IT" sz="2800" dirty="0"/>
              <a:t>molti ritengono che l’uso di variabili membro </a:t>
            </a:r>
            <a:r>
              <a:rPr lang="it-IT" altLang="it-IT" sz="2800" i="1" dirty="0" err="1">
                <a:latin typeface="Times New Roman" pitchFamily="18" charset="0"/>
              </a:rPr>
              <a:t>protected</a:t>
            </a:r>
            <a:r>
              <a:rPr lang="it-IT" altLang="it-IT" sz="2800" dirty="0"/>
              <a:t> </a:t>
            </a:r>
            <a:r>
              <a:rPr lang="it-IT" altLang="it-IT" sz="2800" b="1" i="1" dirty="0"/>
              <a:t>comprometta</a:t>
            </a:r>
            <a:r>
              <a:rPr lang="it-IT" altLang="it-IT" sz="2800" dirty="0"/>
              <a:t> l’</a:t>
            </a:r>
            <a:r>
              <a:rPr lang="it-IT" altLang="it-IT" sz="2800" b="1" i="1" dirty="0"/>
              <a:t>incapsulamento</a:t>
            </a:r>
          </a:p>
          <a:p>
            <a:pPr eaLnBrk="1" hangingPunct="1"/>
            <a:r>
              <a:rPr lang="it-IT" altLang="it-IT" sz="2800" dirty="0"/>
              <a:t>è buona norma utilizzare </a:t>
            </a:r>
            <a:r>
              <a:rPr lang="it-IT" altLang="it-IT" sz="2800" dirty="0" err="1">
                <a:latin typeface="Times New Roman" pitchFamily="18" charset="0"/>
              </a:rPr>
              <a:t>protected</a:t>
            </a:r>
            <a:r>
              <a:rPr lang="it-IT" altLang="it-IT" sz="2800" dirty="0"/>
              <a:t> </a:t>
            </a:r>
            <a:r>
              <a:rPr lang="it-IT" altLang="it-IT" sz="2800" b="1" i="1" dirty="0"/>
              <a:t>solo</a:t>
            </a:r>
            <a:r>
              <a:rPr lang="it-IT" altLang="it-IT" sz="2800" dirty="0"/>
              <a:t> quando assolutamente </a:t>
            </a:r>
            <a:r>
              <a:rPr lang="it-IT" altLang="it-IT" sz="2800" b="1" i="1" dirty="0"/>
              <a:t>necessario</a:t>
            </a:r>
          </a:p>
        </p:txBody>
      </p:sp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AF4B188B-E2F7-45AA-80BF-FF448B3D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35201" y="6324600"/>
            <a:ext cx="7584017" cy="331788"/>
          </a:xfrm>
        </p:spPr>
        <p:txBody>
          <a:bodyPr/>
          <a:lstStyle/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</p:spTree>
    <p:extLst>
      <p:ext uri="{BB962C8B-B14F-4D97-AF65-F5344CB8AC3E}">
        <p14:creationId xmlns:p14="http://schemas.microsoft.com/office/powerpoint/2010/main" val="3160445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ridefinizione (</a:t>
            </a:r>
            <a:r>
              <a:rPr lang="it-IT" altLang="it-IT" dirty="0" err="1"/>
              <a:t>overriding</a:t>
            </a:r>
            <a:r>
              <a:rPr lang="it-IT" altLang="it-IT" dirty="0"/>
              <a:t>) e sovraccarico (</a:t>
            </a:r>
            <a:r>
              <a:rPr lang="it-IT" altLang="it-IT" dirty="0" err="1"/>
              <a:t>overloading</a:t>
            </a:r>
            <a:r>
              <a:rPr lang="it-IT" altLang="it-IT" dirty="0"/>
              <a:t>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una funzione </a:t>
            </a:r>
            <a:r>
              <a:rPr lang="it-IT" altLang="it-IT" b="1" i="1" dirty="0"/>
              <a:t>ridefinita</a:t>
            </a:r>
            <a:r>
              <a:rPr lang="it-IT" altLang="it-IT" dirty="0"/>
              <a:t> in una classe derivata ha lo </a:t>
            </a:r>
            <a:r>
              <a:rPr lang="it-IT" altLang="it-IT" b="1" i="1" dirty="0"/>
              <a:t>stesso numero e tipo di parametri</a:t>
            </a:r>
            <a:r>
              <a:rPr lang="it-IT" altLang="it-IT" dirty="0"/>
              <a:t> della funzione della classe base (</a:t>
            </a:r>
            <a:r>
              <a:rPr lang="it-IT" altLang="it-IT" b="1" i="1" dirty="0" err="1"/>
              <a:t>overriding</a:t>
            </a:r>
            <a:r>
              <a:rPr lang="it-IT" altLang="it-IT" dirty="0"/>
              <a:t>)</a:t>
            </a:r>
          </a:p>
          <a:p>
            <a:pPr eaLnBrk="1" hangingPunct="1"/>
            <a:r>
              <a:rPr lang="it-IT" altLang="it-IT" dirty="0"/>
              <a:t>una funzione </a:t>
            </a:r>
            <a:r>
              <a:rPr lang="it-IT" altLang="it-IT" b="1" i="1" dirty="0"/>
              <a:t>sovraccaricata</a:t>
            </a:r>
            <a:r>
              <a:rPr lang="it-IT" altLang="it-IT" dirty="0"/>
              <a:t> in una classe derivata ha un </a:t>
            </a:r>
            <a:r>
              <a:rPr lang="it-IT" altLang="it-IT" b="1" i="1" dirty="0"/>
              <a:t>diverso numero e/o tipo di parametri </a:t>
            </a:r>
            <a:r>
              <a:rPr lang="it-IT" altLang="it-IT" dirty="0"/>
              <a:t>rispetto alla funzione della classe base e la classe derivata ha entrambe le funzioni (</a:t>
            </a:r>
            <a:r>
              <a:rPr lang="it-IT" altLang="it-IT" b="1" i="1" dirty="0" err="1"/>
              <a:t>overloading</a:t>
            </a:r>
            <a:r>
              <a:rPr lang="it-IT" altLang="it-IT" dirty="0"/>
              <a:t>)</a:t>
            </a:r>
          </a:p>
        </p:txBody>
      </p:sp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AAA75E7C-1ABB-4390-A64D-38F58120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35201" y="6324600"/>
            <a:ext cx="7584017" cy="331788"/>
          </a:xfrm>
        </p:spPr>
        <p:txBody>
          <a:bodyPr/>
          <a:lstStyle/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</p:spTree>
    <p:extLst>
      <p:ext uri="{BB962C8B-B14F-4D97-AF65-F5344CB8AC3E}">
        <p14:creationId xmlns:p14="http://schemas.microsoft.com/office/powerpoint/2010/main" val="841617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A4D860-0C6E-4B44-B056-D74D7CE7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accesso a una funzione della classe base ridefinita nella classe derivata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5959D4-8808-47B7-942F-7890A0466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dirty="0"/>
              <a:t>una classe derivata può ridefinire una funzione della classe base</a:t>
            </a:r>
          </a:p>
          <a:p>
            <a:r>
              <a:rPr lang="it-IT" altLang="it-IT" dirty="0"/>
              <a:t>è possibile invocare su un oggetto della classe derivata la </a:t>
            </a:r>
            <a:r>
              <a:rPr lang="it-IT" altLang="it-IT" b="1" i="1" dirty="0"/>
              <a:t>versione</a:t>
            </a:r>
            <a:r>
              <a:rPr lang="it-IT" altLang="it-IT" dirty="0"/>
              <a:t> della funzione data nella </a:t>
            </a:r>
            <a:r>
              <a:rPr lang="it-IT" altLang="it-IT" b="1" i="1" dirty="0"/>
              <a:t>classe base</a:t>
            </a:r>
          </a:p>
          <a:p>
            <a:r>
              <a:rPr lang="it-IT" altLang="it-IT" dirty="0"/>
              <a:t>si utilizza l’operatore ::, che in questo caso è </a:t>
            </a:r>
            <a:r>
              <a:rPr lang="it-IT" altLang="it-IT" b="1" i="1" dirty="0"/>
              <a:t>obbligatorio</a:t>
            </a:r>
            <a:r>
              <a:rPr lang="it-IT" altLang="it-IT" dirty="0"/>
              <a:t>, altrimenti la funzione chiamante continuerebbe in realtà a chiamare se stessa generando un loop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8D418C3-B325-4B76-A9EB-77328ED34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8521B12-A59D-425A-BF05-D5F7F9CB211C}"/>
              </a:ext>
            </a:extLst>
          </p:cNvPr>
          <p:cNvSpPr/>
          <p:nvPr/>
        </p:nvSpPr>
        <p:spPr>
          <a:xfrm>
            <a:off x="3287688" y="403923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it-IT" altLang="it-IT" b="1" dirty="0" err="1">
                <a:latin typeface="Courier New" panose="02070309020205020404" pitchFamily="49" charset="0"/>
                <a:cs typeface="Courier New" pitchFamily="49" charset="0"/>
              </a:rPr>
              <a:t>void</a:t>
            </a:r>
            <a:r>
              <a:rPr lang="it-IT" altLang="it-IT" b="1" dirty="0">
                <a:latin typeface="Courier New" panose="02070309020205020404" pitchFamily="49" charset="0"/>
                <a:cs typeface="Courier New" pitchFamily="49" charset="0"/>
              </a:rPr>
              <a:t> Gatto::visualizza() </a:t>
            </a:r>
            <a:r>
              <a:rPr lang="it-IT" altLang="it-IT" b="1" dirty="0" err="1">
                <a:latin typeface="Courier New" panose="02070309020205020404" pitchFamily="49" charset="0"/>
                <a:cs typeface="Courier New" pitchFamily="49" charset="0"/>
              </a:rPr>
              <a:t>const</a:t>
            </a:r>
            <a:endParaRPr lang="it-IT" altLang="it-IT" b="1" dirty="0">
              <a:latin typeface="Courier New" panose="02070309020205020404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t-IT" altLang="it-IT" b="1" dirty="0">
                <a:latin typeface="Courier New" panose="02070309020205020404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it-IT" altLang="it-IT" b="1" dirty="0">
                <a:latin typeface="Courier New" panose="02070309020205020404" pitchFamily="49" charset="0"/>
                <a:cs typeface="Courier New" pitchFamily="49" charset="0"/>
              </a:rPr>
              <a:t>    </a:t>
            </a:r>
            <a:r>
              <a:rPr lang="it-IT" altLang="it-IT" b="1" dirty="0" err="1">
                <a:latin typeface="Courier New" panose="02070309020205020404" pitchFamily="49" charset="0"/>
                <a:cs typeface="Courier New" pitchFamily="49" charset="0"/>
              </a:rPr>
              <a:t>cout</a:t>
            </a:r>
            <a:r>
              <a:rPr lang="it-IT" altLang="it-IT" b="1" dirty="0">
                <a:latin typeface="Courier New" panose="02070309020205020404" pitchFamily="49" charset="0"/>
                <a:cs typeface="Courier New" pitchFamily="49" charset="0"/>
              </a:rPr>
              <a:t> &lt;&lt; "Sono un gatto ";</a:t>
            </a:r>
          </a:p>
          <a:p>
            <a:pPr marL="0" indent="0">
              <a:buNone/>
            </a:pPr>
            <a:r>
              <a:rPr lang="it-IT" altLang="it-IT" b="1" dirty="0">
                <a:latin typeface="Courier New" panose="02070309020205020404" pitchFamily="49" charset="0"/>
                <a:cs typeface="Courier New" pitchFamily="49" charset="0"/>
              </a:rPr>
              <a:t>    Animale::visualizza();</a:t>
            </a:r>
          </a:p>
          <a:p>
            <a:pPr marL="0" indent="0">
              <a:buNone/>
            </a:pPr>
            <a:r>
              <a:rPr lang="it-IT" altLang="it-IT" b="1" dirty="0">
                <a:latin typeface="Courier New" panose="02070309020205020404" pitchFamily="49" charset="0"/>
                <a:cs typeface="Courier New" pitchFamily="49" charset="0"/>
              </a:rPr>
              <a:t>}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378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relazione “</a:t>
            </a:r>
            <a:r>
              <a:rPr lang="it-IT" altLang="it-IT" dirty="0" err="1"/>
              <a:t>is</a:t>
            </a:r>
            <a:r>
              <a:rPr lang="it-IT" altLang="it-IT" dirty="0"/>
              <a:t> a”</a:t>
            </a:r>
            <a:r>
              <a:rPr lang="en-US" altLang="it-IT" dirty="0"/>
              <a:t> </a:t>
            </a:r>
            <a:endParaRPr lang="it-IT" altLang="it-IT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un </a:t>
            </a:r>
            <a:r>
              <a:rPr lang="it-IT" altLang="it-IT" b="1" i="1" dirty="0"/>
              <a:t>oggetto</a:t>
            </a:r>
            <a:r>
              <a:rPr lang="it-IT" altLang="it-IT" dirty="0"/>
              <a:t> di una classe </a:t>
            </a:r>
            <a:r>
              <a:rPr lang="it-IT" altLang="it-IT" b="1" i="1" dirty="0"/>
              <a:t>derivata</a:t>
            </a:r>
            <a:r>
              <a:rPr lang="it-IT" altLang="it-IT" dirty="0"/>
              <a:t> può essere usato </a:t>
            </a:r>
            <a:r>
              <a:rPr lang="it-IT" altLang="it-IT" b="1" i="1" dirty="0"/>
              <a:t>ovunque</a:t>
            </a:r>
            <a:r>
              <a:rPr lang="it-IT" altLang="it-IT" dirty="0"/>
              <a:t> può essere usato un </a:t>
            </a:r>
            <a:r>
              <a:rPr lang="it-IT" altLang="it-IT" b="1" i="1" dirty="0"/>
              <a:t>oggetto</a:t>
            </a:r>
            <a:r>
              <a:rPr lang="it-IT" altLang="it-IT" dirty="0"/>
              <a:t> della classe </a:t>
            </a:r>
            <a:r>
              <a:rPr lang="it-IT" altLang="it-IT" b="1" i="1" dirty="0"/>
              <a:t>base</a:t>
            </a:r>
          </a:p>
          <a:p>
            <a:pPr eaLnBrk="1" hangingPunct="1"/>
            <a:r>
              <a:rPr lang="it-IT" altLang="it-IT" dirty="0"/>
              <a:t>un oggetto di una classe derivata ha </a:t>
            </a:r>
            <a:r>
              <a:rPr lang="it-IT" altLang="it-IT" b="1" i="1" dirty="0"/>
              <a:t>più di un tipo</a:t>
            </a:r>
          </a:p>
          <a:p>
            <a:pPr eaLnBrk="1" hangingPunct="1"/>
            <a:r>
              <a:rPr lang="it-IT" altLang="it-IT" b="1" i="1" dirty="0"/>
              <a:t>Cane </a:t>
            </a:r>
            <a:r>
              <a:rPr lang="it-IT" altLang="it-IT" b="1" i="1" dirty="0" err="1"/>
              <a:t>is</a:t>
            </a:r>
            <a:r>
              <a:rPr lang="it-IT" altLang="it-IT" b="1" i="1" dirty="0"/>
              <a:t> a Animale</a:t>
            </a:r>
          </a:p>
        </p:txBody>
      </p:sp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D15598A6-88FA-4B20-B9B2-83D9B1D7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35201" y="6324600"/>
            <a:ext cx="7584017" cy="331788"/>
          </a:xfrm>
        </p:spPr>
        <p:txBody>
          <a:bodyPr/>
          <a:lstStyle/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</p:spTree>
    <p:extLst>
      <p:ext uri="{BB962C8B-B14F-4D97-AF65-F5344CB8AC3E}">
        <p14:creationId xmlns:p14="http://schemas.microsoft.com/office/powerpoint/2010/main" val="2072931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funzioni che non vengono ereditate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dirty="0"/>
              <a:t>oltre alle funzioni membro private </a:t>
            </a:r>
            <a:r>
              <a:rPr lang="it-IT" altLang="it-IT" b="1" i="1" dirty="0"/>
              <a:t>non vengono ereditati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b="1" i="1" dirty="0"/>
              <a:t>costruttori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b="1" i="1" dirty="0"/>
              <a:t>distruttori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b="1" i="1" dirty="0"/>
              <a:t>costruttori di copia 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b="1" i="1" dirty="0"/>
              <a:t>operatori di assegnamento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dirty="0"/>
              <a:t>se non vengono definiti vengono creati quelli di </a:t>
            </a:r>
            <a:r>
              <a:rPr lang="it-IT" altLang="it-IT" b="1" i="1" dirty="0"/>
              <a:t>default</a:t>
            </a:r>
          </a:p>
          <a:p>
            <a:pPr lvl="1" eaLnBrk="1" hangingPunct="1">
              <a:lnSpc>
                <a:spcPct val="90000"/>
              </a:lnSpc>
            </a:pPr>
            <a:endParaRPr lang="it-IT" altLang="it-IT" dirty="0"/>
          </a:p>
        </p:txBody>
      </p:sp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44754B7B-DE74-4A9F-AD76-283D18F60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35201" y="6324600"/>
            <a:ext cx="7584017" cy="331788"/>
          </a:xfrm>
        </p:spPr>
        <p:txBody>
          <a:bodyPr/>
          <a:lstStyle/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</p:spTree>
    <p:extLst>
      <p:ext uri="{BB962C8B-B14F-4D97-AF65-F5344CB8AC3E}">
        <p14:creationId xmlns:p14="http://schemas.microsoft.com/office/powerpoint/2010/main" val="1042236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relazioni tra oggetti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relazione “</a:t>
            </a:r>
            <a:r>
              <a:rPr lang="it-IT" altLang="it-IT" b="1" i="1" dirty="0" err="1"/>
              <a:t>is</a:t>
            </a:r>
            <a:r>
              <a:rPr lang="it-IT" altLang="it-IT" b="1" i="1" dirty="0"/>
              <a:t> a</a:t>
            </a:r>
            <a:r>
              <a:rPr lang="it-IT" altLang="it-IT" dirty="0"/>
              <a:t>”</a:t>
            </a:r>
          </a:p>
          <a:p>
            <a:pPr lvl="1" eaLnBrk="1" hangingPunct="1"/>
            <a:r>
              <a:rPr lang="it-IT" altLang="it-IT" dirty="0"/>
              <a:t>esempio: un Gatto </a:t>
            </a:r>
            <a:r>
              <a:rPr lang="it-IT" altLang="it-IT" b="1" i="1" dirty="0" err="1"/>
              <a:t>is</a:t>
            </a:r>
            <a:r>
              <a:rPr lang="it-IT" altLang="it-IT" b="1" i="1" dirty="0"/>
              <a:t> a</a:t>
            </a:r>
            <a:r>
              <a:rPr lang="it-IT" altLang="it-IT" dirty="0"/>
              <a:t> Animale</a:t>
            </a:r>
          </a:p>
          <a:p>
            <a:pPr eaLnBrk="1" hangingPunct="1"/>
            <a:r>
              <a:rPr lang="it-IT" altLang="it-IT" dirty="0"/>
              <a:t>relazione “</a:t>
            </a:r>
            <a:r>
              <a:rPr lang="it-IT" altLang="it-IT" b="1" i="1" dirty="0" err="1"/>
              <a:t>has</a:t>
            </a:r>
            <a:r>
              <a:rPr lang="it-IT" altLang="it-IT" b="1" i="1" dirty="0"/>
              <a:t> a</a:t>
            </a:r>
            <a:r>
              <a:rPr lang="it-IT" altLang="it-IT" dirty="0"/>
              <a:t>”</a:t>
            </a:r>
          </a:p>
          <a:p>
            <a:pPr lvl="1" eaLnBrk="1" hangingPunct="1"/>
            <a:r>
              <a:rPr lang="it-IT" altLang="it-IT" dirty="0"/>
              <a:t>esempio: an Computer </a:t>
            </a:r>
            <a:r>
              <a:rPr lang="it-IT" altLang="it-IT" b="1" i="1" dirty="0" err="1"/>
              <a:t>has</a:t>
            </a:r>
            <a:r>
              <a:rPr lang="it-IT" altLang="it-IT" b="1" i="1" dirty="0"/>
              <a:t> a</a:t>
            </a:r>
            <a:r>
              <a:rPr lang="it-IT" altLang="it-IT" dirty="0"/>
              <a:t> Processore</a:t>
            </a:r>
          </a:p>
        </p:txBody>
      </p:sp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C4BE38F3-0CE5-4BE5-98A1-7F7A0CFA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35201" y="6324600"/>
            <a:ext cx="7584017" cy="331788"/>
          </a:xfrm>
        </p:spPr>
        <p:txBody>
          <a:bodyPr/>
          <a:lstStyle/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</p:spTree>
    <p:extLst>
      <p:ext uri="{BB962C8B-B14F-4D97-AF65-F5344CB8AC3E}">
        <p14:creationId xmlns:p14="http://schemas.microsoft.com/office/powerpoint/2010/main" val="2327958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608369-B8E3-455A-B9A0-EC6D92A2E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Cerchio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85B3AE3-4F91-48AD-B21F-CD0C2B2EA0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Cerchio{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Cerchio(double =1,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=0 );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circonferenza();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area();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raggio;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FDD76D7-7D72-444B-A411-54D963BFD3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M_PI        3.14159265358979323846264338327950288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Cerchio::Cerchio(double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r,int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vx,int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vy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raggio(r), x(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vx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y(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vy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Cerchio::circonferenza()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2*M_PI*raggio;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Cerchio::area()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M_PI*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(raggio,2);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89C2EC-C2B3-4B50-B0E8-6DB6BCE2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3730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03FDAF-58A3-46BA-9B08-F6FC6843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Cilindro </a:t>
            </a:r>
            <a:r>
              <a:rPr lang="it-IT" i="1" dirty="0" err="1"/>
              <a:t>is</a:t>
            </a:r>
            <a:r>
              <a:rPr lang="it-IT" i="1" dirty="0"/>
              <a:t> a</a:t>
            </a:r>
            <a:r>
              <a:rPr lang="it-IT" dirty="0"/>
              <a:t> Cerchio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35958C-7FE8-447B-A548-88D23A8D0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Cilindro :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Cerchio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public:    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Cilindro(double=1,int=0,int=0,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double=1);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double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getAltezza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altezza;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setAltezza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(double v) {altezza= v;}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double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supTotale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double altezza;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94A2EFF-7DC5-450E-AA3F-ACFA3E1A33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Cilindro::Cilindro(double r,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vx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vy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double h)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:Cerchio(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r,vx,vy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altezza = h;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Cilindro::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supTotale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area()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*2+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circonferenza()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*altezza;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82A2AC-A57C-4990-B1FB-9939DF02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8995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03FDAF-58A3-46BA-9B08-F6FC6843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Cilindro </a:t>
            </a:r>
            <a:r>
              <a:rPr lang="it-IT" i="1" dirty="0" err="1"/>
              <a:t>has</a:t>
            </a:r>
            <a:r>
              <a:rPr lang="it-IT" i="1" dirty="0"/>
              <a:t> a</a:t>
            </a:r>
            <a:r>
              <a:rPr lang="it-IT" dirty="0"/>
              <a:t> Cerchio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35958C-7FE8-447B-A548-88D23A8D0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Cilindro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Cilindro(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Cerchio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, double = 1);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getAltezza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altezza;}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setAltezza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(double v){altezza= v;}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supTotale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Cerchio base;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altezza;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94A2EFF-7DC5-450E-AA3F-ACFA3E1A33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Cilindro::Cilindro(Cerchio c, double h)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: base(c), altezza(h) {}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Cilindro::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supTotale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base.area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*2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+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base.circonferenza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*altezza;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82A2AC-A57C-4990-B1FB-9939DF02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9578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55AAD-F417-40FD-AC50-DE257CD6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ereditarietà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1BBC71-697F-492A-AB44-95F0478F0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dirty="0"/>
              <a:t>l’</a:t>
            </a:r>
            <a:r>
              <a:rPr lang="it-IT" altLang="it-IT" b="1" i="1" dirty="0"/>
              <a:t>ereditarietà</a:t>
            </a:r>
            <a:r>
              <a:rPr lang="it-IT" altLang="it-IT" dirty="0"/>
              <a:t> permette di definire nuove classi partendo da classi sviluppate in precedenza</a:t>
            </a:r>
          </a:p>
          <a:p>
            <a:pPr>
              <a:lnSpc>
                <a:spcPct val="90000"/>
              </a:lnSpc>
            </a:pPr>
            <a:r>
              <a:rPr lang="it-IT" altLang="it-IT" dirty="0"/>
              <a:t>una nuova classe (</a:t>
            </a:r>
            <a:r>
              <a:rPr lang="it-IT" altLang="it-IT" b="1" dirty="0"/>
              <a:t>classe derivata</a:t>
            </a:r>
            <a:r>
              <a:rPr lang="it-IT" altLang="it-IT" dirty="0"/>
              <a:t>) viene creata a partire da una classe esistente (</a:t>
            </a:r>
            <a:r>
              <a:rPr lang="it-IT" altLang="it-IT" b="1" dirty="0"/>
              <a:t>classe base</a:t>
            </a:r>
            <a:r>
              <a:rPr lang="it-IT" altLang="it-IT" dirty="0"/>
              <a:t>) </a:t>
            </a:r>
          </a:p>
          <a:p>
            <a:pPr>
              <a:lnSpc>
                <a:spcPct val="90000"/>
              </a:lnSpc>
            </a:pPr>
            <a:r>
              <a:rPr lang="it-IT" altLang="it-IT" dirty="0"/>
              <a:t>la classe derivata viene definita esprimendo solamente le </a:t>
            </a:r>
            <a:r>
              <a:rPr lang="it-IT" altLang="it-IT" b="1" i="1" dirty="0"/>
              <a:t>differenze</a:t>
            </a:r>
            <a:r>
              <a:rPr lang="it-IT" altLang="it-IT" dirty="0"/>
              <a:t> che essa possiede rispetto alla classe base</a:t>
            </a:r>
          </a:p>
          <a:p>
            <a:pPr>
              <a:lnSpc>
                <a:spcPct val="90000"/>
              </a:lnSpc>
            </a:pPr>
            <a:r>
              <a:rPr lang="it-IT" altLang="it-IT" dirty="0"/>
              <a:t>la classe derivata </a:t>
            </a:r>
            <a:r>
              <a:rPr lang="it-IT" altLang="it-IT" b="1" dirty="0"/>
              <a:t>eredita</a:t>
            </a:r>
            <a:r>
              <a:rPr lang="it-IT" altLang="it-IT" dirty="0"/>
              <a:t> le variabili membro e le funzioni membro della classe base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11CB285-36C3-4B6D-BBED-08E3428D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9377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ereditarietà protetta e privata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b="1" i="1" dirty="0"/>
              <a:t>ereditarietà protetta</a:t>
            </a:r>
            <a:r>
              <a:rPr lang="it-IT" altLang="it-IT" dirty="0"/>
              <a:t>: i membri pubblici della classe base sono protetti nella classe derivata quando sono ereditati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dirty="0"/>
              <a:t>ereditarietà privata: nessun membro della classe base può essere referenziato nella classe derivata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dirty="0"/>
              <a:t>la relazione “</a:t>
            </a:r>
            <a:r>
              <a:rPr lang="it-IT" altLang="it-IT" dirty="0" err="1"/>
              <a:t>is</a:t>
            </a:r>
            <a:r>
              <a:rPr lang="it-IT" altLang="it-IT" dirty="0"/>
              <a:t> a” non è valida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dirty="0"/>
              <a:t>sono raramente usate</a:t>
            </a:r>
          </a:p>
        </p:txBody>
      </p:sp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EADE1A03-C39D-4CDE-81C1-F1647F36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35201" y="6324600"/>
            <a:ext cx="7584017" cy="331788"/>
          </a:xfrm>
        </p:spPr>
        <p:txBody>
          <a:bodyPr/>
          <a:lstStyle/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</p:spTree>
    <p:extLst>
      <p:ext uri="{BB962C8B-B14F-4D97-AF65-F5344CB8AC3E}">
        <p14:creationId xmlns:p14="http://schemas.microsoft.com/office/powerpoint/2010/main" val="3695844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gerarchia di classi</a:t>
            </a:r>
          </a:p>
        </p:txBody>
      </p:sp>
      <p:sp>
        <p:nvSpPr>
          <p:cNvPr id="25603" name="Segnaposto contenuto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altLang="it-IT" sz="1800" dirty="0"/>
              <a:t>l’ereditarietà può estendersi a più livelli generando quindi una </a:t>
            </a:r>
            <a:r>
              <a:rPr lang="it-IT" altLang="it-IT" sz="1800" b="1" i="1" dirty="0"/>
              <a:t>gerarchia di classi</a:t>
            </a:r>
            <a:endParaRPr lang="it-IT" altLang="it-IT" sz="1800" i="1" dirty="0"/>
          </a:p>
          <a:p>
            <a:r>
              <a:rPr lang="it-IT" altLang="it-IT" sz="1800" dirty="0"/>
              <a:t>una classe derivata può, a sua volta, essere base di nuove sottoclassi</a:t>
            </a:r>
          </a:p>
          <a:p>
            <a:r>
              <a:rPr lang="it-IT" altLang="it-IT" sz="1800" b="1" i="1" dirty="0"/>
              <a:t>Sportivo</a:t>
            </a:r>
            <a:r>
              <a:rPr lang="it-IT" altLang="it-IT" sz="1800" dirty="0"/>
              <a:t> è </a:t>
            </a:r>
            <a:r>
              <a:rPr lang="it-IT" altLang="it-IT" sz="1800" i="1" dirty="0"/>
              <a:t>sottoclasse</a:t>
            </a:r>
            <a:r>
              <a:rPr lang="it-IT" altLang="it-IT" sz="1800" dirty="0"/>
              <a:t> di </a:t>
            </a:r>
            <a:r>
              <a:rPr lang="it-IT" altLang="it-IT" sz="1800" b="1" i="1" dirty="0"/>
              <a:t>Persona</a:t>
            </a:r>
            <a:r>
              <a:rPr lang="it-IT" altLang="it-IT" sz="1800" dirty="0"/>
              <a:t> ed è </a:t>
            </a:r>
            <a:r>
              <a:rPr lang="it-IT" altLang="it-IT" sz="1800" i="1" dirty="0"/>
              <a:t>superclasse</a:t>
            </a:r>
            <a:r>
              <a:rPr lang="it-IT" altLang="it-IT" sz="1800" dirty="0"/>
              <a:t> di </a:t>
            </a:r>
            <a:r>
              <a:rPr lang="it-IT" altLang="it-IT" sz="1800" b="1" i="1" dirty="0"/>
              <a:t>Nuotatore</a:t>
            </a:r>
            <a:r>
              <a:rPr lang="it-IT" altLang="it-IT" sz="1800" dirty="0"/>
              <a:t>, </a:t>
            </a:r>
            <a:r>
              <a:rPr lang="it-IT" altLang="it-IT" sz="1800" b="1" i="1" dirty="0"/>
              <a:t>Motociclista</a:t>
            </a:r>
            <a:r>
              <a:rPr lang="it-IT" altLang="it-IT" sz="1800" dirty="0"/>
              <a:t> e </a:t>
            </a:r>
            <a:r>
              <a:rPr lang="it-IT" altLang="it-IT" sz="1800" b="1" i="1" dirty="0"/>
              <a:t>Calciatore</a:t>
            </a:r>
          </a:p>
          <a:p>
            <a:r>
              <a:rPr lang="it-IT" altLang="it-IT" sz="1800" dirty="0"/>
              <a:t>nella parte alta della gerarchia troviamo le </a:t>
            </a:r>
            <a:r>
              <a:rPr lang="it-IT" altLang="it-IT" sz="1800" b="1" i="1" dirty="0"/>
              <a:t>classi generiche</a:t>
            </a:r>
            <a:r>
              <a:rPr lang="it-IT" altLang="it-IT" sz="1800" dirty="0"/>
              <a:t>, scendendo aumenta il </a:t>
            </a:r>
            <a:r>
              <a:rPr lang="it-IT" altLang="it-IT" sz="1800" b="1" i="1" dirty="0"/>
              <a:t>livello di specializzazione</a:t>
            </a:r>
            <a:endParaRPr lang="it-IT" altLang="it-IT" sz="1800" dirty="0"/>
          </a:p>
          <a:p>
            <a:endParaRPr lang="it-IT" altLang="it-IT" sz="1800" dirty="0"/>
          </a:p>
        </p:txBody>
      </p:sp>
      <p:pic>
        <p:nvPicPr>
          <p:cNvPr id="25605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97600" y="2449513"/>
            <a:ext cx="5384800" cy="2949575"/>
          </a:xfrm>
          <a:noFill/>
        </p:spPr>
      </p:pic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4BE122C0-3D3D-428F-9B82-B4FA36D1D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35201" y="6324600"/>
            <a:ext cx="7584017" cy="331788"/>
          </a:xfrm>
        </p:spPr>
        <p:txBody>
          <a:bodyPr/>
          <a:lstStyle/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</p:spTree>
    <p:extLst>
      <p:ext uri="{BB962C8B-B14F-4D97-AF65-F5344CB8AC3E}">
        <p14:creationId xmlns:p14="http://schemas.microsoft.com/office/powerpoint/2010/main" val="1340264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ereditarietà multipla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it-IT" altLang="it-IT" sz="2400" dirty="0"/>
              <a:t>una classe derivata può avere </a:t>
            </a:r>
            <a:r>
              <a:rPr lang="it-IT" altLang="it-IT" sz="2400" b="1" i="1" dirty="0"/>
              <a:t>più di una classe base</a:t>
            </a:r>
          </a:p>
          <a:p>
            <a:pPr eaLnBrk="1" hangingPunct="1"/>
            <a:r>
              <a:rPr lang="it-IT" altLang="it-IT" sz="2400" dirty="0"/>
              <a:t>possono esserci situazioni </a:t>
            </a:r>
            <a:r>
              <a:rPr lang="it-IT" altLang="it-IT" sz="2400" b="1" i="1" dirty="0"/>
              <a:t>ambigue</a:t>
            </a:r>
          </a:p>
          <a:p>
            <a:pPr eaLnBrk="1" hangingPunct="1"/>
            <a:r>
              <a:rPr lang="it-IT" altLang="it-IT" sz="2400" dirty="0"/>
              <a:t>richiede una </a:t>
            </a:r>
            <a:r>
              <a:rPr lang="it-IT" altLang="it-IT" sz="2400" b="1" i="1" dirty="0"/>
              <a:t>conoscenza</a:t>
            </a:r>
            <a:r>
              <a:rPr lang="it-IT" altLang="it-IT" sz="2400" dirty="0"/>
              <a:t> </a:t>
            </a:r>
            <a:r>
              <a:rPr lang="it-IT" altLang="it-IT" sz="2400" b="1" i="1" dirty="0"/>
              <a:t>approfondita</a:t>
            </a:r>
            <a:r>
              <a:rPr lang="it-IT" altLang="it-IT" sz="2400" dirty="0"/>
              <a:t> del linguaggio</a:t>
            </a:r>
          </a:p>
          <a:p>
            <a:pPr eaLnBrk="1" hangingPunct="1"/>
            <a:r>
              <a:rPr lang="it-IT" altLang="it-IT" sz="2400" dirty="0"/>
              <a:t>in </a:t>
            </a:r>
            <a:r>
              <a:rPr lang="it-IT" altLang="it-IT" sz="2400" b="1" i="1" dirty="0"/>
              <a:t>alcuni linguaggi </a:t>
            </a:r>
            <a:r>
              <a:rPr lang="it-IT" altLang="it-IT" sz="2400" dirty="0"/>
              <a:t>(es Java) </a:t>
            </a:r>
            <a:r>
              <a:rPr lang="it-IT" altLang="it-IT" sz="2400" b="1" i="1" dirty="0"/>
              <a:t>non è ammessa</a:t>
            </a:r>
            <a:r>
              <a:rPr lang="it-IT" altLang="it-IT" sz="2400" dirty="0"/>
              <a:t> l’ereditarietà multipla</a:t>
            </a:r>
          </a:p>
        </p:txBody>
      </p:sp>
      <p:pic>
        <p:nvPicPr>
          <p:cNvPr id="26629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97600" y="3019425"/>
            <a:ext cx="5384800" cy="1809750"/>
          </a:xfrm>
          <a:noFill/>
        </p:spPr>
      </p:pic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EF234D81-AB2C-43CB-8B8D-5CCA42BE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35201" y="6324600"/>
            <a:ext cx="7584017" cy="331788"/>
          </a:xfrm>
        </p:spPr>
        <p:txBody>
          <a:bodyPr/>
          <a:lstStyle/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</p:spTree>
    <p:extLst>
      <p:ext uri="{BB962C8B-B14F-4D97-AF65-F5344CB8AC3E}">
        <p14:creationId xmlns:p14="http://schemas.microsoft.com/office/powerpoint/2010/main" val="2885339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3AAA58-F075-4956-B5AB-6A45EBC9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ereditarietà multipla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EC2CAD-5A8C-4B29-8878-E2532700AD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MiaData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MiaData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MiaData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anno,int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mese,int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giorno);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 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getter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 setter) …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stampa()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anno;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mese;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giorno;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7E08A9F-F465-4B3C-AF7C-8E230B5976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MiaOra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MiaOra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MiaOra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minuto,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secondo);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 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getter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 setter) …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stampa()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minuto;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secondo;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8F0DB9-FA45-4D34-9A5D-F64983124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1981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3AAA58-F075-4956-B5AB-6A45EBC9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ereditarietà multipla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EC2CAD-5A8C-4B29-8878-E2532700AD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MiaDataOra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MiaData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public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MiaOra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MiaDataOra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MiaDataOra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anno,int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mese,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giorno,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ora,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minuto,  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giornoSett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 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getter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 setter) …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stampa()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giornoSett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7E08A9F-F465-4B3C-AF7C-8E230B5976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MiaDataOra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MiaDataOra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MiaData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MiaOra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giornoSett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"domenica";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MiaDataOra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MiaDataOra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anno,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mese, 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giorno,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ora,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minuto, 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giornoSett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MiaData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anno,mese,giorno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MiaOra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ora,minuto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giornoSett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giornoSett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MiaDataOra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::stampa()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MiaData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::stampa();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MiaOra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::stampa();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"giorno settimana = " 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&lt;&lt;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giornoSett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8F0DB9-FA45-4D34-9A5D-F64983124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0680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FE0041DE-03CA-4CB9-81C3-2FB90670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oggetti di superclasse e sottoclasse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581AE970-6B49-4656-90AF-3D9CC2FD7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 </a:t>
            </a:r>
            <a:r>
              <a:rPr lang="it-IT" b="1" i="1" dirty="0"/>
              <a:t>oggetto</a:t>
            </a:r>
            <a:r>
              <a:rPr lang="it-IT" dirty="0"/>
              <a:t> di tipo </a:t>
            </a:r>
            <a:r>
              <a:rPr lang="it-IT" b="1" i="1" dirty="0"/>
              <a:t>sottoclasse</a:t>
            </a:r>
            <a:r>
              <a:rPr lang="it-IT" dirty="0"/>
              <a:t> è contemporaneamente e </a:t>
            </a:r>
            <a:r>
              <a:rPr lang="it-IT" b="1" i="1" dirty="0"/>
              <a:t>automaticamente</a:t>
            </a:r>
            <a:r>
              <a:rPr lang="it-IT" dirty="0"/>
              <a:t> anche di tipo </a:t>
            </a:r>
            <a:r>
              <a:rPr lang="it-IT" b="1" i="1" dirty="0"/>
              <a:t>superclasse</a:t>
            </a:r>
          </a:p>
          <a:p>
            <a:r>
              <a:rPr lang="it-IT" dirty="0"/>
              <a:t>quando è necessario utilizzare un oggetto di tipo superclasse è </a:t>
            </a:r>
            <a:r>
              <a:rPr lang="it-IT" b="1" i="1" dirty="0"/>
              <a:t>possibile</a:t>
            </a:r>
            <a:r>
              <a:rPr lang="it-IT" dirty="0"/>
              <a:t> utilizzare un oggetto di tipo </a:t>
            </a:r>
            <a:r>
              <a:rPr lang="it-IT" b="1" i="1" dirty="0"/>
              <a:t>sottoclasse</a:t>
            </a:r>
          </a:p>
          <a:p>
            <a:r>
              <a:rPr lang="it-IT" b="1" i="1" dirty="0"/>
              <a:t>al contrario invece la regola non vale</a:t>
            </a:r>
          </a:p>
          <a:p>
            <a:r>
              <a:rPr lang="it-IT" dirty="0"/>
              <a:t>ogni oggetto di tipo </a:t>
            </a:r>
            <a:r>
              <a:rPr lang="it-IT" b="1" i="1" dirty="0"/>
              <a:t>Sportivo</a:t>
            </a:r>
            <a:r>
              <a:rPr lang="it-IT" dirty="0"/>
              <a:t> </a:t>
            </a:r>
            <a:r>
              <a:rPr lang="it-IT" b="1" i="1" dirty="0"/>
              <a:t>è</a:t>
            </a:r>
            <a:r>
              <a:rPr lang="it-IT" dirty="0"/>
              <a:t> anche un oggetto di tipo </a:t>
            </a:r>
            <a:r>
              <a:rPr lang="it-IT" b="1" i="1" dirty="0"/>
              <a:t>Persona</a:t>
            </a:r>
          </a:p>
          <a:p>
            <a:pPr lvl="1"/>
            <a:r>
              <a:rPr lang="it-IT" i="1" dirty="0"/>
              <a:t>è vero che uno sportivo è una persona</a:t>
            </a:r>
          </a:p>
          <a:p>
            <a:r>
              <a:rPr lang="it-IT" b="1" i="1" dirty="0"/>
              <a:t>non è vero il contrario</a:t>
            </a:r>
          </a:p>
          <a:p>
            <a:pPr lvl="1"/>
            <a:r>
              <a:rPr lang="it-IT" i="1" dirty="0"/>
              <a:t>una persona non è necessariamente uno sportivo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AD0D0B-5412-4784-9A05-47649499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6404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DEA399-542D-4D67-9C23-CA9376219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puntatori e classi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382BCB-5E65-4DB0-B4D9-251AA8506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è possibile dichiarare un </a:t>
            </a:r>
            <a:r>
              <a:rPr lang="it-IT" b="1" i="1" dirty="0"/>
              <a:t>puntatore</a:t>
            </a:r>
            <a:r>
              <a:rPr lang="it-IT" dirty="0"/>
              <a:t> ad un oggetto di una </a:t>
            </a:r>
            <a:r>
              <a:rPr lang="it-IT" b="1" i="1" dirty="0"/>
              <a:t>classe</a:t>
            </a:r>
          </a:p>
          <a:p>
            <a:r>
              <a:rPr lang="it-IT" dirty="0"/>
              <a:t>l’operatore </a:t>
            </a:r>
            <a:r>
              <a:rPr lang="it-IT" b="1" i="1" dirty="0"/>
              <a:t>new</a:t>
            </a:r>
            <a:r>
              <a:rPr lang="it-IT" dirty="0"/>
              <a:t> alloca memoria per l’oggetto e </a:t>
            </a:r>
            <a:r>
              <a:rPr lang="it-IT" b="1" i="1" dirty="0"/>
              <a:t>chiama il costruttore</a:t>
            </a:r>
          </a:p>
          <a:p>
            <a:r>
              <a:rPr lang="it-IT" b="1" i="1" dirty="0"/>
              <a:t>delete</a:t>
            </a:r>
            <a:r>
              <a:rPr lang="it-IT" dirty="0"/>
              <a:t> rilascia la memoria e chiama il </a:t>
            </a:r>
            <a:r>
              <a:rPr lang="it-IT" b="1" i="1" dirty="0"/>
              <a:t>distruttore</a:t>
            </a:r>
            <a:r>
              <a:rPr lang="it-IT" dirty="0"/>
              <a:t> della classe</a:t>
            </a:r>
          </a:p>
          <a:p>
            <a:r>
              <a:rPr lang="it-IT" dirty="0"/>
              <a:t>esempio</a:t>
            </a:r>
          </a:p>
          <a:p>
            <a:pPr marL="40005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Cerchio *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pCerchio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pCerchio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Cerchio;</a:t>
            </a:r>
          </a:p>
          <a:p>
            <a:pPr marL="40005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pCerchio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Cerchio(10.5, 45, 30);</a:t>
            </a:r>
          </a:p>
          <a:p>
            <a:pPr marL="400050" lvl="1" indent="0">
              <a:buNone/>
            </a:pPr>
            <a:r>
              <a:rPr lang="it-IT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40005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pCerchio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B9D705-6E30-4311-9CA8-7FFB6677A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8032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102F62-6A36-4233-B9E8-C37F148C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accesso alle funzioni membro </a:t>
            </a:r>
            <a:br>
              <a:rPr lang="it-IT" dirty="0"/>
            </a:br>
            <a:r>
              <a:rPr lang="it-IT" dirty="0"/>
              <a:t>tramite puntatori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FECD18-DB79-49C3-923C-C22E75F44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l’operatore </a:t>
            </a:r>
            <a:r>
              <a:rPr lang="it-IT" b="1" i="1" dirty="0"/>
              <a:t>*</a:t>
            </a:r>
            <a:r>
              <a:rPr lang="it-IT" dirty="0"/>
              <a:t> (</a:t>
            </a:r>
            <a:r>
              <a:rPr lang="it-IT" b="1" i="1" dirty="0" err="1"/>
              <a:t>indirection</a:t>
            </a:r>
            <a:r>
              <a:rPr lang="it-IT" b="1" i="1" dirty="0"/>
              <a:t> operator</a:t>
            </a:r>
            <a:r>
              <a:rPr lang="it-IT" dirty="0"/>
              <a:t>) ritorna un sinonimo dell’oggetto a cui il suo operando (un puntatore) punta</a:t>
            </a:r>
          </a:p>
          <a:p>
            <a:r>
              <a:rPr lang="it-IT" dirty="0"/>
              <a:t>tramite questo operatore è possibile </a:t>
            </a:r>
            <a:r>
              <a:rPr lang="it-IT" b="1" i="1" dirty="0"/>
              <a:t>accedere</a:t>
            </a:r>
            <a:r>
              <a:rPr lang="it-IT" dirty="0"/>
              <a:t> alle funzioni membro dell’oggetto puntato</a:t>
            </a:r>
          </a:p>
          <a:p>
            <a:pPr marL="40005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Cerchio *pc1;</a:t>
            </a:r>
          </a:p>
          <a:p>
            <a:pPr marL="40005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pc1 = new Cerchio(10,2,4);</a:t>
            </a:r>
          </a:p>
          <a:p>
            <a:pPr marL="400050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"area " &lt;&lt; (*pc1).area()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"area " &lt;&lt; pc1-&gt;area() &lt;&lt;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b="1" i="1" dirty="0"/>
              <a:t>puntatore-&gt;metodo() </a:t>
            </a:r>
            <a:r>
              <a:rPr lang="it-IT" dirty="0"/>
              <a:t>e </a:t>
            </a:r>
            <a:r>
              <a:rPr lang="it-IT" b="1" i="1" dirty="0"/>
              <a:t>(*puntatore).metodo() </a:t>
            </a:r>
            <a:r>
              <a:rPr lang="it-IT" dirty="0"/>
              <a:t>sono due forme di scrittura equivalenti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00BE45D-2956-4F9B-81A6-49024888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6119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D15CD05D-AED1-440C-9416-C3B5741BE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polimorfismo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A0B9EB01-057F-477F-8C52-5D6F3F77C8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funzioni </a:t>
            </a:r>
            <a:r>
              <a:rPr lang="it-IT" dirty="0" err="1"/>
              <a:t>virtual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2062DE7-2FB3-49DD-8698-9E326DEC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0882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EC0F58-324A-4DFC-B96B-ADEC6AF6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polimorfismo e funzioni virtuali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B00800-06E7-498B-8C51-92AC4823F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/>
              <a:t>polimorfismo e funzioni virtuali </a:t>
            </a:r>
            <a:r>
              <a:rPr lang="it-IT" dirty="0"/>
              <a:t>sono un meccanismo fondamentale per realizzare </a:t>
            </a:r>
            <a:r>
              <a:rPr lang="it-IT" b="1" i="1" dirty="0"/>
              <a:t>sistemi estensibili</a:t>
            </a:r>
          </a:p>
          <a:p>
            <a:pPr lvl="1"/>
            <a:r>
              <a:rPr lang="it-IT" dirty="0"/>
              <a:t>consentono di trattare gli </a:t>
            </a:r>
            <a:r>
              <a:rPr lang="it-IT" b="1" i="1" dirty="0"/>
              <a:t>oggetti di tutte le classi </a:t>
            </a:r>
            <a:r>
              <a:rPr lang="it-IT" dirty="0"/>
              <a:t>di una gerarchia come se fossero oggetti della classe base</a:t>
            </a:r>
          </a:p>
          <a:p>
            <a:r>
              <a:rPr lang="it-IT" dirty="0"/>
              <a:t>il risultato è la scrittura di programmi </a:t>
            </a:r>
            <a:r>
              <a:rPr lang="it-IT" b="1" i="1" dirty="0"/>
              <a:t>più semplici </a:t>
            </a:r>
            <a:r>
              <a:rPr lang="it-IT" dirty="0"/>
              <a:t>(</a:t>
            </a:r>
            <a:r>
              <a:rPr lang="it-IT" i="1" dirty="0"/>
              <a:t>meno branching </a:t>
            </a:r>
            <a:r>
              <a:rPr lang="it-IT" i="1" dirty="0" err="1"/>
              <a:t>logic</a:t>
            </a:r>
            <a:r>
              <a:rPr lang="it-IT" dirty="0"/>
              <a:t>), in cui viene favorito il </a:t>
            </a:r>
            <a:r>
              <a:rPr lang="it-IT" dirty="0" err="1"/>
              <a:t>testing</a:t>
            </a:r>
            <a:r>
              <a:rPr lang="it-IT" dirty="0"/>
              <a:t> ed il mantenimento del codice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2D8F845-C50A-43A5-9737-C8C5BAF6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523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236ED5-03DD-4B12-B349-D5D33C87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estenzione</a:t>
            </a:r>
            <a:r>
              <a:rPr lang="it-IT" dirty="0"/>
              <a:t> e ridefinizione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8BF72F-248D-4757-B837-142936EE5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dirty="0"/>
              <a:t>la classe derivata può </a:t>
            </a:r>
            <a:r>
              <a:rPr lang="it-IT" altLang="it-IT" b="1" dirty="0"/>
              <a:t>aggiungere</a:t>
            </a:r>
            <a:r>
              <a:rPr lang="it-IT" altLang="it-IT" dirty="0"/>
              <a:t> variabili membro e funzioni membro</a:t>
            </a:r>
          </a:p>
          <a:p>
            <a:r>
              <a:rPr lang="it-IT" altLang="it-IT" dirty="0"/>
              <a:t>la classe derivata può </a:t>
            </a:r>
            <a:r>
              <a:rPr lang="it-IT" altLang="it-IT" b="1" i="1" dirty="0"/>
              <a:t>cambiare la definizione </a:t>
            </a:r>
            <a:r>
              <a:rPr lang="it-IT" altLang="it-IT" dirty="0"/>
              <a:t>di una funzione membro ereditata</a:t>
            </a:r>
          </a:p>
          <a:p>
            <a:r>
              <a:rPr lang="it-IT" altLang="it-IT" dirty="0"/>
              <a:t>possiamo avere ereditarietà per</a:t>
            </a:r>
          </a:p>
          <a:p>
            <a:pPr lvl="1"/>
            <a:r>
              <a:rPr lang="it-IT" altLang="it-IT" b="1" i="1" dirty="0"/>
              <a:t>estensione</a:t>
            </a:r>
            <a:r>
              <a:rPr lang="it-IT" altLang="it-IT" dirty="0"/>
              <a:t> </a:t>
            </a:r>
            <a:br>
              <a:rPr lang="it-IT" altLang="it-IT" dirty="0"/>
            </a:br>
            <a:r>
              <a:rPr lang="it-IT" altLang="it-IT" dirty="0"/>
              <a:t>(</a:t>
            </a:r>
            <a:r>
              <a:rPr lang="it-IT" altLang="it-IT" b="1" i="1" dirty="0"/>
              <a:t>aggiunta</a:t>
            </a:r>
            <a:r>
              <a:rPr lang="it-IT" altLang="it-IT" dirty="0"/>
              <a:t> di nuove variabili e/o funzioni, </a:t>
            </a:r>
            <a:r>
              <a:rPr lang="it-IT" altLang="it-IT" i="1" dirty="0"/>
              <a:t>eventualmente </a:t>
            </a:r>
            <a:r>
              <a:rPr lang="it-IT" altLang="it-IT" i="1" dirty="0" err="1"/>
              <a:t>overloading</a:t>
            </a:r>
            <a:r>
              <a:rPr lang="it-IT" altLang="it-IT" dirty="0"/>
              <a:t>)</a:t>
            </a:r>
          </a:p>
          <a:p>
            <a:pPr lvl="1"/>
            <a:r>
              <a:rPr lang="it-IT" altLang="it-IT" b="1" i="1" dirty="0"/>
              <a:t>ridefinizione</a:t>
            </a:r>
            <a:br>
              <a:rPr lang="it-IT" altLang="it-IT" dirty="0"/>
            </a:br>
            <a:r>
              <a:rPr lang="it-IT" altLang="it-IT" dirty="0"/>
              <a:t>(</a:t>
            </a:r>
            <a:r>
              <a:rPr lang="it-IT" altLang="it-IT" b="1" i="1" dirty="0" err="1"/>
              <a:t>overriding</a:t>
            </a:r>
            <a:r>
              <a:rPr lang="it-IT" altLang="it-IT" b="1" i="1" dirty="0"/>
              <a:t> </a:t>
            </a:r>
            <a:r>
              <a:rPr lang="it-IT" altLang="it-IT" dirty="0"/>
              <a:t>di funzioni)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A923A3C-63EA-4388-A80D-4CCFB903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9508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8C5AD0-E2EB-44CB-A2B7-B87D029E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 virtuali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1CD786-44E4-4DC5-8BE3-B9A4BF8AE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quando una </a:t>
            </a:r>
            <a:r>
              <a:rPr lang="it-IT" b="1" i="1" dirty="0"/>
              <a:t>funzione</a:t>
            </a:r>
            <a:r>
              <a:rPr lang="it-IT" dirty="0"/>
              <a:t> membro di una </a:t>
            </a:r>
            <a:r>
              <a:rPr lang="it-IT" b="1" i="1" dirty="0"/>
              <a:t>classe base </a:t>
            </a:r>
            <a:r>
              <a:rPr lang="it-IT" dirty="0"/>
              <a:t>è dichiarata </a:t>
            </a:r>
            <a:r>
              <a:rPr lang="it-IT" b="1" i="1" dirty="0" err="1"/>
              <a:t>virtual</a:t>
            </a:r>
            <a:endParaRPr lang="it-IT" b="1" i="1" dirty="0"/>
          </a:p>
          <a:p>
            <a:r>
              <a:rPr lang="it-IT" dirty="0"/>
              <a:t>se la funzione è </a:t>
            </a:r>
            <a:r>
              <a:rPr lang="it-IT" b="1" i="1" dirty="0"/>
              <a:t>chiamata</a:t>
            </a:r>
            <a:r>
              <a:rPr lang="it-IT" dirty="0"/>
              <a:t> tramite un </a:t>
            </a:r>
            <a:r>
              <a:rPr lang="it-IT" b="1" i="1" dirty="0"/>
              <a:t>oggetto</a:t>
            </a:r>
            <a:r>
              <a:rPr lang="it-IT" dirty="0"/>
              <a:t>, la risoluzione del riferimento avviene a </a:t>
            </a:r>
            <a:r>
              <a:rPr lang="it-IT" b="1" i="1" dirty="0"/>
              <a:t>tempo di compilazione </a:t>
            </a:r>
            <a:r>
              <a:rPr lang="it-IT" dirty="0"/>
              <a:t>(</a:t>
            </a:r>
            <a:r>
              <a:rPr lang="it-IT" b="1" i="1" dirty="0" err="1"/>
              <a:t>static</a:t>
            </a:r>
            <a:r>
              <a:rPr lang="it-IT" b="1" i="1" dirty="0"/>
              <a:t> </a:t>
            </a:r>
            <a:r>
              <a:rPr lang="it-IT" b="1" i="1" dirty="0" err="1"/>
              <a:t>binding</a:t>
            </a:r>
            <a:r>
              <a:rPr lang="it-IT" dirty="0"/>
              <a:t>) e la funzione chiamata è quella della classe dell’oggetto</a:t>
            </a:r>
          </a:p>
          <a:p>
            <a:r>
              <a:rPr lang="it-IT" dirty="0"/>
              <a:t>se la funzione è </a:t>
            </a:r>
            <a:r>
              <a:rPr lang="it-IT" b="1" i="1" dirty="0"/>
              <a:t>chiamata</a:t>
            </a:r>
            <a:r>
              <a:rPr lang="it-IT" dirty="0"/>
              <a:t> tramite un </a:t>
            </a:r>
            <a:r>
              <a:rPr lang="it-IT" b="1" i="1" dirty="0"/>
              <a:t>puntatore </a:t>
            </a:r>
            <a:r>
              <a:rPr lang="it-IT" dirty="0"/>
              <a:t>il programma sceglie a </a:t>
            </a:r>
            <a:r>
              <a:rPr lang="it-IT" b="1" i="1" dirty="0"/>
              <a:t>tempo di esecuzione </a:t>
            </a:r>
            <a:r>
              <a:rPr lang="it-IT" dirty="0"/>
              <a:t>la funzione della classe appropriata (</a:t>
            </a:r>
            <a:r>
              <a:rPr lang="it-IT" b="1" i="1" dirty="0"/>
              <a:t>late </a:t>
            </a:r>
            <a:r>
              <a:rPr lang="it-IT" b="1" i="1" dirty="0" err="1"/>
              <a:t>binding</a:t>
            </a:r>
            <a:r>
              <a:rPr lang="it-IT" b="1" i="1" dirty="0"/>
              <a:t> </a:t>
            </a:r>
            <a:r>
              <a:rPr lang="it-IT" dirty="0"/>
              <a:t>o</a:t>
            </a:r>
            <a:r>
              <a:rPr lang="it-IT" b="1" i="1" dirty="0"/>
              <a:t> </a:t>
            </a:r>
            <a:r>
              <a:rPr lang="it-IT" b="1" i="1" dirty="0" err="1"/>
              <a:t>dynamic</a:t>
            </a:r>
            <a:r>
              <a:rPr lang="it-IT" b="1" i="1" dirty="0"/>
              <a:t> </a:t>
            </a:r>
            <a:r>
              <a:rPr lang="it-IT" b="1" i="1" dirty="0" err="1"/>
              <a:t>binding</a:t>
            </a:r>
            <a:r>
              <a:rPr lang="it-IT" dirty="0"/>
              <a:t>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F2E5713-75F6-42B8-8D4E-2AFA4EE2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0151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B06F08-5EB4-4E3F-9CB8-9556F0A7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8CB421D-8DD2-4C63-A3FB-7F797A6B80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ChessPiece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ChessPiece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~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ChessPiece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color;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ChessPiece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::move()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"No piece" &lt;&lt;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F2A620B-9C4E-4773-8FFD-35B0BBCC0A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Bishop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ChessPiece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Bishop();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~Bishop();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Bishop::Bishop(){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("Bishop");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Bishop::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"Bishop @ " &lt;&lt;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getColor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&lt;&lt; "," &lt;&lt;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getRow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5DA81A-52B8-48D0-B8C3-A68D4E4A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9488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26B65E-BB20-4DB5-914A-97418C7B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binding</a:t>
            </a:r>
            <a:r>
              <a:rPr lang="it-IT" dirty="0"/>
              <a:t> statico e dinamico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266E45-BC37-4451-89DA-923A77911E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ChessPiece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Bishop b;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cp.move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    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output no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piece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ChessPiece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pPiece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pPiece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Bishop();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pPiece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output Bishop @ ...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08BE23-15BE-4278-9C7B-4859F1E98A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b</a:t>
            </a:r>
          </a:p>
          <a:p>
            <a:pPr lvl="1"/>
            <a:r>
              <a:rPr lang="it-IT" sz="1800" dirty="0"/>
              <a:t>assegnamento a una variabile superclasse di una variabile sottoclasse</a:t>
            </a:r>
          </a:p>
          <a:p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cp.move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it-IT" sz="1800" dirty="0" err="1"/>
              <a:t>static</a:t>
            </a:r>
            <a:r>
              <a:rPr lang="it-IT" sz="1800" dirty="0"/>
              <a:t> </a:t>
            </a:r>
            <a:r>
              <a:rPr lang="it-IT" sz="1800" dirty="0" err="1"/>
              <a:t>binding</a:t>
            </a:r>
            <a:endParaRPr lang="it-IT" sz="1800" dirty="0"/>
          </a:p>
          <a:p>
            <a:pPr lvl="1"/>
            <a:r>
              <a:rPr lang="it-IT" sz="1800" dirty="0"/>
              <a:t>eseguito il metodo di </a:t>
            </a:r>
            <a:r>
              <a:rPr lang="it-IT" sz="1800" dirty="0" err="1"/>
              <a:t>ChessPiece</a:t>
            </a:r>
            <a:endParaRPr lang="it-IT" sz="1800" dirty="0"/>
          </a:p>
          <a:p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pPiece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Bishop()</a:t>
            </a:r>
          </a:p>
          <a:p>
            <a:pPr lvl="1"/>
            <a:r>
              <a:rPr lang="it-IT" sz="1800" dirty="0"/>
              <a:t>un puntatore a una superclasse punta a un oggetto di una sottoclasse</a:t>
            </a:r>
          </a:p>
          <a:p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pPiece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it-IT" sz="1600" dirty="0" err="1"/>
              <a:t>dynamic</a:t>
            </a:r>
            <a:r>
              <a:rPr lang="it-IT" sz="1600" dirty="0"/>
              <a:t> </a:t>
            </a:r>
            <a:r>
              <a:rPr lang="it-IT" sz="1600" dirty="0" err="1"/>
              <a:t>binding</a:t>
            </a:r>
            <a:endParaRPr lang="it-IT" sz="1600" dirty="0"/>
          </a:p>
          <a:p>
            <a:pPr lvl="1"/>
            <a:r>
              <a:rPr lang="it-IT" sz="1600" dirty="0"/>
              <a:t>eseguito il metodo di Bishop</a:t>
            </a:r>
          </a:p>
          <a:p>
            <a:pPr lvl="1"/>
            <a:endParaRPr lang="it-IT" sz="1600" dirty="0"/>
          </a:p>
          <a:p>
            <a:endParaRPr lang="it-IT" sz="200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51F40E-B7BC-48F1-A20A-A5B9C6F9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1893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2D064872-7D07-4D76-8549-A211B7BC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polimorfismo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C5756D5-B450-4A48-A084-9D02D1D67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capacità di oggetti appartenenti a classi che derivano da una classe base comune di </a:t>
            </a:r>
            <a:r>
              <a:rPr lang="it-IT" b="1" i="1" dirty="0"/>
              <a:t>rispondere</a:t>
            </a:r>
            <a:r>
              <a:rPr lang="it-IT" dirty="0"/>
              <a:t> </a:t>
            </a:r>
            <a:r>
              <a:rPr lang="it-IT" b="1" i="1" dirty="0"/>
              <a:t>in modi diversi </a:t>
            </a:r>
            <a:r>
              <a:rPr lang="it-IT" dirty="0"/>
              <a:t>alla chiamata di una certa funzione</a:t>
            </a:r>
          </a:p>
          <a:p>
            <a:r>
              <a:rPr lang="it-IT" dirty="0"/>
              <a:t>si implementa tramite le </a:t>
            </a:r>
            <a:r>
              <a:rPr lang="it-IT" b="1" i="1" dirty="0"/>
              <a:t>funzioni virtuali</a:t>
            </a:r>
            <a:r>
              <a:rPr lang="it-IT" dirty="0"/>
              <a:t>: </a:t>
            </a:r>
          </a:p>
          <a:p>
            <a:pPr lvl="1"/>
            <a:r>
              <a:rPr lang="it-IT" dirty="0"/>
              <a:t>alla chiamata di una funzione virtuale tramite un </a:t>
            </a:r>
            <a:r>
              <a:rPr lang="it-IT" b="1" i="1" dirty="0"/>
              <a:t>puntatore</a:t>
            </a:r>
            <a:r>
              <a:rPr lang="it-IT" dirty="0"/>
              <a:t> alla classe base, il programma sceglie la ridefinizione corretta della funzione nella classe derivata appropriata</a:t>
            </a:r>
          </a:p>
          <a:p>
            <a:r>
              <a:rPr lang="it-IT" b="1" i="1" dirty="0"/>
              <a:t>aumento di generalità</a:t>
            </a:r>
            <a:r>
              <a:rPr lang="it-IT" dirty="0"/>
              <a:t>: è il </a:t>
            </a:r>
            <a:r>
              <a:rPr lang="it-IT" dirty="0" err="1"/>
              <a:t>runtime</a:t>
            </a:r>
            <a:r>
              <a:rPr lang="it-IT" dirty="0"/>
              <a:t> a doversi occupare delle specificità, non il programmatore</a:t>
            </a:r>
          </a:p>
          <a:p>
            <a:r>
              <a:rPr lang="it-IT" b="1" i="1" dirty="0"/>
              <a:t>estendibilità</a:t>
            </a:r>
            <a:r>
              <a:rPr lang="it-IT" dirty="0"/>
              <a:t>: il codice è scritto indipendentemente dai tipi derivati, nuovi tipi possono essere aggiunti senza dover apportare modifiche a quanto già sviluppato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F6014E-DB05-43D1-895D-38C34A0E2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1657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B3AE8B-8ADE-4EC7-8A8B-CDD73F69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 virtuali: implementazione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E229D4-E967-4189-BCBC-F834F5780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 una classe ha una o più funzioni membro virtuali il compilatore crea una </a:t>
            </a:r>
            <a:r>
              <a:rPr lang="it-IT" b="1" i="1" dirty="0"/>
              <a:t>tabella</a:t>
            </a:r>
            <a:r>
              <a:rPr lang="it-IT" dirty="0"/>
              <a:t> che per ogni </a:t>
            </a:r>
            <a:r>
              <a:rPr lang="it-IT" b="1" i="1" dirty="0"/>
              <a:t>funzione virtuale </a:t>
            </a:r>
            <a:r>
              <a:rPr lang="it-IT" dirty="0"/>
              <a:t>contiene l’</a:t>
            </a:r>
            <a:r>
              <a:rPr lang="it-IT" b="1" i="1" dirty="0"/>
              <a:t>indirizzo</a:t>
            </a:r>
            <a:r>
              <a:rPr lang="it-IT" dirty="0"/>
              <a:t> in memoria del codice della funzione</a:t>
            </a:r>
          </a:p>
          <a:p>
            <a:r>
              <a:rPr lang="it-IT" dirty="0"/>
              <a:t>quando viene creato un </a:t>
            </a:r>
            <a:r>
              <a:rPr lang="it-IT" b="1" i="1" dirty="0"/>
              <a:t>oggetto</a:t>
            </a:r>
            <a:r>
              <a:rPr lang="it-IT" dirty="0"/>
              <a:t> della classe, la sua descrizione contiene un </a:t>
            </a:r>
            <a:r>
              <a:rPr lang="it-IT" b="1" i="1" dirty="0"/>
              <a:t>puntatore alla tabella </a:t>
            </a:r>
            <a:r>
              <a:rPr lang="it-IT" dirty="0"/>
              <a:t>delle funzioni virtuali</a:t>
            </a:r>
          </a:p>
          <a:p>
            <a:r>
              <a:rPr lang="it-IT" dirty="0"/>
              <a:t>quando una </a:t>
            </a:r>
            <a:r>
              <a:rPr lang="it-IT" b="1" i="1" dirty="0"/>
              <a:t>funzione virtuale </a:t>
            </a:r>
            <a:r>
              <a:rPr lang="it-IT" dirty="0"/>
              <a:t>viene chiamata usando un </a:t>
            </a:r>
            <a:r>
              <a:rPr lang="it-IT" b="1" i="1" dirty="0"/>
              <a:t>puntatore</a:t>
            </a:r>
            <a:r>
              <a:rPr lang="it-IT" dirty="0"/>
              <a:t> all’oggetto, il sistema </a:t>
            </a:r>
            <a:r>
              <a:rPr lang="it-IT" dirty="0" err="1"/>
              <a:t>runtime</a:t>
            </a:r>
            <a:r>
              <a:rPr lang="it-IT" dirty="0"/>
              <a:t> </a:t>
            </a:r>
            <a:r>
              <a:rPr lang="it-IT" b="1" i="1" dirty="0"/>
              <a:t>usa la tabella </a:t>
            </a:r>
            <a:r>
              <a:rPr lang="it-IT" dirty="0"/>
              <a:t>per decidere </a:t>
            </a:r>
            <a:r>
              <a:rPr lang="it-IT" b="1" i="1" dirty="0"/>
              <a:t>quale</a:t>
            </a:r>
            <a:r>
              <a:rPr lang="it-IT" dirty="0"/>
              <a:t> </a:t>
            </a:r>
            <a:r>
              <a:rPr lang="it-IT" b="1" i="1" dirty="0"/>
              <a:t>definizione</a:t>
            </a:r>
            <a:r>
              <a:rPr lang="it-IT" dirty="0"/>
              <a:t> della funzione usare</a:t>
            </a:r>
          </a:p>
          <a:p>
            <a:r>
              <a:rPr lang="it-IT" dirty="0"/>
              <a:t>le funzioni virtuali introducono </a:t>
            </a:r>
            <a:r>
              <a:rPr lang="it-IT" b="1" i="1" dirty="0" err="1"/>
              <a:t>overhead</a:t>
            </a:r>
            <a:endParaRPr lang="it-IT" b="1" i="1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09685C8-5F9A-47FB-B17B-19F1B4A5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2018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F1AEA9-5E12-44B2-9D70-5467775D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classi astratte e </a:t>
            </a:r>
            <a:br>
              <a:rPr lang="it-IT" dirty="0"/>
            </a:br>
            <a:r>
              <a:rPr lang="it-IT" dirty="0"/>
              <a:t>funzioni virtuali pure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D52710-3E57-4BA4-8197-3EAC8BD83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 una funzione è </a:t>
            </a:r>
            <a:r>
              <a:rPr lang="it-IT" b="1" i="1" dirty="0"/>
              <a:t>virtuale pura </a:t>
            </a:r>
            <a:r>
              <a:rPr lang="it-IT" dirty="0"/>
              <a:t>la sua definizione non è necessaria</a:t>
            </a:r>
          </a:p>
          <a:p>
            <a:r>
              <a:rPr lang="it-IT" dirty="0"/>
              <a:t>una classe con una o più funzioni virtuali pure è detta </a:t>
            </a:r>
            <a:r>
              <a:rPr lang="it-IT" b="1" i="1" dirty="0"/>
              <a:t>astratta</a:t>
            </a:r>
          </a:p>
          <a:p>
            <a:r>
              <a:rPr lang="it-IT" dirty="0"/>
              <a:t>una </a:t>
            </a:r>
            <a:r>
              <a:rPr lang="it-IT" b="1" i="1" dirty="0"/>
              <a:t>classe astratta </a:t>
            </a:r>
            <a:r>
              <a:rPr lang="it-IT" dirty="0"/>
              <a:t>può essere usata solo come classe base per derivare altre classi, </a:t>
            </a:r>
            <a:r>
              <a:rPr lang="it-IT" b="1" i="1" dirty="0"/>
              <a:t>non si possono creare oggetti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F7D1F9E-E368-4726-9D6A-977D85F9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43DDB7D-8C1E-4340-85FE-EE79D1DA4134}"/>
              </a:ext>
            </a:extLst>
          </p:cNvPr>
          <p:cNvSpPr/>
          <p:nvPr/>
        </p:nvSpPr>
        <p:spPr>
          <a:xfrm>
            <a:off x="3407834" y="314096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it-IT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ChessPiece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ChessPiece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 0;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color;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68847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FF9D9F59-F7BB-4C7A-90BF-3F63FEAF0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(senza ereditarietà)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FC33E3-08B0-4928-8789-27C275F5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47994EE-F367-4AB8-90F2-9D6A130DD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34" y="1052736"/>
            <a:ext cx="5256584" cy="494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2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C266CB-7C3C-4637-BABA-CD2B6132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(con ereditarietà)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36309C8-0446-4C9E-A034-50416E192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9DD7E3F-507D-4360-AAD8-A1FB41F4F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487" y="1219938"/>
            <a:ext cx="5976663" cy="441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3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le classi della gerarchia in C++</a:t>
            </a:r>
            <a:br>
              <a:rPr lang="it-IT" altLang="it-IT" dirty="0"/>
            </a:br>
            <a:r>
              <a:rPr lang="it-IT" altLang="it-IT" dirty="0" err="1"/>
              <a:t>Animale.h</a:t>
            </a:r>
            <a:r>
              <a:rPr lang="it-IT" altLang="it-IT" dirty="0"/>
              <a:t> e Animale.cpp</a:t>
            </a:r>
          </a:p>
        </p:txBody>
      </p:sp>
      <p:sp>
        <p:nvSpPr>
          <p:cNvPr id="9219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ANIMALE_H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#define ANIMALE_H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Animale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public: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Animale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= 0 ,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= 0);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getAltezza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() { return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altezza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  void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setAltezza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altezza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getPeso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() { return peso; }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  void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setPeso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) { peso =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  void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visualizza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 private: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altezza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peso;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#endif // ANIMALE_H</a:t>
            </a:r>
            <a:endParaRPr lang="it-IT" altLang="it-IT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A3660739-75D7-4329-8241-57F37B4861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Animale.h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Animale::Animale(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p):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altezza(a), peso(p) {}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Animale::visualizza()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"altezza " &lt;&lt; altezza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&lt;&lt; " peso " &lt;&lt; peso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C4E04E4E-06DB-4AFC-999F-B0028ABE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35201" y="6324600"/>
            <a:ext cx="7584017" cy="331788"/>
          </a:xfrm>
        </p:spPr>
        <p:txBody>
          <a:bodyPr/>
          <a:lstStyle/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</p:spTree>
    <p:extLst>
      <p:ext uri="{BB962C8B-B14F-4D97-AF65-F5344CB8AC3E}">
        <p14:creationId xmlns:p14="http://schemas.microsoft.com/office/powerpoint/2010/main" val="1806154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le classi della gerarchia in C++</a:t>
            </a:r>
            <a:br>
              <a:rPr lang="it-IT" altLang="it-IT" dirty="0"/>
            </a:br>
            <a:r>
              <a:rPr lang="it-IT" altLang="it-IT" dirty="0" err="1"/>
              <a:t>Cane.h</a:t>
            </a:r>
            <a:r>
              <a:rPr lang="it-IT" altLang="it-IT" dirty="0"/>
              <a:t> Cane.cpp</a:t>
            </a:r>
          </a:p>
        </p:txBody>
      </p:sp>
      <p:sp>
        <p:nvSpPr>
          <p:cNvPr id="1024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CANE_H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#define CANE_H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Animale.h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#include &lt;string&gt;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class Cane : public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Animale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   Cane(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=0,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=0, 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        string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nome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="Pluto");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getNome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() { return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nome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   void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setNome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) {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nome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   void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visualizza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 private: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nome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#endif // CANE_H</a:t>
            </a:r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F4E6F563-2D9E-4D65-802B-692C0C2DE2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#include "</a:t>
            </a:r>
            <a:r>
              <a:rPr lang="it-IT" altLang="it-IT" sz="1600" b="1" dirty="0" err="1">
                <a:latin typeface="Courier New" panose="02070309020205020404" pitchFamily="49" charset="0"/>
                <a:cs typeface="Courier New" pitchFamily="49" charset="0"/>
              </a:rPr>
              <a:t>Cane.h</a:t>
            </a: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#include&lt;</a:t>
            </a:r>
            <a:r>
              <a:rPr lang="it-IT" altLang="it-IT" sz="1600" b="1" dirty="0" err="1">
                <a:latin typeface="Courier New" panose="02070309020205020404" pitchFamily="49" charset="0"/>
                <a:cs typeface="Courier New" pitchFamily="49" charset="0"/>
              </a:rPr>
              <a:t>iostream</a:t>
            </a: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endParaRPr lang="it-IT" altLang="it-IT" sz="1600" b="1" dirty="0">
              <a:latin typeface="Courier New" panose="02070309020205020404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t-IT" altLang="it-IT" sz="1600" b="1" dirty="0" err="1">
                <a:latin typeface="Courier New" panose="02070309020205020404" pitchFamily="49" charset="0"/>
                <a:cs typeface="Courier New" pitchFamily="49" charset="0"/>
              </a:rPr>
              <a:t>using</a:t>
            </a: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 </a:t>
            </a:r>
            <a:r>
              <a:rPr lang="it-IT" altLang="it-IT" sz="1600" b="1" dirty="0" err="1">
                <a:latin typeface="Courier New" panose="02070309020205020404" pitchFamily="49" charset="0"/>
                <a:cs typeface="Courier New" pitchFamily="49" charset="0"/>
              </a:rPr>
              <a:t>namespace</a:t>
            </a: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 </a:t>
            </a:r>
            <a:r>
              <a:rPr lang="it-IT" altLang="it-IT" sz="1600" b="1" dirty="0" err="1">
                <a:latin typeface="Courier New" panose="02070309020205020404" pitchFamily="49" charset="0"/>
                <a:cs typeface="Courier New" pitchFamily="49" charset="0"/>
              </a:rPr>
              <a:t>std</a:t>
            </a: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it-IT" altLang="it-IT" sz="1600" b="1" dirty="0">
              <a:latin typeface="Courier New" panose="02070309020205020404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Cane::Cane(</a:t>
            </a:r>
            <a:r>
              <a:rPr lang="it-IT" altLang="it-IT" sz="1600" b="1" dirty="0" err="1">
                <a:latin typeface="Courier New" panose="02070309020205020404" pitchFamily="49" charset="0"/>
                <a:cs typeface="Courier New" pitchFamily="49" charset="0"/>
              </a:rPr>
              <a:t>int</a:t>
            </a: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 a, </a:t>
            </a:r>
            <a:r>
              <a:rPr lang="it-IT" altLang="it-IT" sz="1600" b="1" dirty="0" err="1">
                <a:latin typeface="Courier New" panose="02070309020205020404" pitchFamily="49" charset="0"/>
                <a:cs typeface="Courier New" pitchFamily="49" charset="0"/>
              </a:rPr>
              <a:t>int</a:t>
            </a: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 p, </a:t>
            </a:r>
            <a:r>
              <a:rPr lang="it-IT" altLang="it-IT" sz="1600" b="1" dirty="0" err="1">
                <a:latin typeface="Courier New" panose="02070309020205020404" pitchFamily="49" charset="0"/>
                <a:cs typeface="Courier New" pitchFamily="49" charset="0"/>
              </a:rPr>
              <a:t>string</a:t>
            </a: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 n ):</a:t>
            </a:r>
          </a:p>
          <a:p>
            <a:pPr marL="0" indent="0">
              <a:buNone/>
            </a:pP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           Animale(a, p) {</a:t>
            </a:r>
          </a:p>
          <a:p>
            <a:pPr marL="0" indent="0">
              <a:buNone/>
            </a:pP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	</a:t>
            </a:r>
            <a:r>
              <a:rPr lang="it-IT" altLang="it-IT" sz="1600" b="1" dirty="0" err="1">
                <a:latin typeface="Courier New" panose="02070309020205020404" pitchFamily="49" charset="0"/>
                <a:cs typeface="Courier New" pitchFamily="49" charset="0"/>
              </a:rPr>
              <a:t>setNome</a:t>
            </a: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( n );</a:t>
            </a:r>
          </a:p>
          <a:p>
            <a:pPr marL="0" indent="0">
              <a:buNone/>
            </a:pP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it-IT" altLang="it-IT" sz="1600" b="1" dirty="0" err="1">
                <a:latin typeface="Courier New" panose="02070309020205020404" pitchFamily="49" charset="0"/>
                <a:cs typeface="Courier New" pitchFamily="49" charset="0"/>
              </a:rPr>
              <a:t>void</a:t>
            </a: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 Cane::visualizza() </a:t>
            </a:r>
            <a:r>
              <a:rPr lang="it-IT" altLang="it-IT" sz="1600" b="1" dirty="0" err="1">
                <a:latin typeface="Courier New" panose="02070309020205020404" pitchFamily="49" charset="0"/>
                <a:cs typeface="Courier New" pitchFamily="49" charset="0"/>
              </a:rPr>
              <a:t>const</a:t>
            </a: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    </a:t>
            </a:r>
            <a:r>
              <a:rPr lang="it-IT" altLang="it-IT" sz="1600" b="1" dirty="0" err="1">
                <a:latin typeface="Courier New" panose="02070309020205020404" pitchFamily="49" charset="0"/>
                <a:cs typeface="Courier New" pitchFamily="49" charset="0"/>
              </a:rPr>
              <a:t>cout</a:t>
            </a: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 &lt;&lt; "Sono un cane di nome: " </a:t>
            </a:r>
          </a:p>
          <a:p>
            <a:pPr marL="0" indent="0">
              <a:buNone/>
            </a:pP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    &lt;&lt; nome ;</a:t>
            </a:r>
          </a:p>
          <a:p>
            <a:pPr marL="0" indent="0">
              <a:buNone/>
            </a:pP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    Animale::visualizza();</a:t>
            </a:r>
          </a:p>
          <a:p>
            <a:pPr marL="0" indent="0">
              <a:buNone/>
            </a:pP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}</a:t>
            </a: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72DAA0B2-F6E3-4074-AED1-180795EA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35201" y="6324600"/>
            <a:ext cx="7584017" cy="331788"/>
          </a:xfrm>
        </p:spPr>
        <p:txBody>
          <a:bodyPr/>
          <a:lstStyle/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</p:spTree>
    <p:extLst>
      <p:ext uri="{BB962C8B-B14F-4D97-AF65-F5344CB8AC3E}">
        <p14:creationId xmlns:p14="http://schemas.microsoft.com/office/powerpoint/2010/main" val="2077765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le classi della gerarchia in C++</a:t>
            </a:r>
            <a:br>
              <a:rPr lang="it-IT" altLang="it-IT" dirty="0"/>
            </a:br>
            <a:r>
              <a:rPr lang="it-IT" altLang="it-IT" dirty="0" err="1"/>
              <a:t>Gatto.h</a:t>
            </a:r>
            <a:r>
              <a:rPr lang="it-IT" altLang="it-IT" dirty="0"/>
              <a:t> Gatto.cpp</a:t>
            </a:r>
          </a:p>
        </p:txBody>
      </p:sp>
      <p:sp>
        <p:nvSpPr>
          <p:cNvPr id="1024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GATTO_H_INCLUDED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#define GATTO_H_INCLUDED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Animale.h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#include &lt;string&gt;</a:t>
            </a:r>
          </a:p>
          <a:p>
            <a:pPr>
              <a:buFont typeface="Wingdings" pitchFamily="2" charset="2"/>
              <a:buNone/>
            </a:pPr>
            <a:endParaRPr lang="en-US" altLang="it-IT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Gatto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Animale</a:t>
            </a:r>
            <a:endParaRPr lang="en-US" altLang="it-IT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Gatto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= 0 ,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= 0);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       void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visualizza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Font typeface="Wingdings" pitchFamily="2" charset="2"/>
              <a:buNone/>
            </a:pPr>
            <a:endParaRPr lang="en-US" altLang="it-IT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#endif // GATTO_H_INCLUDED</a:t>
            </a:r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F4E6F563-2D9E-4D65-802B-692C0C2DE2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#include "</a:t>
            </a:r>
            <a:r>
              <a:rPr lang="it-IT" altLang="it-IT" sz="1600" b="1" dirty="0" err="1">
                <a:latin typeface="Courier New" panose="02070309020205020404" pitchFamily="49" charset="0"/>
                <a:cs typeface="Courier New" pitchFamily="49" charset="0"/>
              </a:rPr>
              <a:t>Gatto.h</a:t>
            </a: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#include&lt;</a:t>
            </a:r>
            <a:r>
              <a:rPr lang="it-IT" altLang="it-IT" sz="1600" b="1" dirty="0" err="1">
                <a:latin typeface="Courier New" panose="02070309020205020404" pitchFamily="49" charset="0"/>
                <a:cs typeface="Courier New" pitchFamily="49" charset="0"/>
              </a:rPr>
              <a:t>iostream</a:t>
            </a: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endParaRPr lang="it-IT" altLang="it-IT" sz="1600" b="1" dirty="0">
              <a:latin typeface="Courier New" panose="02070309020205020404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t-IT" altLang="it-IT" sz="1600" b="1" dirty="0" err="1">
                <a:latin typeface="Courier New" panose="02070309020205020404" pitchFamily="49" charset="0"/>
                <a:cs typeface="Courier New" pitchFamily="49" charset="0"/>
              </a:rPr>
              <a:t>using</a:t>
            </a: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 </a:t>
            </a:r>
            <a:r>
              <a:rPr lang="it-IT" altLang="it-IT" sz="1600" b="1" dirty="0" err="1">
                <a:latin typeface="Courier New" panose="02070309020205020404" pitchFamily="49" charset="0"/>
                <a:cs typeface="Courier New" pitchFamily="49" charset="0"/>
              </a:rPr>
              <a:t>namespace</a:t>
            </a: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 </a:t>
            </a:r>
            <a:r>
              <a:rPr lang="it-IT" altLang="it-IT" sz="1600" b="1" dirty="0" err="1">
                <a:latin typeface="Courier New" panose="02070309020205020404" pitchFamily="49" charset="0"/>
                <a:cs typeface="Courier New" pitchFamily="49" charset="0"/>
              </a:rPr>
              <a:t>std</a:t>
            </a: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it-IT" altLang="it-IT" sz="1600" b="1" dirty="0">
              <a:latin typeface="Courier New" panose="02070309020205020404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Gatto::Gatto(</a:t>
            </a:r>
            <a:r>
              <a:rPr lang="it-IT" altLang="it-IT" sz="1600" b="1" dirty="0" err="1">
                <a:latin typeface="Courier New" panose="02070309020205020404" pitchFamily="49" charset="0"/>
                <a:cs typeface="Courier New" pitchFamily="49" charset="0"/>
              </a:rPr>
              <a:t>int</a:t>
            </a: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 a, </a:t>
            </a:r>
            <a:r>
              <a:rPr lang="it-IT" altLang="it-IT" sz="1600" b="1" dirty="0" err="1">
                <a:latin typeface="Courier New" panose="02070309020205020404" pitchFamily="49" charset="0"/>
                <a:cs typeface="Courier New" pitchFamily="49" charset="0"/>
              </a:rPr>
              <a:t>int</a:t>
            </a: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 p ): Animale(a, p) { }</a:t>
            </a:r>
          </a:p>
          <a:p>
            <a:pPr marL="0" indent="0">
              <a:buNone/>
            </a:pPr>
            <a:r>
              <a:rPr lang="it-IT" altLang="it-IT" sz="1600" b="1" dirty="0" err="1">
                <a:latin typeface="Courier New" panose="02070309020205020404" pitchFamily="49" charset="0"/>
                <a:cs typeface="Courier New" pitchFamily="49" charset="0"/>
              </a:rPr>
              <a:t>void</a:t>
            </a: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 Gatto::visualizza() </a:t>
            </a:r>
            <a:r>
              <a:rPr lang="it-IT" altLang="it-IT" sz="1600" b="1" dirty="0" err="1">
                <a:latin typeface="Courier New" panose="02070309020205020404" pitchFamily="49" charset="0"/>
                <a:cs typeface="Courier New" pitchFamily="49" charset="0"/>
              </a:rPr>
              <a:t>const</a:t>
            </a:r>
            <a:endParaRPr lang="it-IT" altLang="it-IT" sz="1600" b="1" dirty="0">
              <a:latin typeface="Courier New" panose="02070309020205020404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    </a:t>
            </a:r>
            <a:r>
              <a:rPr lang="it-IT" altLang="it-IT" sz="1600" b="1" dirty="0" err="1">
                <a:latin typeface="Courier New" panose="02070309020205020404" pitchFamily="49" charset="0"/>
                <a:cs typeface="Courier New" pitchFamily="49" charset="0"/>
              </a:rPr>
              <a:t>cout</a:t>
            </a: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 &lt;&lt; "Sono un gatto ";</a:t>
            </a:r>
          </a:p>
          <a:p>
            <a:pPr marL="0" indent="0">
              <a:buNone/>
            </a:pP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    Animale::visualizza();</a:t>
            </a:r>
          </a:p>
          <a:p>
            <a:pPr marL="0" indent="0">
              <a:buNone/>
            </a:pP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}</a:t>
            </a: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C94D09A0-2A43-460C-82C3-A432430F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35201" y="6324600"/>
            <a:ext cx="7584017" cy="331788"/>
          </a:xfrm>
        </p:spPr>
        <p:txBody>
          <a:bodyPr/>
          <a:lstStyle/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</p:spTree>
    <p:extLst>
      <p:ext uri="{BB962C8B-B14F-4D97-AF65-F5344CB8AC3E}">
        <p14:creationId xmlns:p14="http://schemas.microsoft.com/office/powerpoint/2010/main" val="321226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costruttori nelle classi derivate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dirty="0"/>
              <a:t>un costruttore della classe base </a:t>
            </a:r>
            <a:r>
              <a:rPr lang="it-IT" altLang="it-IT" b="1" i="1" dirty="0"/>
              <a:t>non viene ereditato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dirty="0"/>
              <a:t>può essere </a:t>
            </a:r>
            <a:r>
              <a:rPr lang="it-IT" altLang="it-IT" b="1" i="1" dirty="0"/>
              <a:t>invocato</a:t>
            </a:r>
            <a:r>
              <a:rPr lang="it-IT" altLang="it-IT" dirty="0"/>
              <a:t> nella definizione del costruttore della classe derivata per inizializzare le variabili ereditate 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dirty="0"/>
              <a:t>se non è invocato, il costruttore di </a:t>
            </a:r>
            <a:r>
              <a:rPr lang="it-IT" altLang="it-IT" b="1" i="1" dirty="0"/>
              <a:t>default</a:t>
            </a:r>
            <a:r>
              <a:rPr lang="it-IT" altLang="it-IT" dirty="0"/>
              <a:t> della classe base viene invocato </a:t>
            </a:r>
            <a:r>
              <a:rPr lang="it-IT" altLang="it-IT" b="1" i="1" dirty="0"/>
              <a:t>automaticamente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063A3C7D-A079-470F-B777-AE8FCB98FE15}"/>
              </a:ext>
            </a:extLst>
          </p:cNvPr>
          <p:cNvSpPr/>
          <p:nvPr/>
        </p:nvSpPr>
        <p:spPr>
          <a:xfrm>
            <a:off x="2927648" y="3604419"/>
            <a:ext cx="6617756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it-IT" altLang="it-IT" sz="1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Cane::Cane(</a:t>
            </a:r>
            <a:r>
              <a:rPr lang="it-IT" altLang="it-IT" sz="16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int</a:t>
            </a:r>
            <a:r>
              <a:rPr lang="it-IT" altLang="it-IT" sz="1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 a, </a:t>
            </a:r>
            <a:r>
              <a:rPr lang="it-IT" altLang="it-IT" sz="16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int</a:t>
            </a:r>
            <a:r>
              <a:rPr lang="it-IT" altLang="it-IT" sz="1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 p, </a:t>
            </a:r>
            <a:r>
              <a:rPr lang="it-IT" altLang="it-IT" sz="16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string</a:t>
            </a:r>
            <a:r>
              <a:rPr lang="it-IT" altLang="it-IT" sz="1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 n ): Animale(a, p) </a:t>
            </a:r>
          </a:p>
          <a:p>
            <a:pPr lvl="0">
              <a:spcBef>
                <a:spcPct val="20000"/>
              </a:spcBef>
            </a:pPr>
            <a:r>
              <a:rPr lang="it-IT" altLang="it-IT" sz="1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{</a:t>
            </a:r>
          </a:p>
          <a:p>
            <a:pPr lvl="0">
              <a:spcBef>
                <a:spcPct val="20000"/>
              </a:spcBef>
            </a:pPr>
            <a:r>
              <a:rPr lang="it-IT" altLang="it-IT" sz="1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	</a:t>
            </a:r>
            <a:r>
              <a:rPr lang="it-IT" altLang="it-IT" sz="16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setNome</a:t>
            </a:r>
            <a:r>
              <a:rPr lang="it-IT" altLang="it-IT" sz="1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( n );</a:t>
            </a:r>
          </a:p>
          <a:p>
            <a:pPr lvl="0">
              <a:spcBef>
                <a:spcPct val="20000"/>
              </a:spcBef>
            </a:pPr>
            <a:r>
              <a:rPr lang="it-IT" altLang="it-IT" sz="1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F4F9AAB4-0647-4071-BC75-29B8948B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35201" y="6324600"/>
            <a:ext cx="7584017" cy="331788"/>
          </a:xfrm>
        </p:spPr>
        <p:txBody>
          <a:bodyPr/>
          <a:lstStyle/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</p:spTree>
    <p:extLst>
      <p:ext uri="{BB962C8B-B14F-4D97-AF65-F5344CB8AC3E}">
        <p14:creationId xmlns:p14="http://schemas.microsoft.com/office/powerpoint/2010/main" val="39746129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sisinf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" id="{720784A3-3107-4508-B7A9-1EAB53AA14F5}" vid="{4D31596E-AA56-4C77-BB0E-A09A90A099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1809</TotalTime>
  <Words>2806</Words>
  <Application>Microsoft Office PowerPoint</Application>
  <PresentationFormat>Widescreen</PresentationFormat>
  <Paragraphs>434</Paragraphs>
  <Slides>35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43" baseType="lpstr">
      <vt:lpstr>Arial</vt:lpstr>
      <vt:lpstr>Calibri</vt:lpstr>
      <vt:lpstr>Century Schoolbook</vt:lpstr>
      <vt:lpstr>Courier New</vt:lpstr>
      <vt:lpstr>Tahoma</vt:lpstr>
      <vt:lpstr>Times New Roman</vt:lpstr>
      <vt:lpstr>Wingdings</vt:lpstr>
      <vt:lpstr>template sisinf</vt:lpstr>
      <vt:lpstr>oop: ereditarietà  Alberto Ferrari</vt:lpstr>
      <vt:lpstr>ereditarietà</vt:lpstr>
      <vt:lpstr>estenzione e ridefinizione</vt:lpstr>
      <vt:lpstr>esempio (senza ereditarietà)</vt:lpstr>
      <vt:lpstr>esempio (con ereditarietà)</vt:lpstr>
      <vt:lpstr>le classi della gerarchia in C++ Animale.h e Animale.cpp</vt:lpstr>
      <vt:lpstr>le classi della gerarchia in C++ Cane.h Cane.cpp</vt:lpstr>
      <vt:lpstr>le classi della gerarchia in C++ Gatto.h Gatto.cpp</vt:lpstr>
      <vt:lpstr>costruttori nelle classi derivate</vt:lpstr>
      <vt:lpstr>uso dei membri privati  della classe base</vt:lpstr>
      <vt:lpstr>il qualificatore protected</vt:lpstr>
      <vt:lpstr>ridefinizione (overriding) e sovraccarico (overloading)</vt:lpstr>
      <vt:lpstr>accesso a una funzione della classe base ridefinita nella classe derivata</vt:lpstr>
      <vt:lpstr>relazione “is a” </vt:lpstr>
      <vt:lpstr>funzioni che non vengono ereditate</vt:lpstr>
      <vt:lpstr>relazioni tra oggetti</vt:lpstr>
      <vt:lpstr>Cerchio</vt:lpstr>
      <vt:lpstr>Cilindro is a Cerchio</vt:lpstr>
      <vt:lpstr>Cilindro has a Cerchio</vt:lpstr>
      <vt:lpstr>ereditarietà protetta e privata </vt:lpstr>
      <vt:lpstr>gerarchia di classi</vt:lpstr>
      <vt:lpstr>ereditarietà multipla</vt:lpstr>
      <vt:lpstr>esempio: ereditarietà multipla</vt:lpstr>
      <vt:lpstr>esempio: ereditarietà multipla</vt:lpstr>
      <vt:lpstr>oggetti di superclasse e sottoclasse</vt:lpstr>
      <vt:lpstr>puntatori e classi</vt:lpstr>
      <vt:lpstr>accesso alle funzioni membro  tramite puntatori</vt:lpstr>
      <vt:lpstr>polimorfismo</vt:lpstr>
      <vt:lpstr>polimorfismo e funzioni virtuali</vt:lpstr>
      <vt:lpstr>funzioni virtuali</vt:lpstr>
      <vt:lpstr>esempio</vt:lpstr>
      <vt:lpstr>binding statico e dinamico</vt:lpstr>
      <vt:lpstr>polimorfismo</vt:lpstr>
      <vt:lpstr>funzioni virtuali: implementazione</vt:lpstr>
      <vt:lpstr>classi astratte e  funzioni virtuali pure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di Applicazioni Software  Alberto Ferrari</dc:title>
  <dc:creator>Alberto Ferrari</dc:creator>
  <cp:lastModifiedBy>Alberto Ferrari</cp:lastModifiedBy>
  <cp:revision>98</cp:revision>
  <dcterms:created xsi:type="dcterms:W3CDTF">2018-01-19T17:39:36Z</dcterms:created>
  <dcterms:modified xsi:type="dcterms:W3CDTF">2018-03-22T10:32:04Z</dcterms:modified>
</cp:coreProperties>
</file>