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7"/>
  </p:notesMasterIdLst>
  <p:sldIdLst>
    <p:sldId id="258" r:id="rId2"/>
    <p:sldId id="262" r:id="rId3"/>
    <p:sldId id="264" r:id="rId4"/>
    <p:sldId id="263" r:id="rId5"/>
    <p:sldId id="259" r:id="rId6"/>
    <p:sldId id="266" r:id="rId7"/>
    <p:sldId id="261" r:id="rId8"/>
    <p:sldId id="265" r:id="rId9"/>
    <p:sldId id="267" r:id="rId10"/>
    <p:sldId id="268" r:id="rId11"/>
    <p:sldId id="269" r:id="rId12"/>
    <p:sldId id="270" r:id="rId13"/>
    <p:sldId id="271" r:id="rId14"/>
    <p:sldId id="272" r:id="rId15"/>
    <p:sldId id="273" r:id="rId16"/>
  </p:sldIdLst>
  <p:sldSz cx="12192000" cy="6858000"/>
  <p:notesSz cx="6858000" cy="9144000"/>
  <p:defaultTextStyle>
    <a:defPPr>
      <a:defRPr lang="it-IT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 autoAdjust="0"/>
  </p:normalViewPr>
  <p:slideViewPr>
    <p:cSldViewPr>
      <p:cViewPr varScale="1">
        <p:scale>
          <a:sx n="73" d="100"/>
          <a:sy n="73" d="100"/>
        </p:scale>
        <p:origin x="404" y="5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7EE30C-6FCC-4D68-889C-61DBBB4BBB87}" type="datetimeFigureOut">
              <a:rPr lang="it-IT" smtClean="0"/>
              <a:t>14/03/2018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158E4C-81C7-4853-BBB7-249581E1B6F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97944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>
            <a:extLst>
              <a:ext uri="{FF2B5EF4-FFF2-40B4-BE49-F238E27FC236}">
                <a16:creationId xmlns:a16="http://schemas.microsoft.com/office/drawing/2014/main" id="{2F66F622-9F9E-4382-93EF-DB0B74488104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692150"/>
            <a:ext cx="12192000" cy="71438"/>
          </a:xfrm>
          <a:prstGeom prst="rect">
            <a:avLst/>
          </a:prstGeom>
          <a:gradFill rotWithShape="1">
            <a:gsLst>
              <a:gs pos="0">
                <a:srgbClr val="009999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00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t-IT" altLang="it-IT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7E561134-9D78-4D68-BD42-80BF509310A5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6165850"/>
            <a:ext cx="12192000" cy="71438"/>
          </a:xfrm>
          <a:prstGeom prst="rect">
            <a:avLst/>
          </a:prstGeom>
          <a:gradFill rotWithShape="1">
            <a:gsLst>
              <a:gs pos="0">
                <a:srgbClr val="009999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00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t-IT" altLang="it-IT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565400"/>
            <a:ext cx="10363200" cy="1035050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B1687A-0E99-4710-92B1-FAE5E8BF191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7348C20-9313-41D9-A26D-888D50119FC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235201" y="6248400"/>
            <a:ext cx="7584017" cy="331788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7DF38D8-FD9B-403B-AFDF-0E3716816A9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61875CDC-4DD2-4CB4-A697-E954F59E49A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3246" y="1021598"/>
            <a:ext cx="1545508" cy="1264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518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9E52C8E3-80C1-4BE7-B818-E96F0B04B42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849478E4-0D5E-46BD-A68F-B08AD01E928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9335DB8C-CA69-4668-89B4-347E6D84183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802471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854017" y="115888"/>
            <a:ext cx="2743200" cy="5751512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24417" y="115888"/>
            <a:ext cx="8026400" cy="5751512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9D8C8A0F-FBFE-4985-92E1-DFF22EFFC8E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D2DC04C4-23D9-476A-AC32-1499A51842F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3786B024-AA57-423D-891C-4560A17A0EB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23954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Courier New" panose="02070309020205020404" pitchFamily="49" charset="0"/>
              <a:buChar char="o"/>
              <a:defRPr/>
            </a:lvl1pPr>
            <a:lvl2pPr marL="742950" indent="-285750">
              <a:buFont typeface="Courier New" panose="02070309020205020404" pitchFamily="49" charset="0"/>
              <a:buChar char="o"/>
              <a:defRPr/>
            </a:lvl2pPr>
            <a:lvl3pPr marL="1143000" indent="-228600">
              <a:buFont typeface="Courier New" panose="02070309020205020404" pitchFamily="49" charset="0"/>
              <a:buChar char="o"/>
              <a:defRPr/>
            </a:lvl3pPr>
            <a:lvl4pPr marL="1600200" indent="-228600">
              <a:buFont typeface="Courier New" panose="02070309020205020404" pitchFamily="49" charset="0"/>
              <a:buChar char="o"/>
              <a:defRPr/>
            </a:lvl4pPr>
            <a:lvl5pPr marL="2057400" indent="-228600">
              <a:buFont typeface="Courier New" panose="02070309020205020404" pitchFamily="49" charset="0"/>
              <a:buChar char="o"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1D340B96-E3AF-4CD1-B22D-D32EEB8D2F1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213B513D-9A35-40F7-A837-AA516FB48D3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7EAE5BB2-5EBD-48B3-849E-0B7233F44C5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462164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DA126054-C08B-4D94-A300-2C3AA9B3C6D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8A4A711E-C3F0-4273-A209-19A6605B426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DB96D76D-2FEC-40C3-90E7-386B7605E0A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22272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24417" y="1341438"/>
            <a:ext cx="53848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212417" y="1341438"/>
            <a:ext cx="53848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FCD38C67-62DF-4C10-AFCD-27CD68F8AA3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28B9B552-3A66-4287-9B84-5E3362AB736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C59D8FC8-C1C4-40C7-B6C5-AB5DB82240F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537297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89C37FF2-54A3-4F0B-989F-CB2ED7AA4C9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313F494C-8E8A-412F-BDCE-9C60B592913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7A208440-759F-4A62-A738-9D4959051C1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70825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6537270B-B5F3-458E-B27B-04BD7BC3B10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2CDE415C-E614-49E1-80DC-29BC1793A81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1D7D2E0A-3A86-433B-B82C-85F8885D3EF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616706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>
            <a:extLst>
              <a:ext uri="{FF2B5EF4-FFF2-40B4-BE49-F238E27FC236}">
                <a16:creationId xmlns:a16="http://schemas.microsoft.com/office/drawing/2014/main" id="{7FBD80C3-A2BB-4946-A617-8D7F2CC3829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FA6B80F5-2DC7-4B7D-915F-0B508F49357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F8D739AF-76CB-43A0-A2FF-A94D176DFA4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816988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A0E18068-52FD-4CA6-9585-2298365D2D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80E1311F-7D51-4AB7-BF56-57742D6D475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6D6E048C-B1D6-4E34-8E93-D219EAF72B8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336845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it-IT" noProof="0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F3B43825-4DA7-40C3-B101-639D4DCBC38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865E6C1E-6B83-43F1-A72D-41117309B6E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FE450D81-6DD3-4C35-B26D-CB269A11E1A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648487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11773B77-5FEE-4CDC-9116-E72B4D8007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407834" y="115889"/>
            <a:ext cx="6239933" cy="649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dirty="0"/>
              <a:t>Fare clic per modificare lo stile del titolo</a:t>
            </a:r>
          </a:p>
        </p:txBody>
      </p:sp>
      <p:sp>
        <p:nvSpPr>
          <p:cNvPr id="6148" name="Text Box 4">
            <a:extLst>
              <a:ext uri="{FF2B5EF4-FFF2-40B4-BE49-F238E27FC236}">
                <a16:creationId xmlns:a16="http://schemas.microsoft.com/office/drawing/2014/main" id="{693FB291-86A3-4054-9672-4B6DED5923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63629" y="148908"/>
            <a:ext cx="2396067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ctr">
              <a:defRPr/>
            </a:pPr>
            <a:r>
              <a:rPr lang="it-IT" sz="1300" b="1" dirty="0">
                <a:solidFill>
                  <a:srgbClr val="003399"/>
                </a:solidFill>
                <a:effectLst/>
                <a:latin typeface="Century Schoolbook" panose="02040604050505020304" pitchFamily="18" charset="0"/>
              </a:rPr>
              <a:t>Ingegneria dei</a:t>
            </a:r>
          </a:p>
          <a:p>
            <a:pPr algn="ctr">
              <a:defRPr/>
            </a:pPr>
            <a:r>
              <a:rPr lang="it-IT" sz="1300" b="1" dirty="0">
                <a:solidFill>
                  <a:srgbClr val="003399"/>
                </a:solidFill>
                <a:effectLst/>
                <a:latin typeface="Century Schoolbook" panose="02040604050505020304" pitchFamily="18" charset="0"/>
              </a:rPr>
              <a:t>Sistemi Informativi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2DBAABCF-16D2-47C9-BE26-0CCC54F1EB46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850900"/>
            <a:ext cx="12192000" cy="71438"/>
          </a:xfrm>
          <a:prstGeom prst="rect">
            <a:avLst/>
          </a:prstGeom>
          <a:gradFill rotWithShape="1">
            <a:gsLst>
              <a:gs pos="0">
                <a:srgbClr val="009999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00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t-IT" altLang="it-IT">
              <a:latin typeface="Century Schoolbook" panose="02040604050505020304" pitchFamily="18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73292A6C-FBA7-4442-8427-7A8A8F6168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24417" y="1341438"/>
            <a:ext cx="109728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gli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  <p:sp>
        <p:nvSpPr>
          <p:cNvPr id="6152" name="Rectangle 8">
            <a:extLst>
              <a:ext uri="{FF2B5EF4-FFF2-40B4-BE49-F238E27FC236}">
                <a16:creationId xmlns:a16="http://schemas.microsoft.com/office/drawing/2014/main" id="{53A60772-B15E-497F-AD24-089024883B6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033000" y="6410325"/>
            <a:ext cx="1549400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 u="none" smtClean="0">
                <a:solidFill>
                  <a:schemeClr val="accent2"/>
                </a:solidFill>
                <a:effectLst/>
                <a:latin typeface="Century Schoolbook" panose="02040604050505020304" pitchFamily="18" charset="0"/>
              </a:defRPr>
            </a:lvl1pPr>
          </a:lstStyle>
          <a:p>
            <a:pPr>
              <a:defRPr/>
            </a:pPr>
            <a:endParaRPr lang="it-IT" dirty="0"/>
          </a:p>
        </p:txBody>
      </p:sp>
      <p:sp>
        <p:nvSpPr>
          <p:cNvPr id="6153" name="Rectangle 9">
            <a:extLst>
              <a:ext uri="{FF2B5EF4-FFF2-40B4-BE49-F238E27FC236}">
                <a16:creationId xmlns:a16="http://schemas.microsoft.com/office/drawing/2014/main" id="{CFEAE2EE-E388-4267-9303-123C161F474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35201" y="6324600"/>
            <a:ext cx="7584017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1" smtClean="0">
                <a:solidFill>
                  <a:schemeClr val="accent2"/>
                </a:solidFill>
                <a:effectLst/>
                <a:latin typeface="Century Schoolbook" panose="02040604050505020304" pitchFamily="18" charset="0"/>
              </a:defRPr>
            </a:lvl1pPr>
          </a:lstStyle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  <p:sp>
        <p:nvSpPr>
          <p:cNvPr id="6154" name="Rectangle 10">
            <a:extLst>
              <a:ext uri="{FF2B5EF4-FFF2-40B4-BE49-F238E27FC236}">
                <a16:creationId xmlns:a16="http://schemas.microsoft.com/office/drawing/2014/main" id="{A93910EE-4A98-46A9-A410-F7F1F0BA786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24417" y="6410325"/>
            <a:ext cx="1598083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1" smtClean="0">
                <a:solidFill>
                  <a:schemeClr val="accent2"/>
                </a:solidFill>
                <a:effectLst/>
                <a:latin typeface="Century Schoolbook" panose="02040604050505020304" pitchFamily="18" charset="0"/>
              </a:defRPr>
            </a:lvl1pPr>
          </a:lstStyle>
          <a:p>
            <a:pPr>
              <a:defRPr/>
            </a:pPr>
            <a:r>
              <a:rPr lang="it-IT"/>
              <a:t>1</a:t>
            </a:r>
            <a:endParaRPr lang="it-IT" dirty="0"/>
          </a:p>
        </p:txBody>
      </p:sp>
      <p:sp>
        <p:nvSpPr>
          <p:cNvPr id="1035" name="Rectangle 11">
            <a:extLst>
              <a:ext uri="{FF2B5EF4-FFF2-40B4-BE49-F238E27FC236}">
                <a16:creationId xmlns:a16="http://schemas.microsoft.com/office/drawing/2014/main" id="{34F2246F-A59A-4D4C-8D97-ED0D528D3F6C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6165850"/>
            <a:ext cx="12192000" cy="71438"/>
          </a:xfrm>
          <a:prstGeom prst="rect">
            <a:avLst/>
          </a:prstGeom>
          <a:gradFill rotWithShape="1">
            <a:gsLst>
              <a:gs pos="0">
                <a:srgbClr val="009999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00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t-IT" altLang="it-IT">
              <a:latin typeface="Century Schoolbook" panose="02040604050505020304" pitchFamily="18" charset="0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7E02A79F-BC85-4F79-988F-880CEF01FDEE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30" y="110952"/>
            <a:ext cx="782050" cy="60779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/>
          <a:latin typeface="Century Schoolbook" panose="02040604050505020304" pitchFamily="18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entury Schoolbook" panose="02040604050505020304" pitchFamily="18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entury Schoolbook" panose="02040604050505020304" pitchFamily="18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Century Schoolbook" panose="02040604050505020304" pitchFamily="18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Century Schoolbook" panose="02040604050505020304" pitchFamily="18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Century Schoolbook" panose="02040604050505020304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69D2DA75-9C1A-462F-BE98-0D4187F89D6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dirty="0">
                <a:latin typeface="Century Schoolbook" panose="02040604050505020304" pitchFamily="18" charset="0"/>
              </a:rPr>
              <a:t>Alberto Ferrari – Programmazione di applicazioni SW</a:t>
            </a:r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id="{B74884C2-CF73-446F-AD74-880598EB12F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919289" y="2130425"/>
            <a:ext cx="8353425" cy="2306638"/>
          </a:xfrm>
        </p:spPr>
        <p:txBody>
          <a:bodyPr/>
          <a:lstStyle/>
          <a:p>
            <a:pPr eaLnBrk="1" hangingPunct="1">
              <a:defRPr/>
            </a:pPr>
            <a:r>
              <a:rPr lang="it-IT" sz="2800" dirty="0"/>
              <a:t>C++ input/output</a:t>
            </a:r>
            <a:br>
              <a:rPr lang="it-IT" sz="2800" dirty="0"/>
            </a:br>
            <a:r>
              <a:rPr lang="it-IT" dirty="0">
                <a:latin typeface="Century Schoolbook" panose="02040604050505020304" pitchFamily="18" charset="0"/>
              </a:rPr>
              <a:t> </a:t>
            </a:r>
            <a:r>
              <a:rPr lang="it-IT" dirty="0">
                <a:solidFill>
                  <a:schemeClr val="tx1"/>
                </a:solidFill>
                <a:latin typeface="Century Schoolbook" panose="02040604050505020304" pitchFamily="18" charset="0"/>
              </a:rPr>
              <a:t>Alberto Ferrari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7724809A-0ED8-4AE8-BF29-D8AE498E2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file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8FB73084-CF27-498D-9C50-C26AF55B4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insieme di dati memorizzati su un supporto di memoria non volatile</a:t>
            </a:r>
          </a:p>
          <a:p>
            <a:r>
              <a:rPr lang="it-IT" dirty="0"/>
              <a:t>globale ai programmi</a:t>
            </a:r>
          </a:p>
          <a:p>
            <a:pPr lvl="1"/>
            <a:r>
              <a:rPr lang="it-IT" dirty="0"/>
              <a:t>un file può essere scritto da un programma e letto da un programma diverso scritto anche in un altro linguaggio di programmazione</a:t>
            </a:r>
          </a:p>
          <a:p>
            <a:r>
              <a:rPr lang="it-IT" dirty="0"/>
              <a:t>la gestione concreta dei file è demandata al file system del sistema operativo</a:t>
            </a:r>
          </a:p>
          <a:p>
            <a:r>
              <a:rPr lang="it-IT" dirty="0"/>
              <a:t>il file system fornisce all’utente una versione astratta dell’organizzazione dei file</a:t>
            </a:r>
          </a:p>
          <a:p>
            <a:pPr lvl="1"/>
            <a:r>
              <a:rPr lang="it-IT" dirty="0"/>
              <a:t>esistono diversi tipi di file system</a:t>
            </a:r>
          </a:p>
          <a:p>
            <a:pPr lvl="1"/>
            <a:r>
              <a:rPr lang="it-IT" dirty="0"/>
              <a:t>tutti basati sul concetto di struttura gerarchica di cartelle (directory)</a:t>
            </a:r>
          </a:p>
          <a:p>
            <a:pPr lvl="2"/>
            <a:r>
              <a:rPr lang="it-IT" dirty="0"/>
              <a:t>le cartelle vengono viste come file speciali</a:t>
            </a:r>
          </a:p>
          <a:p>
            <a:pPr lvl="1"/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064C1C5-7392-400F-A8B6-330FB23A5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12324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5C5A549-9103-4870-B99E-30EF3AD64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operazioni sui file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4CBBB54-DC1A-4B9B-BDA8-7CEB2FFEF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1800" b="1" i="1" dirty="0"/>
              <a:t>apertura</a:t>
            </a:r>
          </a:p>
          <a:p>
            <a:pPr lvl="1"/>
            <a:r>
              <a:rPr lang="it-IT" sz="1600" dirty="0"/>
              <a:t>necessaria per le successive operazioni di lettura e scrittura</a:t>
            </a:r>
          </a:p>
          <a:p>
            <a:pPr lvl="1"/>
            <a:r>
              <a:rPr lang="it-IT" sz="1600" dirty="0"/>
              <a:t>controllo dei diritti di accesso e meccanismi di gestione della concorrenza</a:t>
            </a:r>
          </a:p>
          <a:p>
            <a:pPr lvl="1"/>
            <a:r>
              <a:rPr lang="it-IT" sz="1600" dirty="0"/>
              <a:t>viene creato un buffer in memoria per la gestione dei dati in transito tra il programma e il file</a:t>
            </a:r>
          </a:p>
          <a:p>
            <a:r>
              <a:rPr lang="it-IT" sz="1800" b="1" i="1" dirty="0"/>
              <a:t>chiusura</a:t>
            </a:r>
          </a:p>
          <a:p>
            <a:pPr lvl="1"/>
            <a:r>
              <a:rPr lang="it-IT" sz="1600" dirty="0"/>
              <a:t>non verranno più effettuate operazioni di lettura e scrittura</a:t>
            </a:r>
          </a:p>
          <a:p>
            <a:pPr lvl="1"/>
            <a:r>
              <a:rPr lang="it-IT" sz="1600" dirty="0"/>
              <a:t>rilascio del buffer</a:t>
            </a:r>
          </a:p>
          <a:p>
            <a:pPr lvl="1"/>
            <a:r>
              <a:rPr lang="it-IT" sz="1600" dirty="0"/>
              <a:t>operazione necessaria per la gestione della concorrenza</a:t>
            </a:r>
          </a:p>
          <a:p>
            <a:r>
              <a:rPr lang="it-IT" sz="1800" b="1" i="1" dirty="0"/>
              <a:t>lettura</a:t>
            </a:r>
          </a:p>
          <a:p>
            <a:pPr lvl="1"/>
            <a:r>
              <a:rPr lang="it-IT" sz="1600" dirty="0"/>
              <a:t>dati trasferiti dal file nel buffer</a:t>
            </a:r>
          </a:p>
          <a:p>
            <a:pPr lvl="1"/>
            <a:r>
              <a:rPr lang="it-IT" sz="1600" dirty="0"/>
              <a:t>gestione dei dati da parte del programma</a:t>
            </a:r>
          </a:p>
          <a:p>
            <a:r>
              <a:rPr lang="it-IT" sz="1800" b="1" i="1" dirty="0"/>
              <a:t>scrittura</a:t>
            </a:r>
          </a:p>
          <a:p>
            <a:pPr lvl="1"/>
            <a:r>
              <a:rPr lang="it-IT" sz="1400" dirty="0"/>
              <a:t>dati memorizzati nel buffer (temporaneamente)</a:t>
            </a:r>
          </a:p>
          <a:p>
            <a:pPr lvl="1"/>
            <a:r>
              <a:rPr lang="it-IT" sz="1400" dirty="0"/>
              <a:t>file system gestisce la scrittura fisica sul file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EECCC3B-4ACA-4070-8C53-19368B7BB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832597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2AEEF4B-BC43-48E5-9EA6-3C0D33F74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file di testo in C++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E3530BF-5A2D-4BB9-B2C4-08B1BC5AC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b="1" i="1" dirty="0"/>
              <a:t>file sequenziali</a:t>
            </a:r>
          </a:p>
          <a:p>
            <a:pPr lvl="1"/>
            <a:r>
              <a:rPr lang="it-IT" dirty="0"/>
              <a:t>accesso ai dati nello stesso </a:t>
            </a:r>
            <a:r>
              <a:rPr lang="it-IT" b="1" i="1" dirty="0"/>
              <a:t>ordine</a:t>
            </a:r>
            <a:r>
              <a:rPr lang="it-IT" dirty="0"/>
              <a:t> in cui sono stati inseriti</a:t>
            </a:r>
          </a:p>
          <a:p>
            <a:r>
              <a:rPr lang="it-IT" b="1" i="1" dirty="0" err="1"/>
              <a:t>ofstream</a:t>
            </a:r>
            <a:r>
              <a:rPr lang="it-IT" dirty="0"/>
              <a:t> (</a:t>
            </a:r>
            <a:r>
              <a:rPr lang="it-IT" i="1" dirty="0"/>
              <a:t>output file stream</a:t>
            </a:r>
            <a:r>
              <a:rPr lang="it-IT" dirty="0"/>
              <a:t>)</a:t>
            </a:r>
          </a:p>
          <a:p>
            <a:pPr lvl="1"/>
            <a:r>
              <a:rPr lang="it-IT" b="1" i="1" dirty="0"/>
              <a:t>output</a:t>
            </a:r>
            <a:r>
              <a:rPr lang="it-IT" dirty="0"/>
              <a:t> su memoria di massa</a:t>
            </a:r>
          </a:p>
          <a:p>
            <a:pPr lvl="1"/>
            <a:r>
              <a:rPr lang="it-IT" dirty="0"/>
              <a:t>file con accesso in </a:t>
            </a:r>
            <a:r>
              <a:rPr lang="it-IT" b="1" i="1" dirty="0"/>
              <a:t>sola scrittura</a:t>
            </a:r>
          </a:p>
          <a:p>
            <a:r>
              <a:rPr lang="it-IT" b="1" i="1" dirty="0" err="1"/>
              <a:t>ifstream</a:t>
            </a:r>
            <a:r>
              <a:rPr lang="it-IT" dirty="0"/>
              <a:t> (</a:t>
            </a:r>
            <a:r>
              <a:rPr lang="it-IT" i="1" dirty="0"/>
              <a:t>input file stream</a:t>
            </a:r>
            <a:r>
              <a:rPr lang="it-IT" dirty="0"/>
              <a:t>)</a:t>
            </a:r>
          </a:p>
          <a:p>
            <a:pPr lvl="1"/>
            <a:r>
              <a:rPr lang="it-IT" b="1" i="1" dirty="0"/>
              <a:t>input</a:t>
            </a:r>
            <a:r>
              <a:rPr lang="it-IT" dirty="0"/>
              <a:t> da memoria di massa</a:t>
            </a:r>
          </a:p>
          <a:p>
            <a:pPr lvl="1"/>
            <a:r>
              <a:rPr lang="it-IT" dirty="0"/>
              <a:t>file con accesso in </a:t>
            </a:r>
            <a:r>
              <a:rPr lang="it-IT" b="1" i="1" dirty="0"/>
              <a:t>sola lettura</a:t>
            </a:r>
          </a:p>
          <a:p>
            <a:r>
              <a:rPr lang="it-IT" b="1" i="1" dirty="0" err="1"/>
              <a:t>fstream</a:t>
            </a:r>
            <a:r>
              <a:rPr lang="it-IT" dirty="0"/>
              <a:t> (</a:t>
            </a:r>
            <a:r>
              <a:rPr lang="it-IT" i="1" dirty="0"/>
              <a:t>file stream</a:t>
            </a:r>
            <a:r>
              <a:rPr lang="it-IT" dirty="0"/>
              <a:t>)</a:t>
            </a:r>
          </a:p>
          <a:p>
            <a:pPr lvl="1"/>
            <a:r>
              <a:rPr lang="it-IT" b="1" i="1" dirty="0"/>
              <a:t>input e output </a:t>
            </a:r>
            <a:r>
              <a:rPr lang="it-IT" dirty="0"/>
              <a:t>su memoria di massa</a:t>
            </a:r>
          </a:p>
          <a:p>
            <a:pPr lvl="1"/>
            <a:r>
              <a:rPr lang="it-IT" dirty="0"/>
              <a:t>file con accesso in </a:t>
            </a:r>
            <a:r>
              <a:rPr lang="it-IT" b="1" i="1" dirty="0"/>
              <a:t>lettura e/o in scrittura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83166C0-0A30-4015-A637-A8A16F714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645160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150D066D-7AD0-4956-9C64-67421A710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400" dirty="0"/>
              <a:t>es. scrittura file di testo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5CA66846-E614-47F3-A08E-48F40FE52E2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fstream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it-IT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ofstream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mioFile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	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mioFile.open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("pasw03c02.txt");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mioFile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"first line" &lt;&lt;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mioFile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"second line" &lt;&lt;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mioFile.close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		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178F0DC3-05FA-4F8B-9F61-32BA7C702C2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sz="2000" dirty="0"/>
              <a:t>miofile (oggetto </a:t>
            </a:r>
            <a:r>
              <a:rPr lang="it-IT" sz="2000" b="1" i="1" dirty="0" err="1"/>
              <a:t>ofstream</a:t>
            </a:r>
            <a:r>
              <a:rPr lang="it-IT" sz="2000" dirty="0"/>
              <a:t>) è il </a:t>
            </a:r>
            <a:r>
              <a:rPr lang="it-IT" sz="2000" b="1" i="1" dirty="0"/>
              <a:t>nome logico</a:t>
            </a:r>
            <a:r>
              <a:rPr lang="it-IT" sz="2000" dirty="0"/>
              <a:t> del file</a:t>
            </a:r>
          </a:p>
          <a:p>
            <a:pPr lvl="1"/>
            <a:r>
              <a:rPr lang="it-IT" sz="1800" dirty="0"/>
              <a:t>nome che lo identifica all’interno del programma</a:t>
            </a:r>
          </a:p>
          <a:p>
            <a:r>
              <a:rPr lang="it-IT" sz="2000" b="1" i="1" dirty="0"/>
              <a:t>open</a:t>
            </a:r>
            <a:r>
              <a:rPr lang="it-IT" sz="2000" dirty="0"/>
              <a:t> (</a:t>
            </a:r>
            <a:r>
              <a:rPr lang="it-IT" sz="2000" b="1" i="1" dirty="0"/>
              <a:t>apertura</a:t>
            </a:r>
            <a:r>
              <a:rPr lang="it-IT" sz="2000" dirty="0"/>
              <a:t> del file e collegamento fra il nome logico e il nome fisico</a:t>
            </a:r>
          </a:p>
          <a:p>
            <a:pPr lvl="1"/>
            <a:r>
              <a:rPr lang="it-IT" sz="1600" dirty="0"/>
              <a:t>per </a:t>
            </a:r>
            <a:r>
              <a:rPr lang="it-IT" sz="1600" dirty="0" err="1"/>
              <a:t>ofstream</a:t>
            </a:r>
            <a:r>
              <a:rPr lang="it-IT" sz="1600" dirty="0"/>
              <a:t> il file viene in ogni caso </a:t>
            </a:r>
            <a:r>
              <a:rPr lang="it-IT" sz="1600" b="1" i="1" dirty="0"/>
              <a:t>creato</a:t>
            </a:r>
            <a:r>
              <a:rPr lang="it-IT" sz="1600" dirty="0"/>
              <a:t> e </a:t>
            </a:r>
            <a:r>
              <a:rPr lang="it-IT" sz="1600" b="1" i="1" dirty="0"/>
              <a:t>riscritto</a:t>
            </a:r>
            <a:r>
              <a:rPr lang="it-IT" sz="1600" dirty="0"/>
              <a:t> anche se già presente</a:t>
            </a:r>
          </a:p>
          <a:p>
            <a:r>
              <a:rPr lang="it-IT" sz="2000" dirty="0"/>
              <a:t>pasw03c02.txt è il </a:t>
            </a:r>
            <a:r>
              <a:rPr lang="it-IT" sz="2000" b="1" i="1" dirty="0"/>
              <a:t>nome fisico </a:t>
            </a:r>
            <a:r>
              <a:rPr lang="it-IT" sz="2000" dirty="0"/>
              <a:t>(nome del file su disco (</a:t>
            </a:r>
            <a:r>
              <a:rPr lang="it-IT" sz="2000" b="1" i="1" dirty="0" err="1"/>
              <a:t>pathname</a:t>
            </a:r>
            <a:r>
              <a:rPr lang="it-IT" sz="2000" dirty="0"/>
              <a:t>)</a:t>
            </a:r>
          </a:p>
          <a:p>
            <a:r>
              <a:rPr lang="it-IT" sz="2000" b="1" i="1" dirty="0"/>
              <a:t>&lt;&lt;</a:t>
            </a:r>
            <a:r>
              <a:rPr lang="it-IT" sz="2000" dirty="0"/>
              <a:t> inserimento in stream (</a:t>
            </a:r>
            <a:r>
              <a:rPr lang="it-IT" sz="2000" b="1" i="1" dirty="0"/>
              <a:t>scrittura</a:t>
            </a:r>
            <a:r>
              <a:rPr lang="it-IT" sz="2000" dirty="0"/>
              <a:t>)</a:t>
            </a:r>
          </a:p>
          <a:p>
            <a:r>
              <a:rPr lang="it-IT" sz="2000" b="1" i="1" dirty="0" err="1"/>
              <a:t>close</a:t>
            </a:r>
            <a:r>
              <a:rPr lang="it-IT" sz="2000" dirty="0"/>
              <a:t> (chiusura)</a:t>
            </a:r>
          </a:p>
          <a:p>
            <a:pPr lvl="1"/>
            <a:r>
              <a:rPr lang="it-IT" sz="1600" dirty="0"/>
              <a:t>viene eliminato il buffer ed effettuata la scrittura fisica</a:t>
            </a:r>
          </a:p>
          <a:p>
            <a:endParaRPr lang="it-IT" sz="2000" dirty="0"/>
          </a:p>
          <a:p>
            <a:endParaRPr lang="it-IT" sz="2000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0AD45BF-95EE-470A-AD3A-40070868D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243804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97B3B15-F07C-4EAF-967B-D6D7B565C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400" dirty="0"/>
              <a:t>es. lettura di stringhe da file di testo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6330E9F-B9A6-43AC-9B41-2978893517A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fstream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s;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ifstream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mioFile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	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mioFile.</a:t>
            </a:r>
            <a:r>
              <a:rPr lang="it-IT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("pasw03c02.txt");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mioFile.</a:t>
            </a:r>
            <a:r>
              <a:rPr lang="it-IT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fail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"errore file" &lt;&lt;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1;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mioFile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s;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(!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mioFile.</a:t>
            </a:r>
            <a:r>
              <a:rPr lang="it-IT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eof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s &lt;&lt;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mioFile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s;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mioFile.close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pPr marL="0" indent="0">
              <a:buNone/>
            </a:pP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6A38C42-313B-4315-821E-D25C2D16252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sz="2000" b="1" i="1" dirty="0" err="1"/>
              <a:t>ifstream</a:t>
            </a:r>
            <a:r>
              <a:rPr lang="it-IT" sz="2000" dirty="0"/>
              <a:t> (input file stream)</a:t>
            </a:r>
          </a:p>
          <a:p>
            <a:r>
              <a:rPr lang="it-IT" sz="2000" b="1" i="1" dirty="0"/>
              <a:t>open</a:t>
            </a:r>
            <a:r>
              <a:rPr lang="it-IT" sz="2000" dirty="0"/>
              <a:t> apertura e associazione </a:t>
            </a:r>
            <a:r>
              <a:rPr lang="it-IT" sz="2000" b="1" i="1" dirty="0"/>
              <a:t>nome logico - nome fisico</a:t>
            </a:r>
          </a:p>
          <a:p>
            <a:r>
              <a:rPr lang="it-IT" sz="2000" dirty="0"/>
              <a:t>il file deve esistere (non viene creato) </a:t>
            </a:r>
            <a:r>
              <a:rPr lang="it-IT" sz="2000" b="1" i="1" dirty="0" err="1"/>
              <a:t>fail</a:t>
            </a:r>
            <a:r>
              <a:rPr lang="it-IT" sz="2000" dirty="0"/>
              <a:t> verifica se l’apertura ha avuto successo</a:t>
            </a:r>
          </a:p>
          <a:p>
            <a:r>
              <a:rPr lang="it-IT" sz="2000" b="1" dirty="0"/>
              <a:t>&gt;&gt;</a:t>
            </a:r>
            <a:r>
              <a:rPr lang="it-IT" sz="2000" dirty="0"/>
              <a:t> estrazione (</a:t>
            </a:r>
            <a:r>
              <a:rPr lang="it-IT" sz="2000" i="1" dirty="0"/>
              <a:t>stringa</a:t>
            </a:r>
            <a:r>
              <a:rPr lang="it-IT" sz="2000" dirty="0"/>
              <a:t>) dallo stream</a:t>
            </a:r>
          </a:p>
          <a:p>
            <a:pPr lvl="1"/>
            <a:r>
              <a:rPr lang="it-IT" sz="1600" dirty="0"/>
              <a:t>il separatore può essere </a:t>
            </a:r>
            <a:r>
              <a:rPr lang="it-IT" sz="1600" b="1" i="1" dirty="0"/>
              <a:t>spazio</a:t>
            </a:r>
            <a:r>
              <a:rPr lang="it-IT" sz="1600" dirty="0"/>
              <a:t> o </a:t>
            </a:r>
            <a:r>
              <a:rPr lang="it-IT" sz="1600" b="1" i="1" dirty="0" err="1"/>
              <a:t>endline</a:t>
            </a:r>
            <a:endParaRPr lang="it-IT" sz="1600" b="1" i="1" dirty="0"/>
          </a:p>
          <a:p>
            <a:r>
              <a:rPr lang="it-IT" sz="2400" dirty="0"/>
              <a:t>l’operazione di lettura può rivelare che il file è terminato</a:t>
            </a:r>
          </a:p>
          <a:p>
            <a:r>
              <a:rPr lang="it-IT" sz="2000" b="1" i="1" dirty="0" err="1"/>
              <a:t>eof</a:t>
            </a:r>
            <a:r>
              <a:rPr lang="it-IT" sz="2000" dirty="0"/>
              <a:t> (</a:t>
            </a:r>
            <a:r>
              <a:rPr lang="it-IT" sz="2000" b="1" i="1" dirty="0"/>
              <a:t>end of file</a:t>
            </a:r>
            <a:r>
              <a:rPr lang="it-IT" sz="2000" dirty="0"/>
              <a:t>) vale </a:t>
            </a:r>
            <a:r>
              <a:rPr lang="it-IT" sz="2000" dirty="0" err="1"/>
              <a:t>true</a:t>
            </a:r>
            <a:r>
              <a:rPr lang="it-IT" sz="2000" dirty="0"/>
              <a:t> se si è raggiunta la </a:t>
            </a:r>
            <a:r>
              <a:rPr lang="it-IT" sz="2000" b="1" i="1" dirty="0"/>
              <a:t>fine del file</a:t>
            </a:r>
          </a:p>
          <a:p>
            <a:r>
              <a:rPr lang="it-IT" sz="2000" b="1" i="1" dirty="0" err="1"/>
              <a:t>close</a:t>
            </a:r>
            <a:r>
              <a:rPr lang="it-IT" sz="2000" dirty="0"/>
              <a:t> (chiusura file)</a:t>
            </a:r>
            <a:endParaRPr lang="it-IT" sz="160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FCFEE22-26D1-46F4-8E55-17BE8F449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049078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97B3B15-F07C-4EAF-967B-D6D7B565C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400" dirty="0"/>
              <a:t>es. lettura e scrittura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6330E9F-B9A6-43AC-9B41-2978893517A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it-IT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it-IT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it-IT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it-IT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fstream</a:t>
            </a:r>
            <a:r>
              <a:rPr lang="it-IT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it-IT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it-IT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it-IT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it-IT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it-IT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it-IT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fstream</a:t>
            </a:r>
            <a:r>
              <a:rPr lang="it-IT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f1,f2;</a:t>
            </a:r>
          </a:p>
          <a:p>
            <a:pPr marL="0" indent="0">
              <a:buNone/>
            </a:pPr>
            <a:r>
              <a:rPr lang="it-IT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r; </a:t>
            </a:r>
            <a:r>
              <a:rPr lang="it-IT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it-IT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p,c</a:t>
            </a:r>
            <a:r>
              <a:rPr lang="it-IT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f1.</a:t>
            </a:r>
            <a:r>
              <a:rPr lang="it-IT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lang="it-IT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("pasw03c05.txt", </a:t>
            </a:r>
            <a:r>
              <a:rPr lang="it-IT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ios</a:t>
            </a:r>
            <a:r>
              <a:rPr lang="it-IT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::out</a:t>
            </a:r>
            <a:r>
              <a:rPr lang="it-IT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it-IT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f1 &lt;&lt; 'k' &lt;&lt; 'e' &lt;&lt; 1 &lt;&lt; </a:t>
            </a:r>
            <a:r>
              <a:rPr lang="it-IT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it-IT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f1 &lt;&lt; 'Q' &lt;&lt; 'd' &lt;&lt; 8 &lt;&lt; </a:t>
            </a:r>
            <a:r>
              <a:rPr lang="it-IT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it-IT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f1.close();</a:t>
            </a:r>
          </a:p>
          <a:p>
            <a:pPr marL="0" indent="0">
              <a:buNone/>
            </a:pPr>
            <a:r>
              <a:rPr lang="it-IT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f2.open("pasw03c05.txt", </a:t>
            </a:r>
            <a:r>
              <a:rPr lang="it-IT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ios</a:t>
            </a:r>
            <a:r>
              <a:rPr lang="it-IT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::in</a:t>
            </a:r>
            <a:r>
              <a:rPr lang="it-IT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it-IT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f2 &gt;&gt; p;</a:t>
            </a:r>
          </a:p>
          <a:p>
            <a:pPr marL="0" indent="0">
              <a:buNone/>
            </a:pPr>
            <a:r>
              <a:rPr lang="it-IT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it-IT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(!f2.eof()) {</a:t>
            </a:r>
          </a:p>
          <a:p>
            <a:pPr marL="0" indent="0">
              <a:buNone/>
            </a:pPr>
            <a:r>
              <a:rPr lang="it-IT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it-IT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p &lt;&lt; "(";</a:t>
            </a:r>
          </a:p>
          <a:p>
            <a:pPr marL="0" indent="0">
              <a:buNone/>
            </a:pPr>
            <a:r>
              <a:rPr lang="it-IT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f2 &gt;&gt; c;</a:t>
            </a:r>
          </a:p>
          <a:p>
            <a:pPr marL="0" indent="0">
              <a:buNone/>
            </a:pPr>
            <a:r>
              <a:rPr lang="it-IT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it-IT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c &lt;&lt; ",";</a:t>
            </a:r>
          </a:p>
          <a:p>
            <a:pPr marL="0" indent="0">
              <a:buNone/>
            </a:pPr>
            <a:r>
              <a:rPr lang="it-IT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f2 &gt;&gt; r;</a:t>
            </a:r>
          </a:p>
          <a:p>
            <a:pPr marL="0" indent="0">
              <a:buNone/>
            </a:pPr>
            <a:r>
              <a:rPr lang="it-IT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it-IT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r &lt;&lt; ")" &lt;&lt; </a:t>
            </a:r>
            <a:r>
              <a:rPr lang="it-IT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it-IT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f2 &gt;&gt; p;</a:t>
            </a:r>
          </a:p>
          <a:p>
            <a:pPr marL="0" indent="0">
              <a:buNone/>
            </a:pPr>
            <a:r>
              <a:rPr lang="it-IT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>
              <a:buNone/>
            </a:pPr>
            <a:r>
              <a:rPr lang="it-IT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f2.close();	</a:t>
            </a:r>
          </a:p>
          <a:p>
            <a:pPr marL="0" indent="0">
              <a:buNone/>
            </a:pPr>
            <a:r>
              <a:rPr lang="it-IT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6A38C42-313B-4315-821E-D25C2D16252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b="1" i="1" dirty="0" err="1"/>
              <a:t>fstream</a:t>
            </a:r>
            <a:r>
              <a:rPr lang="it-IT" dirty="0"/>
              <a:t> (file stream)</a:t>
            </a:r>
          </a:p>
          <a:p>
            <a:r>
              <a:rPr lang="it-IT" b="1" i="1" dirty="0"/>
              <a:t>open</a:t>
            </a:r>
            <a:r>
              <a:rPr lang="it-IT" dirty="0"/>
              <a:t> </a:t>
            </a:r>
          </a:p>
          <a:p>
            <a:pPr lvl="1"/>
            <a:r>
              <a:rPr lang="it-IT" sz="2000" b="1" i="1" dirty="0" err="1"/>
              <a:t>ios</a:t>
            </a:r>
            <a:r>
              <a:rPr lang="it-IT" sz="2000" b="1" i="1" dirty="0"/>
              <a:t>::out </a:t>
            </a:r>
            <a:r>
              <a:rPr lang="it-IT" sz="2000" dirty="0"/>
              <a:t>(output)</a:t>
            </a:r>
          </a:p>
          <a:p>
            <a:pPr lvl="2"/>
            <a:r>
              <a:rPr lang="it-IT" sz="1600" dirty="0"/>
              <a:t>il file viene creato</a:t>
            </a:r>
          </a:p>
          <a:p>
            <a:pPr lvl="1"/>
            <a:r>
              <a:rPr lang="it-IT" sz="2000" b="1" i="1" dirty="0" err="1"/>
              <a:t>ios</a:t>
            </a:r>
            <a:r>
              <a:rPr lang="it-IT" sz="2000" b="1" i="1" dirty="0"/>
              <a:t>::in </a:t>
            </a:r>
            <a:r>
              <a:rPr lang="it-IT" sz="2000" dirty="0"/>
              <a:t>(input)</a:t>
            </a:r>
          </a:p>
          <a:p>
            <a:pPr lvl="2"/>
            <a:r>
              <a:rPr lang="it-IT" sz="1600" dirty="0"/>
              <a:t>controllare </a:t>
            </a:r>
            <a:r>
              <a:rPr lang="it-IT" sz="1600" dirty="0" err="1"/>
              <a:t>fail</a:t>
            </a:r>
            <a:endParaRPr lang="it-IT" sz="1600" dirty="0"/>
          </a:p>
          <a:p>
            <a:pPr lvl="1"/>
            <a:r>
              <a:rPr lang="it-IT" sz="2000" b="1" i="1" dirty="0" err="1"/>
              <a:t>ios</a:t>
            </a:r>
            <a:r>
              <a:rPr lang="it-IT" sz="2000" b="1" i="1" dirty="0"/>
              <a:t>::</a:t>
            </a:r>
            <a:r>
              <a:rPr lang="it-IT" sz="2000" b="1" i="1" dirty="0" err="1"/>
              <a:t>app</a:t>
            </a:r>
            <a:r>
              <a:rPr lang="it-IT" sz="2000" b="1" i="1" dirty="0"/>
              <a:t> </a:t>
            </a:r>
            <a:r>
              <a:rPr lang="it-IT" sz="2000" dirty="0"/>
              <a:t>(</a:t>
            </a:r>
            <a:r>
              <a:rPr lang="it-IT" sz="2000" dirty="0" err="1"/>
              <a:t>append</a:t>
            </a:r>
            <a:r>
              <a:rPr lang="it-IT" sz="2000" dirty="0"/>
              <a:t>)</a:t>
            </a:r>
          </a:p>
          <a:p>
            <a:pPr lvl="2"/>
            <a:r>
              <a:rPr lang="it-IT" sz="1600" dirty="0"/>
              <a:t>il file deve esistere</a:t>
            </a:r>
          </a:p>
          <a:p>
            <a:pPr lvl="2"/>
            <a:r>
              <a:rPr lang="it-IT" sz="1600" dirty="0"/>
              <a:t>scritture in aggiunta al file precedente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FCFEE22-26D1-46F4-8E55-17BE8F449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69194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B42EFDD-EC4E-4BB1-9E11-73ACEE4A7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stream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1FCEE44-D5A6-423D-AF62-62F0FFE98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err="1"/>
              <a:t>l’</a:t>
            </a:r>
            <a:r>
              <a:rPr lang="en-US" sz="2000" b="1" i="1" dirty="0" err="1"/>
              <a:t>input</a:t>
            </a:r>
            <a:r>
              <a:rPr lang="en-US" sz="2000" b="1" i="1" dirty="0"/>
              <a:t>/output </a:t>
            </a:r>
            <a:r>
              <a:rPr lang="en-US" sz="2000" dirty="0"/>
              <a:t>del C++ è </a:t>
            </a:r>
            <a:r>
              <a:rPr lang="en-US" sz="2000" dirty="0" err="1"/>
              <a:t>basato</a:t>
            </a:r>
            <a:r>
              <a:rPr lang="en-US" sz="2000" dirty="0"/>
              <a:t> </a:t>
            </a:r>
            <a:r>
              <a:rPr lang="en-US" sz="2000" dirty="0" err="1"/>
              <a:t>sugli</a:t>
            </a:r>
            <a:r>
              <a:rPr lang="en-US" sz="2000" dirty="0"/>
              <a:t> </a:t>
            </a:r>
            <a:r>
              <a:rPr lang="en-US" sz="2000" b="1" i="1" dirty="0"/>
              <a:t>stream</a:t>
            </a:r>
          </a:p>
          <a:p>
            <a:r>
              <a:rPr lang="en-US" sz="2000" dirty="0" err="1"/>
              <a:t>gli</a:t>
            </a:r>
            <a:r>
              <a:rPr lang="en-US" sz="2000" dirty="0"/>
              <a:t> stream </a:t>
            </a:r>
            <a:r>
              <a:rPr lang="en-US" sz="2000" dirty="0" err="1"/>
              <a:t>sono</a:t>
            </a:r>
            <a:r>
              <a:rPr lang="en-US" sz="2000" dirty="0"/>
              <a:t> </a:t>
            </a:r>
            <a:r>
              <a:rPr lang="en-US" sz="2000" b="1" i="1" dirty="0" err="1"/>
              <a:t>sequenze</a:t>
            </a:r>
            <a:r>
              <a:rPr lang="en-US" sz="2000" b="1" i="1" dirty="0"/>
              <a:t> di byte </a:t>
            </a:r>
            <a:r>
              <a:rPr lang="en-US" sz="2000" dirty="0" err="1"/>
              <a:t>che</a:t>
            </a:r>
            <a:r>
              <a:rPr lang="en-US" sz="2000" dirty="0"/>
              <a:t> </a:t>
            </a:r>
            <a:r>
              <a:rPr lang="en-US" sz="2000" dirty="0" err="1"/>
              <a:t>rappresentano</a:t>
            </a:r>
            <a:r>
              <a:rPr lang="en-US" sz="2000" dirty="0"/>
              <a:t> </a:t>
            </a:r>
            <a:r>
              <a:rPr lang="en-US" sz="2000" dirty="0" err="1"/>
              <a:t>il</a:t>
            </a:r>
            <a:r>
              <a:rPr lang="en-US" sz="2000" dirty="0"/>
              <a:t> </a:t>
            </a:r>
            <a:r>
              <a:rPr lang="en-US" sz="2000" b="1" i="1" dirty="0" err="1"/>
              <a:t>flusso</a:t>
            </a:r>
            <a:r>
              <a:rPr lang="en-US" sz="2000" dirty="0"/>
              <a:t> in </a:t>
            </a:r>
            <a:r>
              <a:rPr lang="en-US" sz="2000" dirty="0" err="1"/>
              <a:t>entrata</a:t>
            </a:r>
            <a:r>
              <a:rPr lang="en-US" sz="2000" dirty="0"/>
              <a:t> o in </a:t>
            </a:r>
            <a:r>
              <a:rPr lang="en-US" sz="2000" dirty="0" err="1"/>
              <a:t>uscita</a:t>
            </a:r>
            <a:r>
              <a:rPr lang="en-US" sz="2000" dirty="0"/>
              <a:t> di un </a:t>
            </a:r>
            <a:r>
              <a:rPr lang="en-US" sz="2000" dirty="0" err="1"/>
              <a:t>programma</a:t>
            </a:r>
            <a:endParaRPr lang="en-US" sz="2000" dirty="0"/>
          </a:p>
          <a:p>
            <a:r>
              <a:rPr lang="en-US" sz="2000" dirty="0" err="1"/>
              <a:t>gli</a:t>
            </a:r>
            <a:r>
              <a:rPr lang="en-US" sz="2000" dirty="0"/>
              <a:t> stream </a:t>
            </a:r>
            <a:r>
              <a:rPr lang="en-US" sz="2000" dirty="0" err="1"/>
              <a:t>fungono</a:t>
            </a:r>
            <a:r>
              <a:rPr lang="en-US" sz="2000" dirty="0"/>
              <a:t> da </a:t>
            </a:r>
            <a:r>
              <a:rPr lang="en-US" sz="2000" b="1" i="1" dirty="0" err="1"/>
              <a:t>intermediari</a:t>
            </a:r>
            <a:r>
              <a:rPr lang="en-US" sz="2000" dirty="0"/>
              <a:t> </a:t>
            </a:r>
            <a:r>
              <a:rPr lang="en-US" sz="2000" dirty="0" err="1"/>
              <a:t>fra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 </a:t>
            </a:r>
            <a:r>
              <a:rPr lang="en-US" sz="2000" dirty="0" err="1"/>
              <a:t>programmi</a:t>
            </a:r>
            <a:r>
              <a:rPr lang="en-US" sz="2000" dirty="0"/>
              <a:t> e le </a:t>
            </a:r>
            <a:r>
              <a:rPr lang="en-US" sz="2000" dirty="0" err="1"/>
              <a:t>periferiche</a:t>
            </a:r>
            <a:r>
              <a:rPr lang="en-US" sz="2000" dirty="0"/>
              <a:t> di I/O </a:t>
            </a:r>
            <a:r>
              <a:rPr lang="en-US" sz="2000" dirty="0" err="1"/>
              <a:t>liberando</a:t>
            </a:r>
            <a:r>
              <a:rPr lang="en-US" sz="2000" dirty="0"/>
              <a:t> </a:t>
            </a:r>
            <a:r>
              <a:rPr lang="en-US" sz="2000" dirty="0" err="1"/>
              <a:t>il</a:t>
            </a:r>
            <a:r>
              <a:rPr lang="en-US" sz="2000" dirty="0"/>
              <a:t> </a:t>
            </a:r>
            <a:r>
              <a:rPr lang="en-US" sz="2000" dirty="0" err="1"/>
              <a:t>programmatore</a:t>
            </a:r>
            <a:r>
              <a:rPr lang="en-US" sz="2000" dirty="0"/>
              <a:t> </a:t>
            </a:r>
            <a:r>
              <a:rPr lang="en-US" sz="2000" dirty="0" err="1"/>
              <a:t>dalla</a:t>
            </a:r>
            <a:r>
              <a:rPr lang="en-US" sz="2000" dirty="0"/>
              <a:t> </a:t>
            </a:r>
            <a:r>
              <a:rPr lang="en-US" sz="2000" dirty="0" err="1"/>
              <a:t>necessità</a:t>
            </a:r>
            <a:r>
              <a:rPr lang="en-US" sz="2000" dirty="0"/>
              <a:t> di </a:t>
            </a:r>
            <a:r>
              <a:rPr lang="en-US" sz="2000" dirty="0" err="1"/>
              <a:t>gestire</a:t>
            </a:r>
            <a:r>
              <a:rPr lang="en-US" sz="2000" dirty="0"/>
              <a:t> </a:t>
            </a:r>
            <a:r>
              <a:rPr lang="en-US" sz="2000" dirty="0" err="1"/>
              <a:t>direttamente</a:t>
            </a:r>
            <a:r>
              <a:rPr lang="en-US" sz="2000" dirty="0"/>
              <a:t> le </a:t>
            </a:r>
            <a:r>
              <a:rPr lang="en-US" sz="2000" dirty="0" err="1"/>
              <a:t>periferiche</a:t>
            </a:r>
            <a:endParaRPr lang="en-US" sz="2000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DFA75CA-E78A-415B-A052-770F7F5A9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5467304E-34CE-4304-8B75-01D0ED1A06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2953" y="3068960"/>
            <a:ext cx="4440216" cy="3027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090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98D687-552F-4A8C-97BF-6B6C18B79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stream di input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E798CBB-652F-456E-96D0-99F2707D5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nelle operazioni di input i dati vanno da una </a:t>
            </a:r>
            <a:r>
              <a:rPr lang="it-IT" b="1" i="1" dirty="0"/>
              <a:t>sorgente di input </a:t>
            </a:r>
            <a:r>
              <a:rPr lang="it-IT" dirty="0"/>
              <a:t>verso il </a:t>
            </a:r>
            <a:r>
              <a:rPr lang="it-IT" b="1" i="1" dirty="0"/>
              <a:t>programma</a:t>
            </a:r>
          </a:p>
          <a:p>
            <a:pPr lvl="1"/>
            <a:r>
              <a:rPr lang="it-IT" dirty="0"/>
              <a:t>una sorgente di input può essere </a:t>
            </a:r>
          </a:p>
          <a:p>
            <a:pPr lvl="2"/>
            <a:r>
              <a:rPr lang="it-IT" dirty="0"/>
              <a:t>la </a:t>
            </a:r>
            <a:r>
              <a:rPr lang="it-IT" b="1" i="1" dirty="0"/>
              <a:t>tastiera </a:t>
            </a:r>
            <a:r>
              <a:rPr lang="it-IT" i="1" dirty="0"/>
              <a:t>(console input standard)</a:t>
            </a:r>
          </a:p>
          <a:p>
            <a:pPr lvl="2"/>
            <a:r>
              <a:rPr lang="it-IT" dirty="0"/>
              <a:t>un </a:t>
            </a:r>
            <a:r>
              <a:rPr lang="it-IT" b="1" i="1" dirty="0"/>
              <a:t>file</a:t>
            </a:r>
          </a:p>
          <a:p>
            <a:pPr lvl="2"/>
            <a:r>
              <a:rPr lang="it-IT" dirty="0"/>
              <a:t>una </a:t>
            </a:r>
            <a:r>
              <a:rPr lang="it-IT" b="1" i="1" dirty="0"/>
              <a:t>risorsa di rete</a:t>
            </a:r>
          </a:p>
          <a:p>
            <a:pPr lvl="2"/>
            <a:r>
              <a:rPr lang="it-IT" dirty="0"/>
              <a:t>l’</a:t>
            </a:r>
            <a:r>
              <a:rPr lang="it-IT" b="1" i="1" dirty="0"/>
              <a:t>output</a:t>
            </a:r>
            <a:r>
              <a:rPr lang="it-IT" dirty="0"/>
              <a:t> di un altro </a:t>
            </a:r>
            <a:r>
              <a:rPr lang="it-IT" b="1" i="1" dirty="0"/>
              <a:t>programma</a:t>
            </a:r>
          </a:p>
          <a:p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91D324E-A459-41D3-AF69-7CD2C40F7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38659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F8D4D36-51FA-4D09-808C-27C11A9EA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stream di output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1F01DF8-0C5D-4387-AE5E-39D357B5D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nelle</a:t>
            </a:r>
            <a:r>
              <a:rPr lang="en-US" dirty="0"/>
              <a:t> </a:t>
            </a:r>
            <a:r>
              <a:rPr lang="en-US" dirty="0" err="1"/>
              <a:t>operazioni</a:t>
            </a:r>
            <a:r>
              <a:rPr lang="en-US" dirty="0"/>
              <a:t> di output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flusso</a:t>
            </a:r>
            <a:r>
              <a:rPr lang="en-US" dirty="0"/>
              <a:t> di </a:t>
            </a:r>
            <a:r>
              <a:rPr lang="en-US" dirty="0" err="1"/>
              <a:t>dati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ha come </a:t>
            </a:r>
            <a:r>
              <a:rPr lang="en-US" b="1" i="1" dirty="0" err="1"/>
              <a:t>sorgente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b="1" i="1" dirty="0" err="1"/>
              <a:t>programma</a:t>
            </a:r>
            <a:r>
              <a:rPr lang="en-US" dirty="0"/>
              <a:t> </a:t>
            </a:r>
            <a:r>
              <a:rPr lang="en-US" dirty="0" err="1"/>
              <a:t>può</a:t>
            </a:r>
            <a:r>
              <a:rPr lang="en-US" dirty="0"/>
              <a:t> </a:t>
            </a:r>
            <a:r>
              <a:rPr lang="en-US" dirty="0" err="1"/>
              <a:t>essere</a:t>
            </a:r>
            <a:r>
              <a:rPr lang="en-US" dirty="0"/>
              <a:t> </a:t>
            </a:r>
            <a:r>
              <a:rPr lang="en-US" dirty="0" err="1"/>
              <a:t>diretto</a:t>
            </a:r>
            <a:r>
              <a:rPr lang="en-US" dirty="0"/>
              <a:t> verso:</a:t>
            </a:r>
          </a:p>
          <a:p>
            <a:pPr lvl="1"/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b="1" i="1" dirty="0"/>
              <a:t>video</a:t>
            </a:r>
            <a:r>
              <a:rPr lang="en-US" dirty="0"/>
              <a:t> (</a:t>
            </a:r>
            <a:r>
              <a:rPr lang="en-US" i="1" dirty="0"/>
              <a:t>console output standard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un </a:t>
            </a:r>
            <a:r>
              <a:rPr lang="en-US" b="1" i="1" dirty="0"/>
              <a:t>file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la </a:t>
            </a:r>
            <a:r>
              <a:rPr lang="en-US" b="1" i="1" dirty="0"/>
              <a:t>rete</a:t>
            </a:r>
          </a:p>
          <a:p>
            <a:pPr lvl="1"/>
            <a:r>
              <a:rPr lang="en-US" dirty="0"/>
              <a:t>un </a:t>
            </a:r>
            <a:r>
              <a:rPr lang="en-US" dirty="0" err="1"/>
              <a:t>altro</a:t>
            </a:r>
            <a:r>
              <a:rPr lang="en-US" dirty="0"/>
              <a:t> </a:t>
            </a:r>
            <a:r>
              <a:rPr lang="en-US" b="1" i="1" dirty="0" err="1"/>
              <a:t>programma</a:t>
            </a:r>
            <a:endParaRPr lang="en-US" b="1" i="1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18F760D-14DC-4BFF-ADF5-378A69095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42934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BDEFDCD-0917-4A5B-B4AA-34A8FC389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&lt;&lt; &gt;&gt;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20D3106-169C-4B2C-9D8C-A154EEC3C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b="1" dirty="0"/>
              <a:t>&lt;&lt;</a:t>
            </a:r>
            <a:r>
              <a:rPr lang="it-IT" dirty="0"/>
              <a:t> e </a:t>
            </a:r>
            <a:r>
              <a:rPr lang="it-IT" b="1" dirty="0"/>
              <a:t>&gt;&gt;</a:t>
            </a:r>
            <a:r>
              <a:rPr lang="it-IT" dirty="0"/>
              <a:t> sono </a:t>
            </a:r>
            <a:r>
              <a:rPr lang="it-IT" b="1" i="1" dirty="0"/>
              <a:t>operatori</a:t>
            </a:r>
            <a:r>
              <a:rPr lang="it-IT" dirty="0"/>
              <a:t> di flusso che operano sugli </a:t>
            </a:r>
            <a:r>
              <a:rPr lang="it-IT" b="1" i="1" dirty="0"/>
              <a:t>stream</a:t>
            </a:r>
          </a:p>
          <a:p>
            <a:r>
              <a:rPr lang="it-IT" dirty="0"/>
              <a:t>&lt;&lt; </a:t>
            </a:r>
            <a:r>
              <a:rPr lang="it-IT" b="1" i="1" dirty="0"/>
              <a:t>estrazione</a:t>
            </a:r>
            <a:r>
              <a:rPr lang="it-IT" dirty="0"/>
              <a:t> da uno stream</a:t>
            </a:r>
          </a:p>
          <a:p>
            <a:r>
              <a:rPr lang="it-IT" dirty="0"/>
              <a:t>&gt;&gt; </a:t>
            </a:r>
            <a:r>
              <a:rPr lang="it-IT" b="1" i="1" dirty="0"/>
              <a:t>inserimento</a:t>
            </a:r>
            <a:r>
              <a:rPr lang="it-IT" dirty="0"/>
              <a:t> in uno stream</a:t>
            </a:r>
          </a:p>
          <a:p>
            <a:r>
              <a:rPr lang="it-IT" b="1" i="1" dirty="0"/>
              <a:t>cin</a:t>
            </a:r>
            <a:r>
              <a:rPr lang="it-IT" dirty="0"/>
              <a:t>, </a:t>
            </a:r>
            <a:r>
              <a:rPr lang="it-IT" b="1" i="1" dirty="0" err="1"/>
              <a:t>cout</a:t>
            </a:r>
            <a:r>
              <a:rPr lang="it-IT" dirty="0"/>
              <a:t> (e </a:t>
            </a:r>
            <a:r>
              <a:rPr lang="it-IT" b="1" i="1" dirty="0" err="1"/>
              <a:t>cerr</a:t>
            </a:r>
            <a:r>
              <a:rPr lang="it-IT" dirty="0"/>
              <a:t>) sono oggetti che rappresentano stream di input, output ed </a:t>
            </a:r>
            <a:r>
              <a:rPr lang="it-IT" dirty="0" err="1"/>
              <a:t>error</a:t>
            </a:r>
            <a:r>
              <a:rPr lang="it-IT" dirty="0"/>
              <a:t> standard</a:t>
            </a:r>
          </a:p>
          <a:p>
            <a:pPr lvl="1"/>
            <a:r>
              <a:rPr lang="it-IT" b="1" i="1" dirty="0"/>
              <a:t>c</a:t>
            </a:r>
            <a:r>
              <a:rPr lang="it-IT" dirty="0"/>
              <a:t>onsole </a:t>
            </a:r>
            <a:r>
              <a:rPr lang="it-IT" b="1" i="1" dirty="0"/>
              <a:t>in</a:t>
            </a:r>
            <a:r>
              <a:rPr lang="it-IT" dirty="0"/>
              <a:t>put</a:t>
            </a:r>
          </a:p>
          <a:p>
            <a:pPr lvl="1"/>
            <a:r>
              <a:rPr lang="it-IT" b="1" i="1" dirty="0"/>
              <a:t>c</a:t>
            </a:r>
            <a:r>
              <a:rPr lang="it-IT" dirty="0"/>
              <a:t>onsole </a:t>
            </a:r>
            <a:r>
              <a:rPr lang="it-IT" b="1" i="1" dirty="0"/>
              <a:t>out</a:t>
            </a:r>
            <a:r>
              <a:rPr lang="it-IT" dirty="0"/>
              <a:t>put</a:t>
            </a:r>
          </a:p>
          <a:p>
            <a:pPr lvl="1"/>
            <a:r>
              <a:rPr lang="it-IT" b="1" i="1" dirty="0"/>
              <a:t>c</a:t>
            </a:r>
            <a:r>
              <a:rPr lang="it-IT" dirty="0"/>
              <a:t>onsole </a:t>
            </a:r>
            <a:r>
              <a:rPr lang="it-IT" b="1" i="1" dirty="0" err="1"/>
              <a:t>err</a:t>
            </a:r>
            <a:r>
              <a:rPr lang="it-IT" dirty="0" err="1"/>
              <a:t>or</a:t>
            </a:r>
            <a:endParaRPr lang="it-IT" dirty="0"/>
          </a:p>
          <a:p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DD48873-0DC3-439B-93DA-CFBA1B4F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26847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6D76AB36-10F9-457C-AAA5-1D151166C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cap="none" dirty="0"/>
              <a:t>cin &gt;&gt; 		</a:t>
            </a:r>
            <a:r>
              <a:rPr lang="it-IT" cap="none" dirty="0" err="1"/>
              <a:t>cout</a:t>
            </a:r>
            <a:r>
              <a:rPr lang="it-IT" cap="none" dirty="0"/>
              <a:t> &lt;&lt; </a:t>
            </a:r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8C834CE3-236D-4951-A109-1DFB2180EE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I/O console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372061F-8D44-4F07-8488-B4A62D018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06539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49E8438-3EDA-4D77-A148-135C3FB11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rapprOttaleEsadecimale.cpp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C804585-20C1-49AD-9787-E30359068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n;</a:t>
            </a:r>
          </a:p>
          <a:p>
            <a:pPr marL="0" indent="0">
              <a:buNone/>
            </a:pP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"Inserisci un valore intero in rappresentazione base 10: ";</a:t>
            </a:r>
          </a:p>
          <a:p>
            <a:pPr marL="0" indent="0">
              <a:buNone/>
            </a:pP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cin &gt;&gt; </a:t>
            </a:r>
            <a:r>
              <a:rPr lang="it-I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</a:t>
            </a: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n;</a:t>
            </a:r>
          </a:p>
          <a:p>
            <a:pPr marL="0" indent="0">
              <a:buNone/>
            </a:pP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it-I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</a:t>
            </a: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"rappresentazione decimale: " &lt;&lt; n &lt;&lt; " esadecimale: " &lt;&lt; </a:t>
            </a:r>
            <a:r>
              <a:rPr lang="it-I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hex</a:t>
            </a: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n &lt;&lt;</a:t>
            </a:r>
            <a:r>
              <a:rPr lang="it-I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it-I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</a:t>
            </a: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"rappresentazione decimale: " &lt;&lt; n &lt;&lt; " ottale     : " &lt;&lt; </a:t>
            </a:r>
            <a:r>
              <a:rPr lang="it-I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oct</a:t>
            </a: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n &lt;&lt;</a:t>
            </a:r>
            <a:r>
              <a:rPr lang="it-I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	</a:t>
            </a:r>
          </a:p>
          <a:p>
            <a:pPr marL="0" indent="0">
              <a:buNone/>
            </a:pP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"Inserisci un valore intero in rappresentazione base 16: ";</a:t>
            </a:r>
          </a:p>
          <a:p>
            <a:pPr marL="0" indent="0">
              <a:buNone/>
            </a:pP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cin &gt;&gt; </a:t>
            </a:r>
            <a:r>
              <a:rPr lang="it-I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hex</a:t>
            </a: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n;</a:t>
            </a:r>
          </a:p>
          <a:p>
            <a:pPr marL="0" indent="0">
              <a:buNone/>
            </a:pP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it-I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</a:t>
            </a: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"rappresentazione decimale: " &lt;&lt; n &lt;&lt; " esadecimale: " &lt;&lt; </a:t>
            </a:r>
            <a:r>
              <a:rPr lang="it-I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hex</a:t>
            </a: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n &lt;&lt;</a:t>
            </a:r>
            <a:r>
              <a:rPr lang="it-I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it-I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</a:t>
            </a: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"rappresentazione decimale: " &lt;&lt; n &lt;&lt; " ottale     : " &lt;&lt; </a:t>
            </a:r>
            <a:r>
              <a:rPr lang="it-I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oct</a:t>
            </a: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n &lt;&lt;</a:t>
            </a:r>
            <a:r>
              <a:rPr lang="it-I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"Inserisci un valore intero in rappresentazione base 8: ";</a:t>
            </a:r>
          </a:p>
          <a:p>
            <a:pPr marL="0" indent="0">
              <a:buNone/>
            </a:pP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cin &gt;&gt; </a:t>
            </a:r>
            <a:r>
              <a:rPr lang="it-I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oct</a:t>
            </a: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n;</a:t>
            </a:r>
          </a:p>
          <a:p>
            <a:pPr marL="0" indent="0">
              <a:buNone/>
            </a:pP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it-I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</a:t>
            </a: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"rappresentazione decimale: " &lt;&lt; n &lt;&lt; " esadecimale: " &lt;&lt; </a:t>
            </a:r>
            <a:r>
              <a:rPr lang="it-I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hex</a:t>
            </a: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n &lt;&lt;</a:t>
            </a:r>
            <a:r>
              <a:rPr lang="it-I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it-I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</a:t>
            </a: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"rappresentazione decimale: " &lt;&lt; n &lt;&lt; " ottale     : " &lt;&lt; </a:t>
            </a:r>
            <a:r>
              <a:rPr lang="it-I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oct</a:t>
            </a: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n &lt;&lt;</a:t>
            </a:r>
            <a:r>
              <a:rPr lang="it-I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	</a:t>
            </a:r>
          </a:p>
          <a:p>
            <a:pPr marL="0" indent="0">
              <a:buNone/>
            </a:pP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"Attenzione l'ultima base impostata rimane attiva!" &lt;&lt; </a:t>
            </a:r>
            <a:r>
              <a:rPr lang="it-I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"Inserisci un valore intero : ";</a:t>
            </a:r>
          </a:p>
          <a:p>
            <a:pPr marL="0" indent="0">
              <a:buNone/>
            </a:pP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cin &gt;&gt; </a:t>
            </a:r>
            <a:r>
              <a:rPr lang="it-I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oct</a:t>
            </a: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n;</a:t>
            </a:r>
          </a:p>
          <a:p>
            <a:pPr marL="0" indent="0">
              <a:buNone/>
            </a:pP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it-I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</a:t>
            </a: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"rappresentazione decimale: " &lt;&lt; n &lt;&lt; " esadecimale: " &lt;&lt; </a:t>
            </a:r>
            <a:r>
              <a:rPr lang="it-I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hex</a:t>
            </a: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n &lt;&lt;</a:t>
            </a:r>
            <a:r>
              <a:rPr lang="it-I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it-I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</a:t>
            </a: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"rappresentazione decimale: " &lt;&lt; n &lt;&lt; " ottale     : " &lt;&lt; </a:t>
            </a:r>
            <a:r>
              <a:rPr lang="it-I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oct</a:t>
            </a: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n &lt;&lt;</a:t>
            </a:r>
            <a:r>
              <a:rPr lang="it-I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pPr marL="0" indent="0">
              <a:buNone/>
            </a:pP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D7B84F2-4BB6-458B-8E6A-9149AA28E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69BE3C0-96AC-4B91-9081-5BB068EA08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2264" y="884238"/>
            <a:ext cx="3407180" cy="16775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49465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44E26B8-7E0D-4472-844C-9164FFBE6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I/O di stringhe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3DD3997-8753-4D67-B087-57E5A92C4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l’operatore </a:t>
            </a:r>
            <a:r>
              <a:rPr lang="it-IT" b="1" dirty="0"/>
              <a:t>&lt;&lt;</a:t>
            </a:r>
            <a:r>
              <a:rPr lang="it-IT" dirty="0"/>
              <a:t> consente di </a:t>
            </a:r>
            <a:r>
              <a:rPr lang="it-IT" b="1" i="1" dirty="0"/>
              <a:t>inserire</a:t>
            </a:r>
            <a:r>
              <a:rPr lang="it-IT" dirty="0"/>
              <a:t> un oggetto </a:t>
            </a:r>
            <a:r>
              <a:rPr lang="it-IT" dirty="0" err="1"/>
              <a:t>string</a:t>
            </a:r>
            <a:r>
              <a:rPr lang="it-IT" dirty="0"/>
              <a:t> in un </a:t>
            </a:r>
            <a:r>
              <a:rPr lang="it-IT" b="1" i="1" dirty="0"/>
              <a:t>output</a:t>
            </a:r>
            <a:r>
              <a:rPr lang="it-IT" dirty="0"/>
              <a:t> stream</a:t>
            </a:r>
          </a:p>
          <a:p>
            <a:r>
              <a:rPr lang="it-IT" dirty="0"/>
              <a:t>es:   </a:t>
            </a:r>
            <a:r>
              <a:rPr lang="it-IT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it-I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it-I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("Hello");</a:t>
            </a:r>
            <a:br>
              <a:rPr lang="it-I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it-IT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it-I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it-IT" dirty="0"/>
              <a:t>l’operatore </a:t>
            </a:r>
            <a:r>
              <a:rPr lang="it-IT" b="1" dirty="0"/>
              <a:t>&gt;&gt;</a:t>
            </a:r>
            <a:r>
              <a:rPr lang="it-IT" dirty="0"/>
              <a:t> consente di </a:t>
            </a:r>
            <a:r>
              <a:rPr lang="it-IT" b="1" i="1" dirty="0"/>
              <a:t>estrarre</a:t>
            </a:r>
            <a:r>
              <a:rPr lang="it-IT" dirty="0"/>
              <a:t> un oggetto </a:t>
            </a:r>
            <a:r>
              <a:rPr lang="it-IT" dirty="0" err="1"/>
              <a:t>string</a:t>
            </a:r>
            <a:r>
              <a:rPr lang="it-IT" dirty="0"/>
              <a:t> da un </a:t>
            </a:r>
            <a:r>
              <a:rPr lang="it-IT" b="1" i="1" dirty="0"/>
              <a:t>input</a:t>
            </a:r>
            <a:r>
              <a:rPr lang="it-IT" dirty="0"/>
              <a:t> stream</a:t>
            </a:r>
          </a:p>
          <a:p>
            <a:r>
              <a:rPr lang="it-IT" dirty="0"/>
              <a:t>ignora eventuali caratteri di spaziatura iniziali, la lettura si ferma al primo carattere di </a:t>
            </a:r>
            <a:r>
              <a:rPr lang="it-IT" b="1" i="1" dirty="0"/>
              <a:t>spaziatura</a:t>
            </a:r>
          </a:p>
          <a:p>
            <a:r>
              <a:rPr lang="it-IT" dirty="0"/>
              <a:t>es:   </a:t>
            </a:r>
            <a:r>
              <a:rPr lang="it-IT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it-I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s1, s2;</a:t>
            </a:r>
          </a:p>
          <a:p>
            <a:r>
              <a:rPr lang="it-I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cin &gt;&gt; s1 &gt;&gt; s2;</a:t>
            </a:r>
          </a:p>
          <a:p>
            <a:r>
              <a:rPr lang="it-IT" dirty="0"/>
              <a:t>lettura di un’</a:t>
            </a:r>
            <a:r>
              <a:rPr lang="it-IT" b="1" i="1" dirty="0"/>
              <a:t>intera linea </a:t>
            </a:r>
            <a:r>
              <a:rPr lang="it-IT" dirty="0"/>
              <a:t>di input con la funzione </a:t>
            </a:r>
            <a:br>
              <a:rPr lang="it-IT" dirty="0"/>
            </a:br>
            <a:r>
              <a:rPr lang="it-IT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getline</a:t>
            </a:r>
            <a:r>
              <a:rPr lang="it-I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aStream</a:t>
            </a:r>
            <a:r>
              <a:rPr lang="it-I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it-IT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aString</a:t>
            </a:r>
            <a:r>
              <a:rPr lang="it-I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it-IT" dirty="0"/>
              <a:t> definita nella libreria </a:t>
            </a:r>
            <a:r>
              <a:rPr lang="it-IT" dirty="0" err="1"/>
              <a:t>string</a:t>
            </a:r>
            <a:endParaRPr lang="it-IT" dirty="0"/>
          </a:p>
          <a:p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2A70C8E-AF51-4748-89DF-10365306E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63043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CC4E5C47-524D-4780-9916-F656A1FC5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cap="none" dirty="0" err="1"/>
              <a:t>fstrem</a:t>
            </a:r>
            <a:endParaRPr lang="it-IT" cap="none" dirty="0"/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90AA0D93-EEE3-47D1-A52A-15A2D91CB8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I/O file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07429E8-CFAA-492D-87F1-DAA1687A5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72416771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sisinf">
  <a:themeElements>
    <a:clrScheme name="template sisinf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emplate sisinf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sisinf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sisinf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sisinf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sisinf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sisinf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sisinf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sisinf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sisinf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sisinf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sisinf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sisinf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sisinf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zione standard1" id="{720784A3-3107-4508-B7A9-1EAB53AA14F5}" vid="{4D31596E-AA56-4C77-BB0E-A09A90A0996D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ModelloApplicazioniSoftware</Template>
  <TotalTime>692</TotalTime>
  <Words>1007</Words>
  <Application>Microsoft Office PowerPoint</Application>
  <PresentationFormat>Widescreen</PresentationFormat>
  <Paragraphs>193</Paragraphs>
  <Slides>15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21" baseType="lpstr">
      <vt:lpstr>Arial</vt:lpstr>
      <vt:lpstr>Calibri</vt:lpstr>
      <vt:lpstr>Century Schoolbook</vt:lpstr>
      <vt:lpstr>Courier New</vt:lpstr>
      <vt:lpstr>Tahoma</vt:lpstr>
      <vt:lpstr>template sisinf</vt:lpstr>
      <vt:lpstr>C++ input/output  Alberto Ferrari</vt:lpstr>
      <vt:lpstr>stream</vt:lpstr>
      <vt:lpstr>stream di input</vt:lpstr>
      <vt:lpstr>stream di output</vt:lpstr>
      <vt:lpstr>&lt;&lt; &gt;&gt;</vt:lpstr>
      <vt:lpstr>cin &gt;&gt;   cout &lt;&lt; </vt:lpstr>
      <vt:lpstr>rapprOttaleEsadecimale.cpp</vt:lpstr>
      <vt:lpstr>I/O di stringhe</vt:lpstr>
      <vt:lpstr>fstrem</vt:lpstr>
      <vt:lpstr>file</vt:lpstr>
      <vt:lpstr>operazioni sui file</vt:lpstr>
      <vt:lpstr>file di testo in C++</vt:lpstr>
      <vt:lpstr>es. scrittura file di testo</vt:lpstr>
      <vt:lpstr>es. lettura di stringhe da file di testo</vt:lpstr>
      <vt:lpstr>es. lettura e scrittura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Programmazione di Applicazioni Software  Alberto Ferrari</dc:title>
  <dc:creator>Alberto Ferrari</dc:creator>
  <cp:lastModifiedBy>Alberto Ferrari</cp:lastModifiedBy>
  <cp:revision>49</cp:revision>
  <dcterms:created xsi:type="dcterms:W3CDTF">2018-01-19T17:39:36Z</dcterms:created>
  <dcterms:modified xsi:type="dcterms:W3CDTF">2018-03-14T18:03:38Z</dcterms:modified>
</cp:coreProperties>
</file>