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8" r:id="rId2"/>
    <p:sldId id="264" r:id="rId3"/>
    <p:sldId id="265" r:id="rId4"/>
    <p:sldId id="259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2" r:id="rId19"/>
    <p:sldId id="291" r:id="rId20"/>
    <p:sldId id="294" r:id="rId21"/>
    <p:sldId id="293" r:id="rId22"/>
    <p:sldId id="276" r:id="rId23"/>
    <p:sldId id="296" r:id="rId24"/>
    <p:sldId id="295" r:id="rId25"/>
    <p:sldId id="299" r:id="rId26"/>
    <p:sldId id="300" r:id="rId27"/>
    <p:sldId id="297" r:id="rId28"/>
    <p:sldId id="298" r:id="rId2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29/03/2018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non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35DA7-2207-4662-AEC1-F6728BD0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trasformazione da albero in albero binario corrispondente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F5EB5-13D4-4850-9776-A6FBBE4A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albero </a:t>
            </a:r>
            <a:r>
              <a:rPr lang="it-IT" b="1" i="1" dirty="0"/>
              <a:t>non binario </a:t>
            </a:r>
            <a:r>
              <a:rPr lang="it-IT" dirty="0"/>
              <a:t>è </a:t>
            </a:r>
            <a:r>
              <a:rPr lang="it-IT" b="1" i="1" dirty="0"/>
              <a:t>equivalente</a:t>
            </a:r>
            <a:r>
              <a:rPr lang="it-IT" dirty="0"/>
              <a:t> ad un albero </a:t>
            </a:r>
            <a:r>
              <a:rPr lang="it-IT" b="1" i="1" dirty="0"/>
              <a:t>binario</a:t>
            </a:r>
            <a:r>
              <a:rPr lang="it-IT" dirty="0"/>
              <a:t> ottenuto applicando la seguente trasformazione </a:t>
            </a:r>
            <a:r>
              <a:rPr lang="it-IT" b="1" i="1" dirty="0"/>
              <a:t>fratello-figlio</a:t>
            </a:r>
            <a:r>
              <a:rPr lang="it-IT" dirty="0"/>
              <a:t> ad ogni nodo </a:t>
            </a:r>
            <a:r>
              <a:rPr lang="it-IT" b="1" i="1" dirty="0"/>
              <a:t>n</a:t>
            </a:r>
            <a:r>
              <a:rPr lang="it-IT" dirty="0"/>
              <a:t> dell'albero avente come figli i nodi </a:t>
            </a:r>
            <a:r>
              <a:rPr lang="it-IT" b="1" i="1" dirty="0"/>
              <a:t>n</a:t>
            </a:r>
            <a:r>
              <a:rPr lang="it-IT" b="1" i="1" baseline="-25000" dirty="0"/>
              <a:t>1</a:t>
            </a:r>
            <a:r>
              <a:rPr lang="it-IT" b="1" i="1" dirty="0"/>
              <a:t>,n</a:t>
            </a:r>
            <a:r>
              <a:rPr lang="it-IT" b="1" i="1" baseline="-25000" dirty="0"/>
              <a:t>2</a:t>
            </a:r>
            <a:r>
              <a:rPr lang="it-IT" b="1" i="1" dirty="0"/>
              <a:t>,…,</a:t>
            </a:r>
            <a:r>
              <a:rPr lang="it-IT" b="1" i="1" dirty="0" err="1"/>
              <a:t>n</a:t>
            </a:r>
            <a:r>
              <a:rPr lang="it-IT" b="1" i="1" baseline="-25000" dirty="0" err="1"/>
              <a:t>k</a:t>
            </a:r>
            <a:endParaRPr lang="it-IT" b="1" i="1" baseline="-25000" dirty="0"/>
          </a:p>
          <a:p>
            <a:r>
              <a:rPr lang="it-IT" dirty="0"/>
              <a:t>creare i nuovi nodi </a:t>
            </a:r>
            <a:r>
              <a:rPr lang="it-IT" b="1" i="1" dirty="0"/>
              <a:t>n’</a:t>
            </a:r>
            <a:r>
              <a:rPr lang="it-IT" b="1" i="1" baseline="-25000" dirty="0"/>
              <a:t>1</a:t>
            </a:r>
            <a:r>
              <a:rPr lang="it-IT" b="1" i="1" dirty="0"/>
              <a:t>,n’</a:t>
            </a:r>
            <a:r>
              <a:rPr lang="it-IT" b="1" i="1" baseline="-25000" dirty="0"/>
              <a:t>2</a:t>
            </a:r>
            <a:r>
              <a:rPr lang="it-IT" b="1" i="1" dirty="0"/>
              <a:t>,…,n’</a:t>
            </a:r>
            <a:r>
              <a:rPr lang="it-IT" b="1" i="1" baseline="-25000" dirty="0"/>
              <a:t>k</a:t>
            </a:r>
          </a:p>
          <a:p>
            <a:r>
              <a:rPr lang="it-IT" dirty="0"/>
              <a:t>mettere </a:t>
            </a:r>
            <a:r>
              <a:rPr lang="it-IT" b="1" i="1" dirty="0"/>
              <a:t>n’</a:t>
            </a:r>
            <a:r>
              <a:rPr lang="it-IT" b="1" i="1" baseline="-25000" dirty="0"/>
              <a:t>1</a:t>
            </a:r>
            <a:r>
              <a:rPr lang="it-IT" dirty="0"/>
              <a:t> come </a:t>
            </a:r>
            <a:r>
              <a:rPr lang="it-IT" b="1" i="1" dirty="0"/>
              <a:t>figlio sinistro</a:t>
            </a:r>
            <a:r>
              <a:rPr lang="it-IT" dirty="0"/>
              <a:t> di </a:t>
            </a:r>
            <a:r>
              <a:rPr lang="it-IT" b="1" i="1" dirty="0"/>
              <a:t>n’</a:t>
            </a:r>
          </a:p>
          <a:p>
            <a:r>
              <a:rPr lang="it-IT" dirty="0"/>
              <a:t>per ogni </a:t>
            </a:r>
            <a:r>
              <a:rPr lang="it-IT" b="1" i="1" dirty="0"/>
              <a:t>i = 1, … ,k-1, </a:t>
            </a:r>
            <a:r>
              <a:rPr lang="it-IT" dirty="0"/>
              <a:t>mettere </a:t>
            </a:r>
            <a:r>
              <a:rPr lang="it-IT" b="1" i="1" dirty="0"/>
              <a:t>n’</a:t>
            </a:r>
            <a:r>
              <a:rPr lang="it-IT" b="1" i="1" baseline="-25000" dirty="0"/>
              <a:t>i+1</a:t>
            </a:r>
            <a:r>
              <a:rPr lang="it-IT" baseline="-25000" dirty="0"/>
              <a:t> </a:t>
            </a:r>
            <a:br>
              <a:rPr lang="it-IT" baseline="-25000" dirty="0"/>
            </a:br>
            <a:r>
              <a:rPr lang="it-IT" dirty="0"/>
              <a:t>come figlio destro di </a:t>
            </a:r>
            <a:r>
              <a:rPr lang="it-IT" b="1" i="1" dirty="0"/>
              <a:t>n’</a:t>
            </a:r>
            <a:r>
              <a:rPr lang="it-IT" b="1" i="1" baseline="-25000" dirty="0"/>
              <a:t>k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228974-5403-43F3-B675-13553D3B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B9CBA69-4FCB-4A01-8F59-C3C4B578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55" y="2996952"/>
            <a:ext cx="4752528" cy="22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45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9077A6F-A30F-4787-B9BA-6B2E0D22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di un albero binario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09932C-709A-490C-AE80-1D7AFC4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Picture 2" descr="http://www.ateneonline.it/hyperbook/c_book/images/C1502_a.gif">
            <a:extLst>
              <a:ext uri="{FF2B5EF4-FFF2-40B4-BE49-F238E27FC236}">
                <a16:creationId xmlns:a16="http://schemas.microsoft.com/office/drawing/2014/main" id="{4137AD03-4736-4231-A0DE-698F5F8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340768"/>
            <a:ext cx="4048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6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E1C2CD3-BA3B-46C1-8EEE-04F5C418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algoritmi di visita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D47F9F3-019C-4032-9C7D-16EBB4F0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visita</a:t>
            </a:r>
            <a:r>
              <a:rPr lang="it-IT" dirty="0"/>
              <a:t> consiste nell’</a:t>
            </a:r>
            <a:r>
              <a:rPr lang="it-IT" b="1" i="1" dirty="0"/>
              <a:t>accesso una e una sola volta </a:t>
            </a:r>
            <a:r>
              <a:rPr lang="it-IT" dirty="0"/>
              <a:t>a </a:t>
            </a:r>
            <a:r>
              <a:rPr lang="it-IT" b="1" i="1" dirty="0"/>
              <a:t>tutti</a:t>
            </a:r>
            <a:r>
              <a:rPr lang="it-IT" dirty="0"/>
              <a:t> i </a:t>
            </a:r>
            <a:r>
              <a:rPr lang="it-IT" b="1" i="1" dirty="0"/>
              <a:t>nodi</a:t>
            </a:r>
            <a:r>
              <a:rPr lang="it-IT" dirty="0"/>
              <a:t> dell’albero</a:t>
            </a:r>
          </a:p>
          <a:p>
            <a:r>
              <a:rPr lang="it-IT" dirty="0"/>
              <a:t>per gli </a:t>
            </a:r>
            <a:r>
              <a:rPr lang="it-IT" b="1" i="1" dirty="0"/>
              <a:t>alberi binari </a:t>
            </a:r>
            <a:r>
              <a:rPr lang="it-IT" dirty="0"/>
              <a:t>sono possibili più algoritmi di visita che generano sequenze diverse (</a:t>
            </a:r>
            <a:r>
              <a:rPr lang="it-IT" i="1" dirty="0"/>
              <a:t>per ordine</a:t>
            </a:r>
            <a:r>
              <a:rPr lang="it-IT" dirty="0"/>
              <a:t>) di nodi</a:t>
            </a:r>
          </a:p>
          <a:p>
            <a:pPr lvl="1"/>
            <a:r>
              <a:rPr lang="it-IT" sz="2400" dirty="0"/>
              <a:t>visita in ordine </a:t>
            </a:r>
            <a:r>
              <a:rPr lang="it-IT" sz="2400" b="1" i="1" dirty="0"/>
              <a:t>anticipato</a:t>
            </a:r>
          </a:p>
          <a:p>
            <a:pPr lvl="1"/>
            <a:r>
              <a:rPr lang="it-IT" sz="2400" dirty="0"/>
              <a:t>visita in ordine </a:t>
            </a:r>
            <a:r>
              <a:rPr lang="it-IT" sz="2400" b="1" i="1" dirty="0"/>
              <a:t>simmetrico</a:t>
            </a:r>
          </a:p>
          <a:p>
            <a:pPr lvl="1"/>
            <a:r>
              <a:rPr lang="it-IT" sz="2400" dirty="0"/>
              <a:t>visita in ordine posticipato (</a:t>
            </a:r>
            <a:r>
              <a:rPr lang="it-IT" sz="2400" b="1" i="1" dirty="0"/>
              <a:t>differito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224AC1-FEBA-4965-A15B-CF4E8318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44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DE3BF-BC7F-4B48-BA9E-1C4B73A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visita in ordine anticipato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F516C-0C1C-43D8-9A7B-021863A0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visita la </a:t>
            </a:r>
            <a:r>
              <a:rPr lang="it-IT" b="1" i="1" dirty="0"/>
              <a:t>radice</a:t>
            </a:r>
          </a:p>
          <a:p>
            <a:r>
              <a:rPr lang="it-IT" dirty="0"/>
              <a:t>visita il sottoalbero </a:t>
            </a:r>
            <a:r>
              <a:rPr lang="it-IT" b="1" i="1" dirty="0"/>
              <a:t>sinistro</a:t>
            </a:r>
            <a:r>
              <a:rPr lang="it-IT" dirty="0"/>
              <a:t> in ordine anticipato</a:t>
            </a:r>
          </a:p>
          <a:p>
            <a:r>
              <a:rPr lang="it-IT" dirty="0"/>
              <a:t>visita il sottoalbero </a:t>
            </a:r>
            <a:r>
              <a:rPr lang="it-IT" b="1" i="1" dirty="0"/>
              <a:t>destro</a:t>
            </a:r>
            <a:r>
              <a:rPr lang="it-IT" dirty="0"/>
              <a:t> in ordine anticipato</a:t>
            </a:r>
          </a:p>
          <a:p>
            <a:r>
              <a:rPr lang="it-IT" dirty="0"/>
              <a:t>lista dei nodi:</a:t>
            </a:r>
          </a:p>
          <a:p>
            <a:pPr lvl="1"/>
            <a:r>
              <a:rPr lang="it-IT" dirty="0"/>
              <a:t>F, B, A, D, C, E, G, I, H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85B90-CC76-4E00-AD01-A8CDE6CE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4C7841-F1AA-493E-847C-F284BBC3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4856" b="-14856"/>
          <a:stretch>
            <a:fillRect/>
          </a:stretch>
        </p:blipFill>
        <p:spPr>
          <a:xfrm>
            <a:off x="7752184" y="176371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DE3BF-BC7F-4B48-BA9E-1C4B73A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visita in ordine simmetrico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F516C-0C1C-43D8-9A7B-021863A0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visita il sottoalbero </a:t>
            </a:r>
            <a:r>
              <a:rPr lang="it-IT" b="1" i="1" dirty="0"/>
              <a:t>sinistro</a:t>
            </a:r>
            <a:r>
              <a:rPr lang="it-IT" dirty="0"/>
              <a:t> in ordine simmetrico</a:t>
            </a:r>
          </a:p>
          <a:p>
            <a:r>
              <a:rPr lang="it-IT" dirty="0"/>
              <a:t>visita la </a:t>
            </a:r>
            <a:r>
              <a:rPr lang="it-IT" b="1" i="1" dirty="0"/>
              <a:t>radice</a:t>
            </a:r>
            <a:endParaRPr lang="it-IT" dirty="0"/>
          </a:p>
          <a:p>
            <a:r>
              <a:rPr lang="it-IT" dirty="0"/>
              <a:t>visita il sottoalbero </a:t>
            </a:r>
            <a:r>
              <a:rPr lang="it-IT" b="1" i="1" dirty="0"/>
              <a:t>destro</a:t>
            </a:r>
            <a:r>
              <a:rPr lang="it-IT" dirty="0"/>
              <a:t> in ordine simmetrico</a:t>
            </a:r>
          </a:p>
          <a:p>
            <a:r>
              <a:rPr lang="it-IT" dirty="0"/>
              <a:t>lista dei nodi:</a:t>
            </a:r>
          </a:p>
          <a:p>
            <a:pPr lvl="1"/>
            <a:r>
              <a:rPr lang="it-IT" dirty="0"/>
              <a:t>A, B, C, D, E, F, G, H, 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85B90-CC76-4E00-AD01-A8CDE6CE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4C7841-F1AA-493E-847C-F284BBC3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4856" b="-14856"/>
          <a:stretch>
            <a:fillRect/>
          </a:stretch>
        </p:blipFill>
        <p:spPr>
          <a:xfrm>
            <a:off x="7752184" y="176371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DE3BF-BC7F-4B48-BA9E-1C4B73A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visita in ordine differito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F516C-0C1C-43D8-9A7B-021863A0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visita il sottoalbero </a:t>
            </a:r>
            <a:r>
              <a:rPr lang="it-IT" b="1" i="1" dirty="0"/>
              <a:t>sinistro</a:t>
            </a:r>
            <a:r>
              <a:rPr lang="it-IT" dirty="0"/>
              <a:t> in ordine differito</a:t>
            </a:r>
          </a:p>
          <a:p>
            <a:r>
              <a:rPr lang="it-IT" dirty="0"/>
              <a:t>visita il sottoalbero </a:t>
            </a:r>
            <a:r>
              <a:rPr lang="it-IT" b="1" i="1" dirty="0"/>
              <a:t>destro</a:t>
            </a:r>
            <a:r>
              <a:rPr lang="it-IT" dirty="0"/>
              <a:t> in ordine differito</a:t>
            </a:r>
          </a:p>
          <a:p>
            <a:r>
              <a:rPr lang="it-IT" dirty="0"/>
              <a:t>visita la </a:t>
            </a:r>
            <a:r>
              <a:rPr lang="it-IT" b="1" i="1" dirty="0"/>
              <a:t>radice</a:t>
            </a:r>
            <a:endParaRPr lang="it-IT" dirty="0"/>
          </a:p>
          <a:p>
            <a:r>
              <a:rPr lang="it-IT" dirty="0"/>
              <a:t>lista dei nodi:</a:t>
            </a:r>
          </a:p>
          <a:p>
            <a:pPr lvl="1"/>
            <a:r>
              <a:rPr lang="it-IT" dirty="0"/>
              <a:t>A, C, E, D, B, H, I, G, F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85B90-CC76-4E00-AD01-A8CDE6CE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4C7841-F1AA-493E-847C-F284BBC3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4856" b="-14856"/>
          <a:stretch>
            <a:fillRect/>
          </a:stretch>
        </p:blipFill>
        <p:spPr>
          <a:xfrm>
            <a:off x="7752184" y="176371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4DBE6-7C8D-4E29-952E-25C52D35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ed espressioni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81076F-EAAC-48F1-A95B-5C930D98D1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it-IT" sz="2000" dirty="0"/>
                  <a:t>ogni </a:t>
                </a:r>
                <a:r>
                  <a:rPr lang="it-IT" sz="2000" b="1" i="1" dirty="0"/>
                  <a:t>nodo</a:t>
                </a:r>
                <a:r>
                  <a:rPr lang="it-IT" sz="2000" dirty="0"/>
                  <a:t> che contiene un </a:t>
                </a:r>
                <a:r>
                  <a:rPr lang="it-IT" sz="2000" b="1" i="1" dirty="0"/>
                  <a:t>operatore</a:t>
                </a:r>
                <a:r>
                  <a:rPr lang="it-IT" sz="2000" dirty="0"/>
                  <a:t> è </a:t>
                </a:r>
                <a:r>
                  <a:rPr lang="it-IT" sz="2000" b="1" i="1" dirty="0"/>
                  <a:t>radice</a:t>
                </a:r>
                <a:r>
                  <a:rPr lang="it-IT" sz="2000" dirty="0"/>
                  <a:t> di un sottoalbero</a:t>
                </a:r>
              </a:p>
              <a:p>
                <a:r>
                  <a:rPr lang="it-IT" sz="2000" dirty="0"/>
                  <a:t>ogni </a:t>
                </a:r>
                <a:r>
                  <a:rPr lang="it-IT" sz="2000" b="1" i="1" dirty="0"/>
                  <a:t>foglia</a:t>
                </a:r>
                <a:r>
                  <a:rPr lang="it-IT" sz="2000" dirty="0"/>
                  <a:t> contiene un valore </a:t>
                </a:r>
                <a:r>
                  <a:rPr lang="it-IT" sz="2000" b="1" i="1" dirty="0"/>
                  <a:t>costante</a:t>
                </a:r>
                <a:r>
                  <a:rPr lang="it-IT" sz="2000" dirty="0"/>
                  <a:t> o una </a:t>
                </a:r>
                <a:r>
                  <a:rPr lang="it-IT" sz="2000" b="1" i="1" dirty="0"/>
                  <a:t>variabile</a:t>
                </a:r>
              </a:p>
              <a:p>
                <a:r>
                  <a:rPr lang="it-IT" sz="2000" b="1" i="1" dirty="0"/>
                  <a:t>notazione polacca </a:t>
                </a:r>
                <a:r>
                  <a:rPr lang="it-IT" sz="2000" dirty="0"/>
                  <a:t>(</a:t>
                </a:r>
                <a:r>
                  <a:rPr lang="it-IT" sz="2000" i="1" dirty="0"/>
                  <a:t>sintassi</a:t>
                </a:r>
                <a:r>
                  <a:rPr lang="it-IT" sz="2000" dirty="0"/>
                  <a:t>) denota formule matematiche</a:t>
                </a:r>
              </a:p>
              <a:p>
                <a:pPr lvl="1"/>
                <a:r>
                  <a:rPr lang="it-IT" sz="1600" dirty="0"/>
                  <a:t>gli operatori si trovano tutti a sinistra degli argomenti (</a:t>
                </a:r>
                <a:r>
                  <a:rPr lang="it-IT" sz="1600" b="1" i="1" dirty="0"/>
                  <a:t>prefissa</a:t>
                </a:r>
                <a:r>
                  <a:rPr lang="it-IT" sz="1600" dirty="0"/>
                  <a:t>)</a:t>
                </a:r>
              </a:p>
              <a:p>
                <a:pPr lvl="1"/>
                <a:r>
                  <a:rPr lang="it-IT" sz="1600" dirty="0"/>
                  <a:t>notazione polacca inversa (</a:t>
                </a:r>
                <a:r>
                  <a:rPr lang="it-IT" sz="1600" b="1" i="1" dirty="0"/>
                  <a:t>postfissa</a:t>
                </a:r>
                <a:r>
                  <a:rPr lang="it-IT" sz="16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× − +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/ + 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it-IT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+  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it-IT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 a  + d  </a:t>
                </a:r>
                <a:r>
                  <a:rPr lang="it-IT" sz="20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 - </a:t>
                </a:r>
                <a:endParaRPr lang="it-IT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81076F-EAAC-48F1-A95B-5C930D98D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31" t="-6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9DB55F-510A-49B6-8B90-D06D7682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C58C01C-389E-4DF3-9CD3-6DAA7CC81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9330" b="-19330"/>
          <a:stretch>
            <a:fillRect/>
          </a:stretch>
        </p:blipFill>
        <p:spPr>
          <a:xfrm>
            <a:off x="7132638" y="1775199"/>
            <a:ext cx="3543300" cy="36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76B82-841F-413D-9512-EA07DC5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8C2CC-34C1-4FF0-93BC-FBF4E1841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 </a:t>
            </a:r>
            <a:r>
              <a:rPr lang="it-IT" sz="2400" b="1" i="1" dirty="0"/>
              <a:t>albero binario di ricerca </a:t>
            </a:r>
            <a:r>
              <a:rPr lang="it-IT" sz="2400" dirty="0"/>
              <a:t>è un albero binario tale che: </a:t>
            </a:r>
          </a:p>
          <a:p>
            <a:r>
              <a:rPr lang="it-IT" sz="2400" dirty="0"/>
              <a:t>per ogni nodo che contiene una </a:t>
            </a:r>
            <a:r>
              <a:rPr lang="it-IT" sz="2400" b="1" i="1" dirty="0"/>
              <a:t>chiave</a:t>
            </a:r>
            <a:r>
              <a:rPr lang="it-IT" sz="2400" dirty="0"/>
              <a:t> di valore </a:t>
            </a:r>
            <a:r>
              <a:rPr lang="it-IT" sz="2400" b="1" i="1" dirty="0"/>
              <a:t>k</a:t>
            </a:r>
          </a:p>
          <a:p>
            <a:r>
              <a:rPr lang="it-IT" sz="2400" dirty="0"/>
              <a:t>ogni nodo del suo sottoalbero </a:t>
            </a:r>
            <a:r>
              <a:rPr lang="it-IT" sz="2400" b="1" i="1" dirty="0"/>
              <a:t>sinistro</a:t>
            </a:r>
            <a:r>
              <a:rPr lang="it-IT" sz="2400" dirty="0"/>
              <a:t> contiene una chiave di valore </a:t>
            </a:r>
            <a:r>
              <a:rPr lang="it-IT" sz="2400" b="1" i="1" dirty="0"/>
              <a:t>≤ k</a:t>
            </a:r>
          </a:p>
          <a:p>
            <a:r>
              <a:rPr lang="it-IT" sz="2400" dirty="0"/>
              <a:t>ogni nodo del suo sottoalbero </a:t>
            </a:r>
            <a:r>
              <a:rPr lang="it-IT" sz="2400" b="1" i="1" dirty="0"/>
              <a:t>destro</a:t>
            </a:r>
            <a:r>
              <a:rPr lang="it-IT" sz="2400" dirty="0"/>
              <a:t> contiene una chiave di valore </a:t>
            </a:r>
            <a:r>
              <a:rPr lang="it-IT" sz="2400" b="1" i="1" dirty="0"/>
              <a:t>≥ k</a:t>
            </a:r>
          </a:p>
          <a:p>
            <a:endParaRPr lang="it-IT" sz="2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8528ACC-F23E-46DE-9BC2-E870714924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676" y="2342437"/>
            <a:ext cx="4877223" cy="2523963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4C1108-50DF-4456-BD0B-80CF302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24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6279A-B848-4BA8-93EB-0BE61A38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binario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B8253E-F784-40D1-A28A-60CC9D630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l,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r);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&lt;setter &amp;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right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3A563B-E39D-4099-B01F-52D61B7F2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-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(right!=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-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(right!=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AlberoBin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(right!=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right-&gt;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-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6F5AE5-D4AE-4F69-8A1A-1AAD2635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80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BD51039-88B7-45EA-97BD-BC4EDBB9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ricerca in </a:t>
            </a:r>
            <a:br>
              <a:rPr lang="it-IT" dirty="0"/>
            </a:br>
            <a:r>
              <a:rPr lang="it-IT" dirty="0"/>
              <a:t>alberi binari di ricerca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3C2204-57EB-4460-9ABE-3EBEA467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non</a:t>
            </a:r>
            <a:r>
              <a:rPr lang="it-IT" dirty="0"/>
              <a:t> è necessario visitare </a:t>
            </a:r>
            <a:r>
              <a:rPr lang="it-IT" b="1" i="1" dirty="0"/>
              <a:t>tutti</a:t>
            </a:r>
            <a:r>
              <a:rPr lang="it-IT" dirty="0"/>
              <a:t> i nodi </a:t>
            </a:r>
          </a:p>
          <a:p>
            <a:r>
              <a:rPr lang="it-IT" dirty="0"/>
              <a:t>basta fare un </a:t>
            </a:r>
            <a:r>
              <a:rPr lang="it-IT" b="1" i="1" dirty="0"/>
              <a:t>unico percorso </a:t>
            </a:r>
            <a:r>
              <a:rPr lang="it-IT" dirty="0"/>
              <a:t>tra quelli che partono dalla radice, scendendo ad ogni nodo incontrato che non contiene il valore dato a </a:t>
            </a:r>
            <a:r>
              <a:rPr lang="it-IT" b="1" i="1" dirty="0"/>
              <a:t>sinistra</a:t>
            </a:r>
            <a:r>
              <a:rPr lang="it-IT" dirty="0"/>
              <a:t> o a </a:t>
            </a:r>
            <a:r>
              <a:rPr lang="it-IT" b="1" i="1" dirty="0"/>
              <a:t>destra</a:t>
            </a:r>
            <a:r>
              <a:rPr lang="it-IT" dirty="0"/>
              <a:t> a seconda che il valore dato sia </a:t>
            </a:r>
            <a:r>
              <a:rPr lang="it-IT" b="1" i="1" dirty="0"/>
              <a:t>minore</a:t>
            </a:r>
            <a:r>
              <a:rPr lang="it-IT" dirty="0"/>
              <a:t> o </a:t>
            </a:r>
            <a:r>
              <a:rPr lang="it-IT" b="1" i="1" dirty="0"/>
              <a:t>maggiore</a:t>
            </a:r>
            <a:r>
              <a:rPr lang="it-IT" dirty="0"/>
              <a:t>, rispettivamente, della chiave contenuta nel nodo</a:t>
            </a:r>
          </a:p>
          <a:p>
            <a:r>
              <a:rPr lang="it-IT" dirty="0"/>
              <a:t>la </a:t>
            </a:r>
            <a:r>
              <a:rPr lang="it-IT" b="1" i="1" dirty="0"/>
              <a:t>complessità</a:t>
            </a:r>
            <a:r>
              <a:rPr lang="it-IT" dirty="0"/>
              <a:t> della ricerca dipende quindi dalla </a:t>
            </a:r>
            <a:r>
              <a:rPr lang="it-IT" b="1" i="1" dirty="0"/>
              <a:t>profondità</a:t>
            </a:r>
            <a:r>
              <a:rPr lang="it-IT" dirty="0"/>
              <a:t> dell’albero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EC635-A28D-4100-BA50-FF7C217A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28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non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strutture dinamiche non lineari</a:t>
            </a:r>
          </a:p>
          <a:p>
            <a:pPr lvl="1"/>
            <a:r>
              <a:rPr lang="it-IT" sz="2400" b="1" i="1" dirty="0"/>
              <a:t>alberi</a:t>
            </a:r>
          </a:p>
          <a:p>
            <a:pPr lvl="2"/>
            <a:r>
              <a:rPr lang="it-IT" sz="2200" b="1" i="1" dirty="0"/>
              <a:t>alberi binari</a:t>
            </a:r>
          </a:p>
          <a:p>
            <a:pPr lvl="1"/>
            <a:r>
              <a:rPr lang="it-IT" sz="2400" b="1" i="1" dirty="0"/>
              <a:t>grafi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grafo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non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043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39BD5-4BBD-40F9-8DBC-CECAACC0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8375A1-8A30-4DB5-97D9-C38FDFEC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grafo diretto una coppia </a:t>
            </a:r>
            <a:r>
              <a:rPr lang="it-IT" b="1" dirty="0"/>
              <a:t>G = (</a:t>
            </a:r>
            <a:r>
              <a:rPr lang="it-IT" b="1" i="1" dirty="0"/>
              <a:t>V</a:t>
            </a:r>
            <a:r>
              <a:rPr lang="it-IT" b="1" dirty="0"/>
              <a:t>,</a:t>
            </a:r>
            <a:r>
              <a:rPr lang="it-IT" b="1" i="1" dirty="0">
                <a:sym typeface="Symbol" panose="05050102010706020507" pitchFamily="18" charset="2"/>
              </a:rPr>
              <a:t></a:t>
            </a:r>
            <a:r>
              <a:rPr lang="it-IT" b="1" dirty="0">
                <a:sym typeface="Symbol" panose="05050102010706020507" pitchFamily="18" charset="2"/>
              </a:rPr>
              <a:t>) </a:t>
            </a:r>
            <a:r>
              <a:rPr lang="it-IT" dirty="0">
                <a:sym typeface="Symbol" panose="05050102010706020507" pitchFamily="18" charset="2"/>
              </a:rPr>
              <a:t>dove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dirty="0">
                <a:sym typeface="Symbol" panose="05050102010706020507" pitchFamily="18" charset="2"/>
              </a:rPr>
              <a:t> è un insieme di </a:t>
            </a:r>
            <a:r>
              <a:rPr lang="it-IT" b="1" i="1" dirty="0">
                <a:sym typeface="Symbol" panose="05050102010706020507" pitchFamily="18" charset="2"/>
              </a:rPr>
              <a:t>vertici</a:t>
            </a:r>
            <a:r>
              <a:rPr lang="it-IT" dirty="0">
                <a:sym typeface="Symbol" panose="05050102010706020507" pitchFamily="18" charset="2"/>
              </a:rPr>
              <a:t> ed </a:t>
            </a:r>
            <a:r>
              <a:rPr lang="it-IT" i="1" dirty="0">
                <a:sym typeface="Symbol" panose="05050102010706020507" pitchFamily="18" charset="2"/>
              </a:rPr>
              <a:t>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</a:p>
          <a:p>
            <a:r>
              <a:rPr lang="it-IT" dirty="0">
                <a:sym typeface="Symbol" panose="05050102010706020507" pitchFamily="18" charset="2"/>
              </a:rPr>
              <a:t>se </a:t>
            </a:r>
            <a:r>
              <a:rPr lang="it-IT" b="1" i="1" dirty="0">
                <a:sym typeface="Symbol" panose="05050102010706020507" pitchFamily="18" charset="2"/>
              </a:rPr>
              <a:t>(</a:t>
            </a:r>
            <a:r>
              <a:rPr lang="it-IT" b="1" i="1" dirty="0" err="1">
                <a:sym typeface="Symbol" panose="05050102010706020507" pitchFamily="18" charset="2"/>
              </a:rPr>
              <a:t>v,v</a:t>
            </a:r>
            <a:r>
              <a:rPr lang="it-IT" b="1" i="1" dirty="0">
                <a:sym typeface="Symbol" panose="05050102010706020507" pitchFamily="18" charset="2"/>
              </a:rPr>
              <a:t>’)   </a:t>
            </a:r>
            <a:r>
              <a:rPr lang="it-IT" dirty="0">
                <a:sym typeface="Symbol" panose="05050102010706020507" pitchFamily="18" charset="2"/>
              </a:rPr>
              <a:t>si dice che </a:t>
            </a:r>
            <a:r>
              <a:rPr lang="it-IT" b="1" i="1" dirty="0">
                <a:sym typeface="Symbol" panose="05050102010706020507" pitchFamily="18" charset="2"/>
              </a:rPr>
              <a:t>v’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è </a:t>
            </a:r>
            <a:r>
              <a:rPr lang="it-IT" b="1" i="1" dirty="0">
                <a:sym typeface="Symbol" panose="05050102010706020507" pitchFamily="18" charset="2"/>
              </a:rPr>
              <a:t>adiacente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dirty="0">
                <a:sym typeface="Symbol" panose="05050102010706020507" pitchFamily="18" charset="2"/>
              </a:rPr>
              <a:t> (c’è un </a:t>
            </a:r>
            <a:r>
              <a:rPr lang="it-IT" b="1" i="1" dirty="0">
                <a:sym typeface="Symbol" panose="05050102010706020507" pitchFamily="18" charset="2"/>
              </a:rPr>
              <a:t>arco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i="1" dirty="0">
                <a:sym typeface="Symbol" panose="05050102010706020507" pitchFamily="18" charset="2"/>
              </a:rPr>
              <a:t>v a v’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b="1" i="1" dirty="0">
                <a:sym typeface="Symbol" panose="05050102010706020507" pitchFamily="18" charset="2"/>
              </a:rPr>
              <a:t>grado uscente </a:t>
            </a:r>
            <a:r>
              <a:rPr lang="it-IT" dirty="0">
                <a:sym typeface="Symbol" panose="05050102010706020507" pitchFamily="18" charset="2"/>
              </a:rPr>
              <a:t>di </a:t>
            </a:r>
            <a:r>
              <a:rPr lang="it-IT" b="1" i="1" dirty="0">
                <a:sym typeface="Symbol" panose="05050102010706020507" pitchFamily="18" charset="2"/>
              </a:rPr>
              <a:t>v  V </a:t>
            </a:r>
            <a:r>
              <a:rPr lang="it-IT" dirty="0">
                <a:sym typeface="Symbol" panose="05050102010706020507" pitchFamily="18" charset="2"/>
              </a:rPr>
              <a:t>è il </a:t>
            </a:r>
            <a:r>
              <a:rPr lang="it-IT" b="1" i="1" dirty="0">
                <a:sym typeface="Symbol" panose="05050102010706020507" pitchFamily="18" charset="2"/>
              </a:rPr>
              <a:t>numero </a:t>
            </a:r>
            <a:r>
              <a:rPr lang="it-IT" dirty="0">
                <a:sym typeface="Symbol" panose="05050102010706020507" pitchFamily="18" charset="2"/>
              </a:rPr>
              <a:t>di vertici </a:t>
            </a:r>
            <a:r>
              <a:rPr lang="it-IT" b="1" i="1" dirty="0">
                <a:sym typeface="Symbol" panose="05050102010706020507" pitchFamily="18" charset="2"/>
              </a:rPr>
              <a:t>adiacenti </a:t>
            </a:r>
            <a:r>
              <a:rPr lang="it-IT" dirty="0">
                <a:sym typeface="Symbol" panose="05050102010706020507" pitchFamily="18" charset="2"/>
              </a:rPr>
              <a:t>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</a:p>
          <a:p>
            <a:r>
              <a:rPr lang="it-IT" b="1" i="1" dirty="0">
                <a:sym typeface="Symbol" panose="05050102010706020507" pitchFamily="18" charset="2"/>
              </a:rPr>
              <a:t>grado entrante </a:t>
            </a:r>
            <a:r>
              <a:rPr lang="it-IT" dirty="0">
                <a:sym typeface="Symbol" panose="05050102010706020507" pitchFamily="18" charset="2"/>
              </a:rPr>
              <a:t>di </a:t>
            </a:r>
            <a:r>
              <a:rPr lang="it-IT" b="1" i="1" dirty="0">
                <a:sym typeface="Symbol" panose="05050102010706020507" pitchFamily="18" charset="2"/>
              </a:rPr>
              <a:t>v  V </a:t>
            </a:r>
            <a:r>
              <a:rPr lang="it-IT" dirty="0">
                <a:sym typeface="Symbol" panose="05050102010706020507" pitchFamily="18" charset="2"/>
              </a:rPr>
              <a:t>è il </a:t>
            </a:r>
            <a:r>
              <a:rPr lang="it-IT" b="1" i="1" dirty="0">
                <a:sym typeface="Symbol" panose="05050102010706020507" pitchFamily="18" charset="2"/>
              </a:rPr>
              <a:t>numero </a:t>
            </a:r>
            <a:r>
              <a:rPr lang="it-IT" dirty="0">
                <a:sym typeface="Symbol" panose="05050102010706020507" pitchFamily="18" charset="2"/>
              </a:rPr>
              <a:t>di vertici a cui </a:t>
            </a:r>
            <a:r>
              <a:rPr lang="it-IT" b="1" i="1" dirty="0">
                <a:sym typeface="Symbol" panose="05050102010706020507" pitchFamily="18" charset="2"/>
              </a:rPr>
              <a:t>v  è adiacente</a:t>
            </a:r>
          </a:p>
          <a:p>
            <a:r>
              <a:rPr lang="it-IT" b="1" i="1" dirty="0">
                <a:sym typeface="Symbol" panose="05050102010706020507" pitchFamily="18" charset="2"/>
              </a:rPr>
              <a:t>grado </a:t>
            </a:r>
            <a:r>
              <a:rPr lang="it-IT" dirty="0">
                <a:sym typeface="Symbol" panose="05050102010706020507" pitchFamily="18" charset="2"/>
              </a:rPr>
              <a:t>di </a:t>
            </a:r>
            <a:r>
              <a:rPr lang="it-IT" b="1" i="1" dirty="0">
                <a:sym typeface="Symbol" panose="05050102010706020507" pitchFamily="18" charset="2"/>
              </a:rPr>
              <a:t>v  V </a:t>
            </a:r>
            <a:r>
              <a:rPr lang="it-IT" dirty="0">
                <a:sym typeface="Symbol" panose="05050102010706020507" pitchFamily="18" charset="2"/>
              </a:rPr>
              <a:t>è il </a:t>
            </a:r>
            <a:r>
              <a:rPr lang="it-IT" b="1" i="1" dirty="0">
                <a:sym typeface="Symbol" panose="05050102010706020507" pitchFamily="18" charset="2"/>
              </a:rPr>
              <a:t>numero </a:t>
            </a:r>
            <a:r>
              <a:rPr lang="it-IT" dirty="0">
                <a:sym typeface="Symbol" panose="05050102010706020507" pitchFamily="18" charset="2"/>
              </a:rPr>
              <a:t>di archi in cui </a:t>
            </a:r>
            <a:r>
              <a:rPr lang="it-IT" b="1" i="1" dirty="0">
                <a:sym typeface="Symbol" panose="05050102010706020507" pitchFamily="18" charset="2"/>
              </a:rPr>
              <a:t>v  è coinvolto</a:t>
            </a:r>
          </a:p>
          <a:p>
            <a:r>
              <a:rPr lang="it-IT" b="1" i="1" dirty="0">
                <a:sym typeface="Symbol" panose="05050102010706020507" pitchFamily="18" charset="2"/>
              </a:rPr>
              <a:t>G </a:t>
            </a:r>
            <a:r>
              <a:rPr lang="it-IT" dirty="0">
                <a:sym typeface="Symbol" panose="05050102010706020507" pitchFamily="18" charset="2"/>
              </a:rPr>
              <a:t>è</a:t>
            </a:r>
            <a:r>
              <a:rPr lang="it-IT" b="1" i="1" dirty="0">
                <a:sym typeface="Symbol" panose="05050102010706020507" pitchFamily="18" charset="2"/>
              </a:rPr>
              <a:t> completo </a:t>
            </a:r>
            <a:r>
              <a:rPr lang="it-IT" dirty="0">
                <a:sym typeface="Symbol" panose="05050102010706020507" pitchFamily="18" charset="2"/>
              </a:rPr>
              <a:t>se</a:t>
            </a:r>
            <a:r>
              <a:rPr lang="it-IT" b="1" i="1" dirty="0">
                <a:sym typeface="Symbol" panose="05050102010706020507" pitchFamily="18" charset="2"/>
              </a:rPr>
              <a:t>  = V  V</a:t>
            </a:r>
          </a:p>
          <a:p>
            <a:endParaRPr lang="it-IT" dirty="0">
              <a:sym typeface="Symbol" panose="05050102010706020507" pitchFamily="18" charset="2"/>
            </a:endParaRPr>
          </a:p>
          <a:p>
            <a:endParaRPr lang="it-IT" dirty="0">
              <a:sym typeface="Symbol" panose="05050102010706020507" pitchFamily="18" charset="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998FFE-C14A-49BF-B55C-25E27341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404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 connessi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 </a:t>
            </a:r>
            <a:r>
              <a:rPr lang="it-IT" b="1" dirty="0"/>
              <a:t>G = (</a:t>
            </a:r>
            <a:r>
              <a:rPr lang="it-IT" b="1" i="1" dirty="0"/>
              <a:t>V</a:t>
            </a:r>
            <a:r>
              <a:rPr lang="it-IT" b="1" dirty="0"/>
              <a:t>,</a:t>
            </a:r>
            <a:r>
              <a:rPr lang="it-IT" b="1" i="1" dirty="0">
                <a:sym typeface="Symbol" panose="05050102010706020507" pitchFamily="18" charset="2"/>
              </a:rPr>
              <a:t></a:t>
            </a:r>
            <a:r>
              <a:rPr lang="it-IT" b="1" dirty="0">
                <a:sym typeface="Symbol" panose="05050102010706020507" pitchFamily="18" charset="2"/>
              </a:rPr>
              <a:t>)</a:t>
            </a:r>
            <a:r>
              <a:rPr lang="it-IT" dirty="0"/>
              <a:t> un grafo diretto</a:t>
            </a:r>
          </a:p>
          <a:p>
            <a:pPr lvl="1"/>
            <a:r>
              <a:rPr lang="it-IT" dirty="0"/>
              <a:t>siano </a:t>
            </a:r>
            <a:r>
              <a:rPr lang="it-IT" b="1" i="1" dirty="0"/>
              <a:t>v</a:t>
            </a:r>
            <a:r>
              <a:rPr lang="it-IT" b="1" i="1" baseline="-25000" dirty="0"/>
              <a:t>1</a:t>
            </a:r>
            <a:r>
              <a:rPr lang="it-IT" b="1" i="1" dirty="0"/>
              <a:t>, v</a:t>
            </a:r>
            <a:r>
              <a:rPr lang="it-IT" b="1" i="1" baseline="-25000" dirty="0"/>
              <a:t>2</a:t>
            </a:r>
            <a:r>
              <a:rPr lang="it-IT" b="1" i="1" dirty="0"/>
              <a:t> </a:t>
            </a:r>
            <a:r>
              <a:rPr lang="it-IT" b="1" i="1" dirty="0">
                <a:sym typeface="Symbol" panose="05050102010706020507" pitchFamily="18" charset="2"/>
              </a:rPr>
              <a:t> V </a:t>
            </a:r>
            <a:r>
              <a:rPr lang="it-IT" dirty="0">
                <a:sym typeface="Symbol" panose="05050102010706020507" pitchFamily="18" charset="2"/>
              </a:rPr>
              <a:t>– si dice che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se esiste un percorso 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si dice che G è </a:t>
            </a:r>
            <a:r>
              <a:rPr lang="it-IT" b="1" i="1" dirty="0">
                <a:sym typeface="Symbol" panose="05050102010706020507" pitchFamily="18" charset="2"/>
              </a:rPr>
              <a:t>connesso</a:t>
            </a:r>
            <a:r>
              <a:rPr lang="it-IT" dirty="0">
                <a:sym typeface="Symbol" panose="05050102010706020507" pitchFamily="18" charset="2"/>
              </a:rPr>
              <a:t> se per ogni </a:t>
            </a:r>
            <a:r>
              <a:rPr lang="it-IT" b="1" i="1" dirty="0"/>
              <a:t>v</a:t>
            </a:r>
            <a:r>
              <a:rPr lang="it-IT" b="1" i="1" baseline="-25000" dirty="0"/>
              <a:t>1</a:t>
            </a:r>
            <a:r>
              <a:rPr lang="it-IT" b="1" i="1" dirty="0"/>
              <a:t>, v</a:t>
            </a:r>
            <a:r>
              <a:rPr lang="it-IT" b="1" i="1" baseline="-25000" dirty="0"/>
              <a:t>2</a:t>
            </a:r>
            <a:r>
              <a:rPr lang="it-IT" b="1" i="1" dirty="0"/>
              <a:t> </a:t>
            </a:r>
            <a:r>
              <a:rPr lang="it-IT" b="1" i="1" dirty="0">
                <a:sym typeface="Symbol" panose="05050102010706020507" pitchFamily="18" charset="2"/>
              </a:rPr>
              <a:t> V  </a:t>
            </a:r>
            <a:r>
              <a:rPr lang="it-IT" dirty="0">
                <a:sym typeface="Symbol" panose="05050102010706020507" pitchFamily="18" charset="2"/>
              </a:rPr>
              <a:t>esiste un </a:t>
            </a:r>
            <a:r>
              <a:rPr lang="it-IT" b="1" i="1" dirty="0">
                <a:sym typeface="Symbol" panose="05050102010706020507" pitchFamily="18" charset="2"/>
              </a:rPr>
              <a:t>percorso </a:t>
            </a:r>
            <a:r>
              <a:rPr lang="it-IT" dirty="0">
                <a:sym typeface="Symbol" panose="05050102010706020507" pitchFamily="18" charset="2"/>
              </a:rPr>
              <a:t>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  </a:t>
            </a:r>
            <a:r>
              <a:rPr lang="it-IT" dirty="0">
                <a:sym typeface="Symbol" panose="05050102010706020507" pitchFamily="18" charset="2"/>
              </a:rPr>
              <a:t>o 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 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endParaRPr lang="it-IT" dirty="0">
              <a:sym typeface="Symbol" panose="05050102010706020507" pitchFamily="18" charset="2"/>
            </a:endParaRPr>
          </a:p>
          <a:p>
            <a:pPr lvl="1"/>
            <a:r>
              <a:rPr lang="it-IT" dirty="0">
                <a:sym typeface="Symbol" panose="05050102010706020507" pitchFamily="18" charset="2"/>
              </a:rPr>
              <a:t>si dice che G è </a:t>
            </a:r>
            <a:r>
              <a:rPr lang="it-IT" b="1" i="1" dirty="0">
                <a:sym typeface="Symbol" panose="05050102010706020507" pitchFamily="18" charset="2"/>
              </a:rPr>
              <a:t>fortemente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connesso</a:t>
            </a:r>
            <a:r>
              <a:rPr lang="it-IT" dirty="0">
                <a:sym typeface="Symbol" panose="05050102010706020507" pitchFamily="18" charset="2"/>
              </a:rPr>
              <a:t> se per ogni </a:t>
            </a:r>
            <a:r>
              <a:rPr lang="it-IT" b="1" i="1" dirty="0"/>
              <a:t>v</a:t>
            </a:r>
            <a:r>
              <a:rPr lang="it-IT" b="1" i="1" baseline="-25000" dirty="0"/>
              <a:t>1</a:t>
            </a:r>
            <a:r>
              <a:rPr lang="it-IT" b="1" i="1" dirty="0"/>
              <a:t>, v</a:t>
            </a:r>
            <a:r>
              <a:rPr lang="it-IT" b="1" i="1" baseline="-25000" dirty="0"/>
              <a:t>2</a:t>
            </a:r>
            <a:r>
              <a:rPr lang="it-IT" b="1" i="1" dirty="0"/>
              <a:t> </a:t>
            </a:r>
            <a:r>
              <a:rPr lang="it-IT" b="1" i="1" dirty="0">
                <a:sym typeface="Symbol" panose="05050102010706020507" pitchFamily="18" charset="2"/>
              </a:rPr>
              <a:t> V  </a:t>
            </a:r>
            <a:r>
              <a:rPr lang="it-IT" dirty="0">
                <a:sym typeface="Symbol" panose="05050102010706020507" pitchFamily="18" charset="2"/>
              </a:rPr>
              <a:t>esistono un </a:t>
            </a:r>
            <a:r>
              <a:rPr lang="it-IT" b="1" i="1" dirty="0">
                <a:sym typeface="Symbol" panose="05050102010706020507" pitchFamily="18" charset="2"/>
              </a:rPr>
              <a:t>percorso </a:t>
            </a:r>
            <a:r>
              <a:rPr lang="it-IT" dirty="0">
                <a:sym typeface="Symbol" panose="05050102010706020507" pitchFamily="18" charset="2"/>
              </a:rPr>
              <a:t>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  </a:t>
            </a:r>
            <a:r>
              <a:rPr lang="it-IT" dirty="0">
                <a:sym typeface="Symbol" panose="05050102010706020507" pitchFamily="18" charset="2"/>
              </a:rPr>
              <a:t>e un </a:t>
            </a:r>
            <a:r>
              <a:rPr lang="it-IT" b="1" i="1" dirty="0">
                <a:sym typeface="Symbol" panose="05050102010706020507" pitchFamily="18" charset="2"/>
              </a:rPr>
              <a:t>percorso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a </a:t>
            </a:r>
            <a:r>
              <a:rPr lang="it-IT" b="1" i="1" dirty="0">
                <a:sym typeface="Symbol" panose="05050102010706020507" pitchFamily="18" charset="2"/>
              </a:rPr>
              <a:t>v</a:t>
            </a:r>
            <a:r>
              <a:rPr lang="it-IT" b="1" i="1" baseline="-25000" dirty="0">
                <a:sym typeface="Symbol" panose="05050102010706020507" pitchFamily="18" charset="2"/>
              </a:rPr>
              <a:t>1 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endParaRPr lang="it-IT" dirty="0">
              <a:sym typeface="Symbol" panose="05050102010706020507" pitchFamily="18" charset="2"/>
            </a:endParaRPr>
          </a:p>
          <a:p>
            <a:pPr lvl="1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476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1F7C1-D264-430A-B624-F4FFA24D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con </a:t>
            </a:r>
            <a:br>
              <a:rPr lang="it-IT" dirty="0"/>
            </a:br>
            <a:r>
              <a:rPr lang="it-IT" dirty="0"/>
              <a:t>liste di adiacenza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B83E7B-4782-4E0D-ABC0-B4658BA6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grafo viene rappresentato come una struttura dati dinamica reticolare detta </a:t>
            </a:r>
            <a:r>
              <a:rPr lang="it-IT" b="1" i="1" dirty="0"/>
              <a:t>lista di adiacenza</a:t>
            </a:r>
            <a:r>
              <a:rPr lang="it-IT" dirty="0"/>
              <a:t>, formata da una </a:t>
            </a:r>
            <a:r>
              <a:rPr lang="it-IT" b="1" i="1" dirty="0"/>
              <a:t>lista primaria </a:t>
            </a:r>
            <a:r>
              <a:rPr lang="it-IT" dirty="0"/>
              <a:t>dei </a:t>
            </a:r>
            <a:r>
              <a:rPr lang="it-IT" b="1" i="1" dirty="0"/>
              <a:t>vertici</a:t>
            </a:r>
            <a:r>
              <a:rPr lang="it-IT" dirty="0"/>
              <a:t> e più </a:t>
            </a:r>
            <a:r>
              <a:rPr lang="it-IT" b="1" i="1" dirty="0"/>
              <a:t>liste secondarie </a:t>
            </a:r>
            <a:r>
              <a:rPr lang="it-IT" dirty="0"/>
              <a:t>degli </a:t>
            </a:r>
            <a:r>
              <a:rPr lang="it-IT" b="1" i="1" dirty="0"/>
              <a:t>archi</a:t>
            </a:r>
          </a:p>
          <a:p>
            <a:r>
              <a:rPr lang="it-IT" dirty="0"/>
              <a:t>la lista </a:t>
            </a:r>
            <a:r>
              <a:rPr lang="it-IT" b="1" i="1" dirty="0"/>
              <a:t>primaria</a:t>
            </a:r>
            <a:r>
              <a:rPr lang="it-IT" dirty="0"/>
              <a:t> contiene </a:t>
            </a:r>
            <a:r>
              <a:rPr lang="it-IT" b="1" i="1" dirty="0"/>
              <a:t>un elemento </a:t>
            </a:r>
            <a:r>
              <a:rPr lang="it-IT" dirty="0"/>
              <a:t>per </a:t>
            </a:r>
            <a:r>
              <a:rPr lang="it-IT" b="1" i="1" dirty="0"/>
              <a:t>ciascun vertice </a:t>
            </a:r>
            <a:r>
              <a:rPr lang="it-IT" dirty="0"/>
              <a:t>del grafo, il quale contiene a sua volta la </a:t>
            </a:r>
            <a:r>
              <a:rPr lang="it-IT" b="1" i="1" dirty="0"/>
              <a:t>testa</a:t>
            </a:r>
            <a:r>
              <a:rPr lang="it-IT" dirty="0"/>
              <a:t> della relativa </a:t>
            </a:r>
            <a:r>
              <a:rPr lang="it-IT" b="1" i="1" dirty="0"/>
              <a:t>lista secondaria</a:t>
            </a:r>
            <a:endParaRPr lang="it-IT" dirty="0"/>
          </a:p>
          <a:p>
            <a:r>
              <a:rPr lang="it-IT" dirty="0"/>
              <a:t>la lista </a:t>
            </a:r>
            <a:r>
              <a:rPr lang="it-IT" b="1" i="1" dirty="0"/>
              <a:t>secondaria</a:t>
            </a:r>
            <a:r>
              <a:rPr lang="it-IT" dirty="0"/>
              <a:t> associata ad un vertice descrive tutti gli </a:t>
            </a:r>
            <a:r>
              <a:rPr lang="it-IT" b="1" i="1" dirty="0"/>
              <a:t>archi uscenti </a:t>
            </a:r>
            <a:r>
              <a:rPr lang="it-IT" dirty="0"/>
              <a:t>da quel vertice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4B57B0-0328-4E95-9EDD-9228369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19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23738-ADE5-40DF-96CF-7E9CFC93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di adiacenza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F50-3806-415B-91F5-7C9A4C0E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866C68-A6E0-45CE-B33A-9C1E6235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348880"/>
            <a:ext cx="3365500" cy="200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1567F24-DE9C-44D3-8908-C2CB4D41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67" y="1916832"/>
            <a:ext cx="4775200" cy="367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748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033F0F6-5573-4CFE-9B4C-BC48955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con </a:t>
            </a:r>
            <a:br>
              <a:rPr lang="it-IT" dirty="0"/>
            </a:br>
            <a:r>
              <a:rPr lang="it-IT" dirty="0"/>
              <a:t>matrice di adiacenza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53583AB-0F24-40D1-9B5F-8CB73A1A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la struttura di un grafo non cambia oppure è importante fare accesso rapidamente alle informazioni contenute nel grafo, allora conviene ricorrere ad una rappresentazione a </a:t>
            </a:r>
            <a:r>
              <a:rPr lang="it-IT" b="1" i="1" dirty="0"/>
              <a:t>matrice di adiacenza</a:t>
            </a:r>
          </a:p>
          <a:p>
            <a:r>
              <a:rPr lang="it-IT" dirty="0"/>
              <a:t>la </a:t>
            </a:r>
            <a:r>
              <a:rPr lang="it-IT" b="1" i="1" dirty="0"/>
              <a:t>matrice</a:t>
            </a:r>
            <a:r>
              <a:rPr lang="it-IT" dirty="0"/>
              <a:t> ha tante </a:t>
            </a:r>
            <a:r>
              <a:rPr lang="it-IT" b="1" i="1" dirty="0"/>
              <a:t>righe</a:t>
            </a:r>
            <a:r>
              <a:rPr lang="it-IT" dirty="0"/>
              <a:t> e tante colonne quanti sono i </a:t>
            </a:r>
            <a:r>
              <a:rPr lang="it-IT" b="1" i="1" dirty="0"/>
              <a:t>vertici</a:t>
            </a:r>
          </a:p>
          <a:p>
            <a:r>
              <a:rPr lang="it-IT" dirty="0"/>
              <a:t>l’elemento di indici </a:t>
            </a:r>
            <a:r>
              <a:rPr lang="it-IT" b="1" i="1" dirty="0"/>
              <a:t>i </a:t>
            </a:r>
            <a:r>
              <a:rPr lang="it-IT" dirty="0"/>
              <a:t>e </a:t>
            </a:r>
            <a:r>
              <a:rPr lang="it-IT" b="1" i="1" dirty="0"/>
              <a:t>j</a:t>
            </a:r>
            <a:r>
              <a:rPr lang="it-IT" dirty="0"/>
              <a:t> vale </a:t>
            </a:r>
            <a:r>
              <a:rPr lang="it-IT" b="1" i="1" dirty="0"/>
              <a:t>1</a:t>
            </a:r>
            <a:r>
              <a:rPr lang="it-IT" dirty="0"/>
              <a:t> se </a:t>
            </a:r>
            <a:r>
              <a:rPr lang="it-IT" b="1" i="1" dirty="0"/>
              <a:t>esiste un arco </a:t>
            </a:r>
            <a:r>
              <a:rPr lang="it-IT" dirty="0"/>
              <a:t>dal </a:t>
            </a:r>
            <a:r>
              <a:rPr lang="it-IT" b="1" i="1" dirty="0"/>
              <a:t>vertice i</a:t>
            </a:r>
            <a:r>
              <a:rPr lang="it-IT" dirty="0"/>
              <a:t> al </a:t>
            </a:r>
            <a:r>
              <a:rPr lang="it-IT" b="1" i="1" dirty="0"/>
              <a:t>vertice j</a:t>
            </a:r>
            <a:r>
              <a:rPr lang="it-IT" dirty="0"/>
              <a:t>, </a:t>
            </a:r>
            <a:r>
              <a:rPr lang="it-IT" b="1" dirty="0"/>
              <a:t>0</a:t>
            </a:r>
            <a:r>
              <a:rPr lang="it-IT" dirty="0"/>
              <a:t> altrimenti</a:t>
            </a:r>
          </a:p>
          <a:p>
            <a:r>
              <a:rPr lang="it-IT" dirty="0"/>
              <a:t>per i grafi </a:t>
            </a:r>
            <a:r>
              <a:rPr lang="it-IT" b="1" i="1" dirty="0"/>
              <a:t>pesati</a:t>
            </a:r>
            <a:r>
              <a:rPr lang="it-IT" dirty="0"/>
              <a:t> si può sostituire il valore 1 con il </a:t>
            </a:r>
            <a:r>
              <a:rPr lang="it-IT" b="1" i="1" dirty="0"/>
              <a:t>peso</a:t>
            </a:r>
            <a:r>
              <a:rPr lang="it-IT" dirty="0"/>
              <a:t> del grafo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F82890-63D6-41F3-AF84-822794D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31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73A8AEE-E14A-463C-8688-82DA817B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di adiacenza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05B3E4-EDDA-4A81-850D-487D8B5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ABF2C6-855E-4D68-8EBA-0E8DD67E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794220"/>
            <a:ext cx="3365500" cy="200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777799-F229-4D35-A110-78042202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30" y="3047656"/>
            <a:ext cx="294640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15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672810C-36BD-411D-9AB0-116E4E03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dei grafi: 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9D04ED4-E30C-4FF3-BC32-A31D1B19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problema dei </a:t>
            </a:r>
            <a:r>
              <a:rPr lang="it-IT" b="1" i="1" dirty="0"/>
              <a:t>sette ponti di </a:t>
            </a:r>
            <a:r>
              <a:rPr lang="it-IT" b="1" i="1" dirty="0" err="1"/>
              <a:t>Königsberg</a:t>
            </a:r>
            <a:r>
              <a:rPr lang="it-IT" b="1" i="1" dirty="0"/>
              <a:t> </a:t>
            </a:r>
            <a:r>
              <a:rPr lang="it-IT" dirty="0"/>
              <a:t>è un problema ispirato da una città reale e da una situazione concreta</a:t>
            </a:r>
          </a:p>
          <a:p>
            <a:r>
              <a:rPr lang="it-IT" i="1" dirty="0" err="1"/>
              <a:t>Königsberg</a:t>
            </a:r>
            <a:r>
              <a:rPr lang="it-IT" i="1" dirty="0"/>
              <a:t> è percorsa dal fiume </a:t>
            </a:r>
            <a:r>
              <a:rPr lang="it-IT" i="1" dirty="0" err="1"/>
              <a:t>Pregel</a:t>
            </a:r>
            <a:r>
              <a:rPr lang="it-IT" i="1" dirty="0"/>
              <a:t> e da suoi affluenti e presenta due estese isole che sono connesse tra di loro e con le due aree principali della città da </a:t>
            </a:r>
            <a:r>
              <a:rPr lang="it-IT" b="1" i="1" dirty="0"/>
              <a:t>sette ponti</a:t>
            </a:r>
          </a:p>
          <a:p>
            <a:r>
              <a:rPr lang="it-IT" dirty="0"/>
              <a:t>nel corso dei secoli è stata più volte proposta la questione</a:t>
            </a:r>
            <a:r>
              <a:rPr lang="it-IT" b="1" i="1" dirty="0"/>
              <a:t> se sia possibile con una passeggiata seguire un percorso che attraversi ogni ponte una e una volta soltanto e tornare al punto di partenza</a:t>
            </a:r>
          </a:p>
          <a:p>
            <a:r>
              <a:rPr lang="it-IT" dirty="0"/>
              <a:t>nel 1736 </a:t>
            </a:r>
            <a:r>
              <a:rPr lang="it-IT" dirty="0" err="1"/>
              <a:t>Leonhard</a:t>
            </a:r>
            <a:r>
              <a:rPr lang="it-IT" dirty="0"/>
              <a:t> </a:t>
            </a:r>
            <a:r>
              <a:rPr lang="it-IT" dirty="0" err="1"/>
              <a:t>Euler</a:t>
            </a:r>
            <a:r>
              <a:rPr lang="it-IT" dirty="0"/>
              <a:t> affrontò tale problema, dimostrando che la passeggiata ipotizzata </a:t>
            </a:r>
            <a:r>
              <a:rPr lang="it-IT" b="1" i="1" dirty="0"/>
              <a:t>non era possibile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13776C-20B1-46CB-BB6A-4F98F1B7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190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FDF760F-04BF-403C-A446-21D941C1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astrazione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5752E55-9837-40EA-A473-FD6261CC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Eulero ha formulato il problema in termini di </a:t>
            </a:r>
            <a:r>
              <a:rPr lang="it-IT" b="1" i="1" dirty="0"/>
              <a:t>teoria dei grafi</a:t>
            </a:r>
            <a:r>
              <a:rPr lang="it-IT" dirty="0"/>
              <a:t>, </a:t>
            </a:r>
            <a:r>
              <a:rPr lang="it-IT" b="1" i="1" dirty="0"/>
              <a:t>astraendo</a:t>
            </a:r>
            <a:r>
              <a:rPr lang="it-IT" dirty="0"/>
              <a:t> dalla situazione specifica di </a:t>
            </a:r>
            <a:r>
              <a:rPr lang="it-IT" dirty="0" err="1"/>
              <a:t>Königsberg</a:t>
            </a:r>
            <a:endParaRPr lang="it-IT" dirty="0"/>
          </a:p>
          <a:p>
            <a:pPr lvl="1"/>
            <a:r>
              <a:rPr lang="it-IT" b="1" i="1" dirty="0"/>
              <a:t>eliminazione</a:t>
            </a:r>
            <a:r>
              <a:rPr lang="it-IT" dirty="0"/>
              <a:t> di tutti gli </a:t>
            </a:r>
            <a:r>
              <a:rPr lang="it-IT" b="1" i="1" dirty="0"/>
              <a:t>aspetti contingenti </a:t>
            </a:r>
            <a:r>
              <a:rPr lang="it-IT" dirty="0"/>
              <a:t>ad esclusione delle aree urbane delimitate dai bracci fluviali e dai ponti che le collegano</a:t>
            </a:r>
          </a:p>
          <a:p>
            <a:pPr lvl="1"/>
            <a:r>
              <a:rPr lang="it-IT" b="1" i="1" dirty="0"/>
              <a:t>rappresentazione</a:t>
            </a:r>
            <a:r>
              <a:rPr lang="it-IT" dirty="0"/>
              <a:t> di ogni </a:t>
            </a:r>
            <a:r>
              <a:rPr lang="it-IT" b="1" i="1" dirty="0"/>
              <a:t>area urbana </a:t>
            </a:r>
            <a:r>
              <a:rPr lang="it-IT" dirty="0"/>
              <a:t>con un </a:t>
            </a:r>
            <a:r>
              <a:rPr lang="it-IT" b="1" i="1" dirty="0"/>
              <a:t>vertice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rappresentazione di ogni </a:t>
            </a:r>
            <a:r>
              <a:rPr lang="it-IT" b="1" i="1" dirty="0"/>
              <a:t>ponte</a:t>
            </a:r>
            <a:r>
              <a:rPr lang="it-IT" dirty="0"/>
              <a:t> con un </a:t>
            </a:r>
            <a:r>
              <a:rPr lang="it-IT" b="1" i="1" dirty="0"/>
              <a:t>arco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34D452-A836-42E6-AD96-CC27C08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6570DC-7E23-49D6-80D7-49184F1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717032"/>
            <a:ext cx="8826500" cy="22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65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albero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non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albero una </a:t>
            </a:r>
            <a:r>
              <a:rPr lang="it-IT" b="1" i="1" dirty="0"/>
              <a:t>tripla </a:t>
            </a:r>
            <a:r>
              <a:rPr lang="it-IT" b="1" dirty="0"/>
              <a:t>T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N</a:t>
            </a:r>
            <a:r>
              <a:rPr lang="it-IT" dirty="0"/>
              <a:t> è un insieme di </a:t>
            </a:r>
            <a:r>
              <a:rPr lang="it-IT" b="1" i="1" dirty="0"/>
              <a:t>nodi</a:t>
            </a:r>
          </a:p>
          <a:p>
            <a:pPr lvl="1"/>
            <a:r>
              <a:rPr lang="it-IT" b="1" dirty="0"/>
              <a:t>r </a:t>
            </a:r>
            <a:r>
              <a:rPr lang="it-IT" b="1" dirty="0">
                <a:sym typeface="Symbol" panose="05050102010706020507" pitchFamily="18" charset="2"/>
              </a:rPr>
              <a:t> N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radice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dirty="0">
                <a:sym typeface="Symbol" panose="05050102010706020507" pitchFamily="18" charset="2"/>
              </a:rPr>
              <a:t> (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b="1" dirty="0">
                <a:sym typeface="Symbol" panose="05050102010706020507" pitchFamily="18" charset="2"/>
              </a:rPr>
              <a:t>  N  N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n  N, (</a:t>
            </a:r>
            <a:r>
              <a:rPr lang="it-IT" b="1" dirty="0" err="1">
                <a:sym typeface="Symbol" panose="05050102010706020507" pitchFamily="18" charset="2"/>
              </a:rPr>
              <a:t>n,r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n  N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n ≠ r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>
                <a:sym typeface="Symbol" panose="05050102010706020507" pitchFamily="18" charset="2"/>
              </a:rPr>
              <a:t>n’  N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(n’, n) 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n  N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n ≠ r </a:t>
            </a:r>
            <a:r>
              <a:rPr lang="it-IT" dirty="0">
                <a:sym typeface="Symbol" panose="05050102010706020507" pitchFamily="18" charset="2"/>
              </a:rPr>
              <a:t>allora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dirty="0">
                <a:sym typeface="Symbol" panose="05050102010706020507" pitchFamily="18" charset="2"/>
              </a:rPr>
              <a:t>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r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n’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n’</a:t>
            </a:r>
            <a:r>
              <a:rPr lang="it-IT" b="1" baseline="-25000" dirty="0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N </a:t>
            </a:r>
            <a:br>
              <a:rPr lang="it-IT" b="1" dirty="0">
                <a:sym typeface="Symbol" panose="05050102010706020507" pitchFamily="18" charset="2"/>
              </a:rPr>
            </a:b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n’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r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(n’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,n’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>
                <a:sym typeface="Symbol" panose="05050102010706020507" pitchFamily="18" charset="2"/>
              </a:rPr>
              <a:t>n’</a:t>
            </a:r>
            <a:r>
              <a:rPr lang="it-IT" b="1" baseline="-25000" dirty="0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067054"/>
            <a:ext cx="3930423" cy="259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sottoalbero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 </a:t>
            </a:r>
            <a:r>
              <a:rPr lang="it-IT" b="1" dirty="0"/>
              <a:t>T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un albero ed </a:t>
            </a:r>
            <a:r>
              <a:rPr lang="it-IT" b="1" dirty="0"/>
              <a:t>n </a:t>
            </a:r>
            <a:r>
              <a:rPr lang="it-IT" b="1" dirty="0">
                <a:sym typeface="Symbol" panose="05050102010706020507" pitchFamily="18" charset="2"/>
              </a:rPr>
              <a:t> N 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si dice </a:t>
            </a:r>
            <a:r>
              <a:rPr lang="it-IT" b="1" i="1" dirty="0">
                <a:sym typeface="Symbol" panose="05050102010706020507" pitchFamily="18" charset="2"/>
              </a:rPr>
              <a:t>sottoalbero</a:t>
            </a:r>
            <a:r>
              <a:rPr lang="it-IT" dirty="0">
                <a:sym typeface="Symbol" panose="05050102010706020507" pitchFamily="18" charset="2"/>
              </a:rPr>
              <a:t> generato da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dirty="0">
                <a:sym typeface="Symbol" panose="05050102010706020507" pitchFamily="18" charset="2"/>
              </a:rPr>
              <a:t> l'albero </a:t>
            </a:r>
            <a:r>
              <a:rPr lang="it-IT" b="1" dirty="0"/>
              <a:t>T' = (N', r, </a:t>
            </a:r>
            <a:r>
              <a:rPr lang="it-IT" b="1" i="1" dirty="0">
                <a:sym typeface="Symbol"/>
              </a:rPr>
              <a:t>'</a:t>
            </a:r>
            <a:r>
              <a:rPr lang="it-IT" b="1" dirty="0"/>
              <a:t>) </a:t>
            </a:r>
            <a:r>
              <a:rPr lang="it-IT" dirty="0"/>
              <a:t>dove</a:t>
            </a:r>
            <a:r>
              <a:rPr lang="it-IT" b="1" dirty="0"/>
              <a:t> N' </a:t>
            </a:r>
            <a:r>
              <a:rPr lang="it-IT" dirty="0"/>
              <a:t>è il sottoinsieme dei nodi di</a:t>
            </a:r>
            <a:r>
              <a:rPr lang="it-IT" b="1" dirty="0"/>
              <a:t> N </a:t>
            </a:r>
            <a:r>
              <a:rPr lang="it-IT" b="1" i="1" dirty="0" err="1"/>
              <a:t>raggiugibili</a:t>
            </a:r>
            <a:r>
              <a:rPr lang="it-IT" b="1" dirty="0"/>
              <a:t> </a:t>
            </a:r>
            <a:r>
              <a:rPr lang="it-IT" dirty="0"/>
              <a:t>da</a:t>
            </a:r>
            <a:r>
              <a:rPr lang="it-IT" b="1" dirty="0"/>
              <a:t> n </a:t>
            </a:r>
            <a:r>
              <a:rPr lang="it-IT" dirty="0"/>
              <a:t>e</a:t>
            </a:r>
            <a:r>
              <a:rPr lang="it-IT" b="1" dirty="0"/>
              <a:t> B' = B </a:t>
            </a:r>
            <a:r>
              <a:rPr lang="it-IT" b="1" dirty="0">
                <a:sym typeface="Symbol"/>
              </a:rPr>
              <a:t> (N' </a:t>
            </a:r>
            <a:r>
              <a:rPr lang="it-IT" b="1" dirty="0">
                <a:sym typeface="Symbol" panose="05050102010706020507" pitchFamily="18" charset="2"/>
              </a:rPr>
              <a:t> N')</a:t>
            </a:r>
          </a:p>
          <a:p>
            <a:r>
              <a:rPr lang="it-IT" dirty="0"/>
              <a:t>sia </a:t>
            </a:r>
            <a:r>
              <a:rPr lang="it-IT" b="1" dirty="0"/>
              <a:t>T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un albero e siano </a:t>
            </a:r>
            <a:r>
              <a:rPr lang="it-IT" b="1" dirty="0"/>
              <a:t>T</a:t>
            </a:r>
            <a:r>
              <a:rPr lang="it-IT" b="1" baseline="-25000" dirty="0"/>
              <a:t>1</a:t>
            </a:r>
            <a:r>
              <a:rPr lang="it-IT" b="1" dirty="0"/>
              <a:t> = (N</a:t>
            </a:r>
            <a:r>
              <a:rPr lang="it-IT" b="1" baseline="-25000" dirty="0"/>
              <a:t>1</a:t>
            </a:r>
            <a:r>
              <a:rPr lang="it-IT" b="1" dirty="0"/>
              <a:t>, n</a:t>
            </a:r>
            <a:r>
              <a:rPr lang="it-IT" b="1" baseline="-25000" dirty="0"/>
              <a:t>1</a:t>
            </a:r>
            <a:r>
              <a:rPr lang="it-IT" b="1" dirty="0"/>
              <a:t>, </a:t>
            </a:r>
            <a:r>
              <a:rPr lang="it-IT" b="1" i="1" dirty="0">
                <a:sym typeface="Symbol"/>
              </a:rPr>
              <a:t></a:t>
            </a:r>
            <a:r>
              <a:rPr lang="it-IT" b="1" baseline="-25000" dirty="0"/>
              <a:t>1</a:t>
            </a:r>
            <a:r>
              <a:rPr lang="it-IT" b="1" dirty="0"/>
              <a:t>) </a:t>
            </a:r>
            <a:r>
              <a:rPr lang="it-IT" dirty="0"/>
              <a:t>e</a:t>
            </a:r>
            <a:r>
              <a:rPr lang="it-IT" b="1" dirty="0"/>
              <a:t> T</a:t>
            </a:r>
            <a:r>
              <a:rPr lang="it-IT" b="1" baseline="-25000" dirty="0"/>
              <a:t>2</a:t>
            </a:r>
            <a:r>
              <a:rPr lang="it-IT" b="1" dirty="0"/>
              <a:t> = (N</a:t>
            </a:r>
            <a:r>
              <a:rPr lang="it-IT" b="1" baseline="-25000" dirty="0"/>
              <a:t>2</a:t>
            </a:r>
            <a:r>
              <a:rPr lang="it-IT" b="1" dirty="0"/>
              <a:t>, n</a:t>
            </a:r>
            <a:r>
              <a:rPr lang="it-IT" b="1" baseline="-25000" dirty="0"/>
              <a:t>2</a:t>
            </a:r>
            <a:r>
              <a:rPr lang="it-IT" b="1" dirty="0"/>
              <a:t>, </a:t>
            </a:r>
            <a:r>
              <a:rPr lang="it-IT" b="1" i="1" dirty="0">
                <a:sym typeface="Symbol"/>
              </a:rPr>
              <a:t></a:t>
            </a:r>
            <a:r>
              <a:rPr lang="it-IT" b="1" baseline="-25000" dirty="0"/>
              <a:t>2</a:t>
            </a:r>
            <a:r>
              <a:rPr lang="it-IT" b="1" dirty="0"/>
              <a:t>) </a:t>
            </a:r>
            <a:r>
              <a:rPr lang="it-IT" dirty="0"/>
              <a:t>i sottoalberi generati da </a:t>
            </a:r>
            <a:r>
              <a:rPr lang="it-IT" b="1" dirty="0"/>
              <a:t>n</a:t>
            </a:r>
            <a:r>
              <a:rPr lang="it-IT" b="1" baseline="-25000" dirty="0"/>
              <a:t>1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/>
              <a:t>,</a:t>
            </a:r>
            <a:r>
              <a:rPr lang="it-IT" b="1" dirty="0"/>
              <a:t>n</a:t>
            </a:r>
            <a:r>
              <a:rPr lang="it-IT" b="1" baseline="-25000" dirty="0"/>
              <a:t>2</a:t>
            </a:r>
            <a:r>
              <a:rPr lang="it-IT" dirty="0"/>
              <a:t> </a:t>
            </a:r>
            <a:r>
              <a:rPr lang="it-IT" b="1" dirty="0">
                <a:sym typeface="Symbol" panose="05050102010706020507" pitchFamily="18" charset="2"/>
              </a:rPr>
              <a:t> N</a:t>
            </a:r>
            <a:endParaRPr lang="it-IT" dirty="0">
              <a:sym typeface="Symbol" panose="05050102010706020507" pitchFamily="18" charset="2"/>
            </a:endParaRPr>
          </a:p>
          <a:p>
            <a:pPr lvl="1"/>
            <a:r>
              <a:rPr lang="it-IT" dirty="0">
                <a:sym typeface="Symbol" panose="05050102010706020507" pitchFamily="18" charset="2"/>
              </a:rPr>
              <a:t>allora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/>
              <a:t> </a:t>
            </a:r>
            <a:r>
              <a:rPr lang="it-IT" b="1" dirty="0">
                <a:sym typeface="Symbol"/>
              </a:rPr>
              <a:t> N</a:t>
            </a:r>
            <a:r>
              <a:rPr lang="it-IT" b="1" baseline="-25000" dirty="0">
                <a:sym typeface="Symbol"/>
              </a:rPr>
              <a:t>2</a:t>
            </a:r>
            <a:r>
              <a:rPr lang="it-IT" b="1" dirty="0">
                <a:sym typeface="Symbol"/>
              </a:rPr>
              <a:t> =  </a:t>
            </a:r>
            <a:r>
              <a:rPr lang="it-IT" dirty="0">
                <a:sym typeface="Symbol"/>
              </a:rPr>
              <a:t>oppure</a:t>
            </a:r>
            <a:r>
              <a:rPr lang="it-IT" b="1" dirty="0">
                <a:sym typeface="Symbol"/>
              </a:rPr>
              <a:t>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/>
              <a:t> </a:t>
            </a:r>
            <a:r>
              <a:rPr lang="it-IT" b="1" dirty="0">
                <a:sym typeface="Symbol" panose="05050102010706020507" pitchFamily="18" charset="2"/>
              </a:rPr>
              <a:t> </a:t>
            </a:r>
            <a:r>
              <a:rPr lang="it-IT" b="1" dirty="0">
                <a:sym typeface="Symbol"/>
              </a:rPr>
              <a:t>N</a:t>
            </a:r>
            <a:r>
              <a:rPr lang="it-IT" b="1" baseline="-25000" dirty="0">
                <a:sym typeface="Symbol"/>
              </a:rPr>
              <a:t>2 </a:t>
            </a:r>
            <a:r>
              <a:rPr lang="it-IT" dirty="0">
                <a:sym typeface="Symbol"/>
              </a:rPr>
              <a:t>oppure </a:t>
            </a:r>
            <a:r>
              <a:rPr lang="it-IT" b="1" dirty="0">
                <a:sym typeface="Symbol" panose="05050102010706020507" pitchFamily="18" charset="2"/>
              </a:rPr>
              <a:t>N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/>
              <a:t> </a:t>
            </a:r>
            <a:r>
              <a:rPr lang="it-IT" b="1" dirty="0">
                <a:sym typeface="Symbol" panose="05050102010706020507" pitchFamily="18" charset="2"/>
              </a:rPr>
              <a:t> </a:t>
            </a:r>
            <a:r>
              <a:rPr lang="it-IT" b="1" dirty="0">
                <a:sym typeface="Symbol"/>
              </a:rPr>
              <a:t>N</a:t>
            </a:r>
            <a:r>
              <a:rPr lang="it-IT" b="1" baseline="-25000" dirty="0">
                <a:sym typeface="Symbol"/>
              </a:rPr>
              <a:t>1 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068960"/>
            <a:ext cx="3930423" cy="259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6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padre - figlio - fratello - foglia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 </a:t>
            </a:r>
            <a:r>
              <a:rPr lang="it-IT" b="1" dirty="0"/>
              <a:t>T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un albero </a:t>
            </a:r>
          </a:p>
          <a:p>
            <a:r>
              <a:rPr lang="it-IT" dirty="0">
                <a:sym typeface="Symbol" panose="05050102010706020507" pitchFamily="18" charset="2"/>
              </a:rPr>
              <a:t>se</a:t>
            </a:r>
            <a:r>
              <a:rPr lang="it-IT" b="1" dirty="0">
                <a:sym typeface="Symbol" panose="05050102010706020507" pitchFamily="18" charset="2"/>
              </a:rPr>
              <a:t> (n , n') 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allora 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n è detto </a:t>
            </a:r>
            <a:r>
              <a:rPr lang="it-IT" b="1" i="1" dirty="0">
                <a:sym typeface="Symbol" panose="05050102010706020507" pitchFamily="18" charset="2"/>
              </a:rPr>
              <a:t>padre</a:t>
            </a:r>
            <a:r>
              <a:rPr lang="it-IT" dirty="0">
                <a:sym typeface="Symbol" panose="05050102010706020507" pitchFamily="18" charset="2"/>
              </a:rPr>
              <a:t> di n' 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n' è detto </a:t>
            </a:r>
            <a:r>
              <a:rPr lang="it-IT" b="1" i="1" dirty="0">
                <a:sym typeface="Symbol" panose="05050102010706020507" pitchFamily="18" charset="2"/>
              </a:rPr>
              <a:t>figlio</a:t>
            </a:r>
            <a:r>
              <a:rPr lang="it-IT" dirty="0">
                <a:sym typeface="Symbol" panose="05050102010706020507" pitchFamily="18" charset="2"/>
              </a:rPr>
              <a:t> di n</a:t>
            </a:r>
          </a:p>
          <a:p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se</a:t>
            </a:r>
            <a:r>
              <a:rPr lang="it-IT" b="1" dirty="0">
                <a:sym typeface="Symbol" panose="05050102010706020507" pitchFamily="18" charset="2"/>
              </a:rPr>
              <a:t> (n , n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), (n , n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B </a:t>
            </a:r>
            <a:r>
              <a:rPr lang="it-IT" dirty="0">
                <a:sym typeface="Symbol" panose="05050102010706020507" pitchFamily="18" charset="2"/>
              </a:rPr>
              <a:t>allora n</a:t>
            </a:r>
            <a:r>
              <a:rPr lang="it-IT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ed n</a:t>
            </a:r>
            <a:r>
              <a:rPr lang="it-IT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sono detti </a:t>
            </a:r>
            <a:r>
              <a:rPr lang="it-IT" b="1" i="1" dirty="0">
                <a:sym typeface="Symbol" panose="05050102010706020507" pitchFamily="18" charset="2"/>
              </a:rPr>
              <a:t>fratelli</a:t>
            </a:r>
          </a:p>
          <a:p>
            <a:r>
              <a:rPr lang="it-IT" dirty="0"/>
              <a:t>i nodi privi di figli sono detti </a:t>
            </a:r>
            <a:r>
              <a:rPr lang="it-IT" b="1" i="1" dirty="0"/>
              <a:t>foglie</a:t>
            </a:r>
            <a:r>
              <a:rPr lang="it-IT" dirty="0"/>
              <a:t> (</a:t>
            </a:r>
            <a:r>
              <a:rPr lang="it-IT" i="1" dirty="0"/>
              <a:t>nodi esterni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gli altri nodi sono detti </a:t>
            </a:r>
            <a:r>
              <a:rPr lang="it-IT" i="1" dirty="0"/>
              <a:t>nodi interni</a:t>
            </a:r>
          </a:p>
          <a:p>
            <a:r>
              <a:rPr lang="it-IT" dirty="0"/>
              <a:t>gli elementi di </a:t>
            </a:r>
            <a:r>
              <a:rPr lang="it-IT" b="1" i="1" dirty="0">
                <a:sym typeface="Symbol"/>
              </a:rPr>
              <a:t></a:t>
            </a:r>
            <a:r>
              <a:rPr lang="it-IT" dirty="0">
                <a:sym typeface="Symbol"/>
              </a:rPr>
              <a:t> sono detti </a:t>
            </a:r>
            <a:r>
              <a:rPr lang="it-IT" b="1" i="1" dirty="0">
                <a:sym typeface="Symbol"/>
              </a:rPr>
              <a:t>rami</a:t>
            </a:r>
            <a:endParaRPr lang="it-IT" b="1" i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444806"/>
            <a:ext cx="3930423" cy="259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6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grado - livello - altezza - larghezza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 </a:t>
            </a:r>
            <a:r>
              <a:rPr lang="it-IT" b="1" i="1" dirty="0"/>
              <a:t>T</a:t>
            </a:r>
            <a:r>
              <a:rPr lang="it-IT" b="1" dirty="0"/>
              <a:t>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un albero </a:t>
            </a:r>
          </a:p>
          <a:p>
            <a:r>
              <a:rPr lang="it-IT" dirty="0">
                <a:sym typeface="Symbol" panose="05050102010706020507" pitchFamily="18" charset="2"/>
              </a:rPr>
              <a:t>si dice </a:t>
            </a:r>
            <a:r>
              <a:rPr lang="it-IT" b="1" i="1" dirty="0">
                <a:sym typeface="Symbol" panose="05050102010706020507" pitchFamily="18" charset="2"/>
              </a:rPr>
              <a:t>grado</a:t>
            </a:r>
            <a:r>
              <a:rPr lang="it-IT" dirty="0">
                <a:sym typeface="Symbol" panose="05050102010706020507" pitchFamily="18" charset="2"/>
              </a:rPr>
              <a:t> di </a:t>
            </a:r>
            <a:r>
              <a:rPr lang="it-IT" b="1" i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 il massimo numero di figli di un nodo di </a:t>
            </a:r>
            <a:r>
              <a:rPr lang="it-IT" b="1" i="1" dirty="0">
                <a:sym typeface="Symbol" panose="05050102010706020507" pitchFamily="18" charset="2"/>
              </a:rPr>
              <a:t>T</a:t>
            </a:r>
          </a:p>
          <a:p>
            <a:r>
              <a:rPr lang="it-IT" dirty="0">
                <a:sym typeface="Symbol" panose="05050102010706020507" pitchFamily="18" charset="2"/>
              </a:rPr>
              <a:t>si dice che r è a </a:t>
            </a:r>
            <a:r>
              <a:rPr lang="it-IT" b="1" i="1" dirty="0">
                <a:sym typeface="Symbol" panose="05050102010706020507" pitchFamily="18" charset="2"/>
              </a:rPr>
              <a:t>livello</a:t>
            </a:r>
            <a:r>
              <a:rPr lang="it-IT" dirty="0">
                <a:sym typeface="Symbol" panose="05050102010706020507" pitchFamily="18" charset="2"/>
              </a:rPr>
              <a:t> 1</a:t>
            </a:r>
          </a:p>
          <a:p>
            <a:r>
              <a:rPr lang="it-IT" dirty="0">
                <a:sym typeface="Symbol" panose="05050102010706020507" pitchFamily="18" charset="2"/>
              </a:rPr>
              <a:t>se </a:t>
            </a:r>
            <a:r>
              <a:rPr lang="it-IT" b="1" dirty="0">
                <a:sym typeface="Symbol" panose="05050102010706020507" pitchFamily="18" charset="2"/>
              </a:rPr>
              <a:t>n  N </a:t>
            </a:r>
            <a:r>
              <a:rPr lang="it-IT" dirty="0">
                <a:sym typeface="Symbol" panose="05050102010706020507" pitchFamily="18" charset="2"/>
              </a:rPr>
              <a:t>è al livello </a:t>
            </a:r>
            <a:r>
              <a:rPr lang="it-IT" b="1" dirty="0">
                <a:sym typeface="Symbol" panose="05050102010706020507" pitchFamily="18" charset="2"/>
              </a:rPr>
              <a:t>i</a:t>
            </a:r>
            <a:r>
              <a:rPr lang="it-IT" dirty="0">
                <a:sym typeface="Symbol" panose="05050102010706020507" pitchFamily="18" charset="2"/>
              </a:rPr>
              <a:t> e </a:t>
            </a:r>
            <a:r>
              <a:rPr lang="it-IT" b="1" dirty="0">
                <a:sym typeface="Symbol" panose="05050102010706020507" pitchFamily="18" charset="2"/>
              </a:rPr>
              <a:t>(n , n')  </a:t>
            </a:r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allora </a:t>
            </a:r>
            <a:r>
              <a:rPr lang="it-IT" b="1" dirty="0">
                <a:sym typeface="Symbol" panose="05050102010706020507" pitchFamily="18" charset="2"/>
              </a:rPr>
              <a:t>n'</a:t>
            </a:r>
            <a:r>
              <a:rPr lang="it-IT" dirty="0">
                <a:sym typeface="Symbol" panose="05050102010706020507" pitchFamily="18" charset="2"/>
              </a:rPr>
              <a:t> è a livello </a:t>
            </a:r>
            <a:r>
              <a:rPr lang="it-IT" b="1" dirty="0">
                <a:sym typeface="Symbol" panose="05050102010706020507" pitchFamily="18" charset="2"/>
              </a:rPr>
              <a:t>i+1</a:t>
            </a:r>
          </a:p>
          <a:p>
            <a:r>
              <a:rPr lang="it-IT" dirty="0">
                <a:sym typeface="Symbol" panose="05050102010706020507" pitchFamily="18" charset="2"/>
              </a:rPr>
              <a:t>si dice </a:t>
            </a:r>
            <a:r>
              <a:rPr lang="it-IT" b="1" i="1" dirty="0">
                <a:sym typeface="Symbol" panose="05050102010706020507" pitchFamily="18" charset="2"/>
              </a:rPr>
              <a:t>profondità</a:t>
            </a:r>
            <a:r>
              <a:rPr lang="it-IT" dirty="0">
                <a:sym typeface="Symbol" panose="05050102010706020507" pitchFamily="18" charset="2"/>
              </a:rPr>
              <a:t> di </a:t>
            </a:r>
            <a:r>
              <a:rPr lang="it-IT" b="1" i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 il </a:t>
            </a:r>
            <a:r>
              <a:rPr lang="it-IT" b="1" i="1" dirty="0">
                <a:sym typeface="Symbol" panose="05050102010706020507" pitchFamily="18" charset="2"/>
              </a:rPr>
              <a:t>massimo</a:t>
            </a:r>
            <a:r>
              <a:rPr lang="it-IT" dirty="0">
                <a:sym typeface="Symbol" panose="05050102010706020507" pitchFamily="18" charset="2"/>
              </a:rPr>
              <a:t> numero di </a:t>
            </a:r>
            <a:r>
              <a:rPr lang="it-IT" b="1" i="1" dirty="0">
                <a:sym typeface="Symbol" panose="05050102010706020507" pitchFamily="18" charset="2"/>
              </a:rPr>
              <a:t>nodi</a:t>
            </a:r>
            <a:r>
              <a:rPr lang="it-IT" dirty="0">
                <a:sym typeface="Symbol" panose="05050102010706020507" pitchFamily="18" charset="2"/>
              </a:rPr>
              <a:t> che si </a:t>
            </a:r>
            <a:r>
              <a:rPr lang="it-IT" b="1" i="1" dirty="0">
                <a:sym typeface="Symbol" panose="05050102010706020507" pitchFamily="18" charset="2"/>
              </a:rPr>
              <a:t>attraversano</a:t>
            </a:r>
            <a:r>
              <a:rPr lang="it-IT" dirty="0">
                <a:sym typeface="Symbol" panose="05050102010706020507" pitchFamily="18" charset="2"/>
              </a:rPr>
              <a:t> per andare dalla radice alla foglia più distante</a:t>
            </a:r>
          </a:p>
          <a:p>
            <a:r>
              <a:rPr lang="it-IT" dirty="0">
                <a:sym typeface="Symbol" panose="05050102010706020507" pitchFamily="18" charset="2"/>
              </a:rPr>
              <a:t>si dice </a:t>
            </a:r>
            <a:r>
              <a:rPr lang="it-IT" b="1" i="1" dirty="0">
                <a:sym typeface="Symbol" panose="05050102010706020507" pitchFamily="18" charset="2"/>
              </a:rPr>
              <a:t>ampiezza</a:t>
            </a:r>
            <a:r>
              <a:rPr lang="it-IT" dirty="0">
                <a:sym typeface="Symbol" panose="05050102010706020507" pitchFamily="18" charset="2"/>
              </a:rPr>
              <a:t> di </a:t>
            </a:r>
            <a:r>
              <a:rPr lang="it-IT" b="1" i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 il massimo numero di </a:t>
            </a:r>
            <a:r>
              <a:rPr lang="it-IT" b="1" i="1" dirty="0">
                <a:sym typeface="Symbol" panose="05050102010706020507" pitchFamily="18" charset="2"/>
              </a:rPr>
              <a:t>nodi</a:t>
            </a:r>
            <a:r>
              <a:rPr lang="it-IT" dirty="0">
                <a:sym typeface="Symbol" panose="05050102010706020507" pitchFamily="18" charset="2"/>
              </a:rPr>
              <a:t> di T che si trovano allo </a:t>
            </a:r>
            <a:r>
              <a:rPr lang="it-IT" b="1" i="1" dirty="0">
                <a:sym typeface="Symbol" panose="05050102010706020507" pitchFamily="18" charset="2"/>
              </a:rPr>
              <a:t>stesso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65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albero binario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non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31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binario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albero </a:t>
            </a:r>
            <a:r>
              <a:rPr lang="it-IT" b="1" dirty="0"/>
              <a:t>T = (N, r, </a:t>
            </a:r>
            <a:r>
              <a:rPr lang="it-IT" b="1" i="1" dirty="0">
                <a:sym typeface="Symbol"/>
              </a:rPr>
              <a:t></a:t>
            </a:r>
            <a:r>
              <a:rPr lang="it-IT" b="1" dirty="0"/>
              <a:t>) </a:t>
            </a:r>
            <a:r>
              <a:rPr lang="it-IT" dirty="0"/>
              <a:t>si dice binario se: 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B</a:t>
            </a:r>
            <a:r>
              <a:rPr lang="it-IT" dirty="0">
                <a:sym typeface="Symbol" panose="05050102010706020507" pitchFamily="18" charset="2"/>
              </a:rPr>
              <a:t> = </a:t>
            </a:r>
            <a:r>
              <a:rPr lang="it-IT" b="1" i="1" dirty="0" err="1">
                <a:sym typeface="Symbol" panose="05050102010706020507" pitchFamily="18" charset="2"/>
              </a:rPr>
              <a:t>B</a:t>
            </a:r>
            <a:r>
              <a:rPr lang="it-IT" b="1" i="1" baseline="-25000" dirty="0" err="1">
                <a:sym typeface="Symbol" panose="05050102010706020507" pitchFamily="18" charset="2"/>
              </a:rPr>
              <a:t>sx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r>
              <a:rPr lang="it-IT" b="1" dirty="0">
                <a:sym typeface="Symbol" panose="05050102010706020507" pitchFamily="18" charset="2"/>
              </a:rPr>
              <a:t>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r>
              <a:rPr lang="it-IT" b="1" i="1" dirty="0" err="1">
                <a:sym typeface="Symbol" panose="05050102010706020507" pitchFamily="18" charset="2"/>
              </a:rPr>
              <a:t>B</a:t>
            </a:r>
            <a:r>
              <a:rPr lang="it-IT" b="1" i="1" baseline="-25000" dirty="0" err="1">
                <a:sym typeface="Symbol" panose="05050102010706020507" pitchFamily="18" charset="2"/>
              </a:rPr>
              <a:t>dx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it-IT" b="1" dirty="0" err="1">
                <a:sym typeface="Symbol" panose="05050102010706020507" pitchFamily="18" charset="2"/>
              </a:rPr>
              <a:t>B</a:t>
            </a:r>
            <a:r>
              <a:rPr lang="it-IT" b="1" baseline="-25000" dirty="0" err="1">
                <a:sym typeface="Symbol" panose="05050102010706020507" pitchFamily="18" charset="2"/>
              </a:rPr>
              <a:t>sx</a:t>
            </a:r>
            <a:r>
              <a:rPr lang="it-IT" b="1" dirty="0"/>
              <a:t> </a:t>
            </a:r>
            <a:r>
              <a:rPr lang="it-IT" b="1" dirty="0">
                <a:sym typeface="Symbol"/>
              </a:rPr>
              <a:t> </a:t>
            </a:r>
            <a:r>
              <a:rPr lang="it-IT" b="1" dirty="0" err="1">
                <a:sym typeface="Symbol"/>
              </a:rPr>
              <a:t>B</a:t>
            </a:r>
            <a:r>
              <a:rPr lang="it-IT" b="1" baseline="-25000" dirty="0" err="1">
                <a:sym typeface="Symbol"/>
              </a:rPr>
              <a:t>dx</a:t>
            </a:r>
            <a:r>
              <a:rPr lang="it-IT" b="1" dirty="0">
                <a:sym typeface="Symbol"/>
              </a:rPr>
              <a:t> =  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</a:t>
            </a:r>
            <a:r>
              <a:rPr lang="it-IT" b="1" dirty="0">
                <a:sym typeface="Symbol"/>
              </a:rPr>
              <a:t> n, n</a:t>
            </a:r>
            <a:r>
              <a:rPr lang="it-IT" b="1" baseline="-25000" dirty="0">
                <a:sym typeface="Symbol"/>
              </a:rPr>
              <a:t>1</a:t>
            </a:r>
            <a:r>
              <a:rPr lang="it-IT" b="1" dirty="0">
                <a:sym typeface="Symbol"/>
              </a:rPr>
              <a:t>, n</a:t>
            </a:r>
            <a:r>
              <a:rPr lang="it-IT" b="1" baseline="-25000" dirty="0">
                <a:sym typeface="Symbol"/>
              </a:rPr>
              <a:t>2</a:t>
            </a:r>
            <a:r>
              <a:rPr lang="it-IT" b="1" dirty="0">
                <a:sym typeface="Symbol"/>
              </a:rPr>
              <a:t> </a:t>
            </a:r>
            <a:r>
              <a:rPr lang="it-IT" b="1" dirty="0">
                <a:sym typeface="Symbol" panose="05050102010706020507" pitchFamily="18" charset="2"/>
              </a:rPr>
              <a:t> N </a:t>
            </a:r>
            <a:r>
              <a:rPr lang="it-IT" dirty="0">
                <a:sym typeface="Symbol" panose="05050102010706020507" pitchFamily="18" charset="2"/>
              </a:rPr>
              <a:t>se</a:t>
            </a:r>
            <a:r>
              <a:rPr lang="it-IT" b="1" dirty="0">
                <a:sym typeface="Symbol" panose="05050102010706020507" pitchFamily="18" charset="2"/>
              </a:rPr>
              <a:t> (n, n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 err="1">
                <a:sym typeface="Symbol" panose="05050102010706020507" pitchFamily="18" charset="2"/>
              </a:rPr>
              <a:t>B</a:t>
            </a:r>
            <a:r>
              <a:rPr lang="it-IT" b="1" i="1" baseline="-25000" dirty="0" err="1">
                <a:sym typeface="Symbol" panose="05050102010706020507" pitchFamily="18" charset="2"/>
              </a:rPr>
              <a:t>sx</a:t>
            </a:r>
            <a:r>
              <a:rPr lang="it-IT" b="1" i="1" dirty="0">
                <a:sym typeface="Symbol" panose="05050102010706020507" pitchFamily="18" charset="2"/>
              </a:rPr>
              <a:t>  </a:t>
            </a:r>
            <a:r>
              <a:rPr lang="it-IT" dirty="0">
                <a:sym typeface="Symbol" panose="05050102010706020507" pitchFamily="18" charset="2"/>
              </a:rPr>
              <a:t>ed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r>
              <a:rPr lang="it-IT" b="1" dirty="0">
                <a:sym typeface="Symbol" panose="05050102010706020507" pitchFamily="18" charset="2"/>
              </a:rPr>
              <a:t>(n, n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 err="1">
                <a:sym typeface="Symbol" panose="05050102010706020507" pitchFamily="18" charset="2"/>
              </a:rPr>
              <a:t>B</a:t>
            </a:r>
            <a:r>
              <a:rPr lang="it-IT" b="1" i="1" baseline="-25000" dirty="0" err="1">
                <a:sym typeface="Symbol" panose="05050102010706020507" pitchFamily="18" charset="2"/>
              </a:rPr>
              <a:t>sx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allora</a:t>
            </a:r>
            <a:r>
              <a:rPr lang="it-IT" b="1" i="1" dirty="0">
                <a:sym typeface="Symbol" panose="05050102010706020507" pitchFamily="18" charset="2"/>
              </a:rPr>
              <a:t> n</a:t>
            </a:r>
            <a:r>
              <a:rPr lang="it-IT" b="1" i="1" baseline="-25000" dirty="0">
                <a:sym typeface="Symbol" panose="05050102010706020507" pitchFamily="18" charset="2"/>
              </a:rPr>
              <a:t>1</a:t>
            </a:r>
            <a:r>
              <a:rPr lang="it-IT" b="1" i="1" dirty="0">
                <a:sym typeface="Symbol" panose="05050102010706020507" pitchFamily="18" charset="2"/>
              </a:rPr>
              <a:t> = n</a:t>
            </a:r>
            <a:r>
              <a:rPr lang="it-IT" b="1" i="1" baseline="-25000" dirty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idem per </a:t>
            </a:r>
            <a:r>
              <a:rPr lang="it-IT" b="1" dirty="0" err="1">
                <a:sym typeface="Symbol" panose="05050102010706020507" pitchFamily="18" charset="2"/>
              </a:rPr>
              <a:t>B</a:t>
            </a:r>
            <a:r>
              <a:rPr lang="it-IT" b="1" baseline="-25000" dirty="0" err="1">
                <a:sym typeface="Symbol" panose="05050102010706020507" pitchFamily="18" charset="2"/>
              </a:rPr>
              <a:t>dx</a:t>
            </a:r>
            <a:endParaRPr lang="it-IT" b="1" baseline="-25000" dirty="0">
              <a:sym typeface="Symbol" panose="05050102010706020507" pitchFamily="18" charset="2"/>
            </a:endParaRPr>
          </a:p>
          <a:p>
            <a:pPr lvl="1"/>
            <a:r>
              <a:rPr lang="it-IT" dirty="0">
                <a:sym typeface="Symbol" panose="05050102010706020507" pitchFamily="18" charset="2"/>
              </a:rPr>
              <a:t>se</a:t>
            </a:r>
            <a:r>
              <a:rPr lang="it-IT" b="1" dirty="0">
                <a:sym typeface="Symbol" panose="05050102010706020507" pitchFamily="18" charset="2"/>
              </a:rPr>
              <a:t> (n, n’)  </a:t>
            </a:r>
            <a:r>
              <a:rPr lang="it-IT" b="1" i="1" dirty="0" err="1">
                <a:sym typeface="Symbol" panose="05050102010706020507" pitchFamily="18" charset="2"/>
              </a:rPr>
              <a:t>B</a:t>
            </a:r>
            <a:r>
              <a:rPr lang="it-IT" b="1" i="1" baseline="-25000" dirty="0" err="1">
                <a:sym typeface="Symbol" panose="05050102010706020507" pitchFamily="18" charset="2"/>
              </a:rPr>
              <a:t>sx</a:t>
            </a:r>
            <a:r>
              <a:rPr lang="it-IT" b="1" i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allora</a:t>
            </a:r>
            <a:r>
              <a:rPr lang="it-IT" b="1" dirty="0">
                <a:sym typeface="Symbol" panose="05050102010706020507" pitchFamily="18" charset="2"/>
              </a:rPr>
              <a:t> n’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figlio sinistro </a:t>
            </a:r>
            <a:r>
              <a:rPr lang="it-IT" dirty="0">
                <a:sym typeface="Symbol" panose="05050102010706020507" pitchFamily="18" charset="2"/>
              </a:rPr>
              <a:t>di </a:t>
            </a:r>
            <a:r>
              <a:rPr lang="it-IT" b="1" dirty="0"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it-IT" dirty="0">
                <a:sym typeface="Symbol" panose="05050102010706020507" pitchFamily="18" charset="2"/>
              </a:rPr>
              <a:t>idem per </a:t>
            </a:r>
            <a:r>
              <a:rPr lang="it-IT" i="1" dirty="0">
                <a:sym typeface="Symbol" panose="05050102010706020507" pitchFamily="18" charset="2"/>
              </a:rPr>
              <a:t>figlio destro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FCE0B05-75E5-45E0-819E-EC469DF3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17" y="3717032"/>
            <a:ext cx="2933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2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2331</TotalTime>
  <Words>1911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Schoolbook</vt:lpstr>
      <vt:lpstr>Courier New</vt:lpstr>
      <vt:lpstr>Symbol</vt:lpstr>
      <vt:lpstr>Tahoma</vt:lpstr>
      <vt:lpstr>template sisinf</vt:lpstr>
      <vt:lpstr>abstract data type strutture dati dinamiche non lineari  Alberto Ferrari</vt:lpstr>
      <vt:lpstr>strutture dati dinamiche non lineari</vt:lpstr>
      <vt:lpstr>albero</vt:lpstr>
      <vt:lpstr>albero - definizione</vt:lpstr>
      <vt:lpstr>sottoalbero</vt:lpstr>
      <vt:lpstr>padre - figlio - fratello - foglia</vt:lpstr>
      <vt:lpstr>grado - livello - altezza - larghezza</vt:lpstr>
      <vt:lpstr>albero binario</vt:lpstr>
      <vt:lpstr>albero binario - definizione</vt:lpstr>
      <vt:lpstr>trasformazione da albero in albero binario corrispondente</vt:lpstr>
      <vt:lpstr>rappresentazione di un albero binario</vt:lpstr>
      <vt:lpstr>algoritmi di visita</vt:lpstr>
      <vt:lpstr>visita in ordine anticipato</vt:lpstr>
      <vt:lpstr>visita in ordine simmetrico</vt:lpstr>
      <vt:lpstr>visita in ordine differito</vt:lpstr>
      <vt:lpstr>alberi ed espressioni</vt:lpstr>
      <vt:lpstr>alberi binari di ricerca</vt:lpstr>
      <vt:lpstr>albero binario esempio</vt:lpstr>
      <vt:lpstr>algoritmo di ricerca in  alberi binari di ricerca</vt:lpstr>
      <vt:lpstr>grafo</vt:lpstr>
      <vt:lpstr>grafo</vt:lpstr>
      <vt:lpstr>grafi connessi</vt:lpstr>
      <vt:lpstr>implementazione con  liste di adiacenza</vt:lpstr>
      <vt:lpstr>liste di adiacenza</vt:lpstr>
      <vt:lpstr>implementazione con  matrice di adiacenza</vt:lpstr>
      <vt:lpstr>matrice di adiacenza</vt:lpstr>
      <vt:lpstr>applicazione dei grafi: esempio</vt:lpstr>
      <vt:lpstr>astrazione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151</cp:revision>
  <dcterms:created xsi:type="dcterms:W3CDTF">2018-01-19T17:39:36Z</dcterms:created>
  <dcterms:modified xsi:type="dcterms:W3CDTF">2018-03-29T10:54:18Z</dcterms:modified>
</cp:coreProperties>
</file>