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6" r:id="rId6"/>
    <p:sldId id="267" r:id="rId7"/>
    <p:sldId id="264" r:id="rId8"/>
    <p:sldId id="265" r:id="rId9"/>
    <p:sldId id="268" r:id="rId10"/>
    <p:sldId id="269" r:id="rId11"/>
    <p:sldId id="263" r:id="rId12"/>
    <p:sldId id="262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46" d="100"/>
          <a:sy n="46" d="100"/>
        </p:scale>
        <p:origin x="6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10/03/2018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puntatori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5F746-11CE-4F2E-ABE2-0B02DEAC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412A9-078F-4103-B10D-6E97FAC3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r>
              <a:rPr lang="it-IT" dirty="0"/>
              <a:t> (buffer </a:t>
            </a:r>
            <a:r>
              <a:rPr lang="it-IT" dirty="0" err="1"/>
              <a:t>overflow</a:t>
            </a:r>
            <a:r>
              <a:rPr lang="it-IT" dirty="0"/>
              <a:t>) errore </a:t>
            </a:r>
            <a:r>
              <a:rPr lang="it-IT" dirty="0" err="1"/>
              <a:t>runtime</a:t>
            </a:r>
            <a:endParaRPr lang="it-IT" dirty="0"/>
          </a:p>
          <a:p>
            <a:r>
              <a:rPr lang="it-IT" dirty="0"/>
              <a:t>in un buffer di una certa dimensione vengono scritti dati di dimensioni maggiori</a:t>
            </a:r>
          </a:p>
          <a:p>
            <a:r>
              <a:rPr lang="it-IT" dirty="0"/>
              <a:t>viene sovrascritta parte della zona di memoria immediatamente adiacente al buffer in questione</a:t>
            </a:r>
          </a:p>
          <a:p>
            <a:r>
              <a:rPr lang="it-IT" dirty="0"/>
              <a:t>in alcune situazioni provoca vulnerabilità di sicurezza</a:t>
            </a:r>
          </a:p>
          <a:p>
            <a:r>
              <a:rPr lang="it-IT" dirty="0"/>
              <a:t>linguaggi </a:t>
            </a:r>
            <a:r>
              <a:rPr lang="it-IT" dirty="0" err="1"/>
              <a:t>managed</a:t>
            </a:r>
            <a:r>
              <a:rPr lang="it-IT" dirty="0"/>
              <a:t> (Java, </a:t>
            </a:r>
            <a:r>
              <a:rPr lang="it-IT" dirty="0" err="1"/>
              <a:t>.Net</a:t>
            </a:r>
            <a:r>
              <a:rPr lang="it-IT" dirty="0"/>
              <a:t>) cercano di prevenire queste situazioni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1A329A-D918-4BAD-A8F5-8FA834B1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73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C252F-2DF8-4A5F-BB20-F46377F2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leak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37094-77E9-463F-8B6D-0AE53C06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funzione chiamata se l'allocazione di memoria di new fallisce*/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*** memoria terminata ***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exit(0);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*v;	long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set_new_handler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"verranno allocati n array di n elementi -&gt; n = "; cin &gt;&gt; n;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i = 0; i &lt; n; i++)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allocazione n interi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v;		//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2EC4C0-A43B-45C6-ABE8-2807F46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BBAA3D-D88A-446A-BBE8-CAB09344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564904"/>
            <a:ext cx="5638800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55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C252F-2DF8-4A5F-BB20-F46377F2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corretta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837094-77E9-463F-8B6D-0AE53C06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funzione chiamata se l'allocazione di memoria di new fallisce*/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*** memoria terminata *** 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exit(0);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*v;	long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set_new_handler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fine_memoria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"verranno allocati n array di n elementi -&gt; n = "; cin &gt;&gt; n;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i = 0; i &lt; n; i++)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allocazione n interi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v;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2EC4C0-A43B-45C6-ABE8-2807F46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7AA630-530A-4D56-9F3F-19072FF9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492896"/>
            <a:ext cx="567690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6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A08DB-B29D-4F65-9818-1C33E16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lingering</a:t>
            </a:r>
            <a:r>
              <a:rPr lang="it-IT" dirty="0"/>
              <a:t> pointer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9D3F78-21EE-42C7-9A28-BB457A2A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[1000];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i=0;i&lt;1000;i++)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i*10;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p[2];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115196-5CCB-4C16-964D-FA777F3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97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16A8A-A273-44CC-AE1C-A91C4942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statici vs array dinamici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B6A7F0-7CDB-4E20-A3FB-0362A6C3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allocazione </a:t>
            </a:r>
            <a:r>
              <a:rPr lang="it-IT" b="1" i="1" dirty="0"/>
              <a:t>statica</a:t>
            </a:r>
          </a:p>
          <a:p>
            <a:pPr lvl="1"/>
            <a:r>
              <a:rPr lang="it-IT" b="1" i="1" dirty="0"/>
              <a:t>compile time </a:t>
            </a:r>
            <a:r>
              <a:rPr lang="it-IT" dirty="0"/>
              <a:t>è conosciuta la dimensione dell’array</a:t>
            </a:r>
          </a:p>
          <a:p>
            <a:r>
              <a:rPr lang="it-IT" dirty="0"/>
              <a:t>allocazione </a:t>
            </a:r>
            <a:r>
              <a:rPr lang="it-IT" b="1" i="1" dirty="0"/>
              <a:t>dinamica</a:t>
            </a:r>
          </a:p>
          <a:p>
            <a:pPr lvl="1"/>
            <a:r>
              <a:rPr lang="it-IT" b="1" i="1" dirty="0" err="1"/>
              <a:t>runtime</a:t>
            </a:r>
            <a:r>
              <a:rPr lang="it-IT" dirty="0"/>
              <a:t> viene definita la dimensione dell’array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E4C7EA-FA3B-42FD-84AB-4C749EFA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81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C9976-FFD0-4170-8E5B-5B7C465E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allocazione statica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AE74A-11DE-471C-B0D0-8E36078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LEN01 10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stArr01[LEN01];		// lunghezza costante #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stArr01: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stArr01 &lt;&lt; "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stArr01: " &lt;&lt; &amp;stArr01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len02 = 10;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stArr02[len02];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lunghezza costante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stArr02: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stArr02 &lt;&lt; "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stArr02: " &lt;&lt; &amp;stArr02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3EF688-6283-4D8D-9ACD-CB791DA0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03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C9976-FFD0-4170-8E5B-5B7C465E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allocazione statica? </a:t>
            </a:r>
            <a:r>
              <a:rPr lang="it-IT" dirty="0">
                <a:sym typeface="Wingdings" panose="05000000000000000000" pitchFamily="2" charset="2"/>
              </a:rPr>
              <a:t>non standard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AE74A-11DE-471C-B0D0-8E36078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len03 = 10;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stArr03[len03];		// lunghezza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= …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stArr03: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stArr03 &lt;&lt; "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stArr03: " &lt;&lt; &amp;stArr03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non-standard extension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VLA 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Arrays)*/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len04;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"strArr04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lenght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len04;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stArr04[len04];		// lunghezza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stArr04: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stArr04 &lt;&lt; "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3EF688-6283-4D8D-9ACD-CB791DA0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89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C9976-FFD0-4170-8E5B-5B7C465E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allocazione dinamica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AE74A-11DE-471C-B0D0-8E36078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len05;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"strArr05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lenght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len05;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*dyArr05;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dyArr05 = new double[len05];		// allocazione dinamica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dyArr05: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dyArr05 &lt;&lt; "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*dyArr05: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*dyArr05 &lt;&lt; "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dyArr05: " &lt;&lt; dyArr05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buNone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3EF688-6283-4D8D-9ACD-CB791DA0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250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una variabile viene memorizzata a partire da un certo indirizzo di memoria e occupa un certo numero di byte in memoria</a:t>
            </a:r>
          </a:p>
          <a:p>
            <a:r>
              <a:rPr lang="it-IT" sz="2000" dirty="0"/>
              <a:t>i puntatori contengono indirizzi di memoria</a:t>
            </a:r>
          </a:p>
          <a:p>
            <a:pPr lvl="1"/>
            <a:r>
              <a:rPr lang="it-IT" sz="1800" dirty="0"/>
              <a:t>mentre una variabile contiene direttamente un valore</a:t>
            </a:r>
          </a:p>
          <a:p>
            <a:pPr lvl="1"/>
            <a:r>
              <a:rPr lang="it-IT" sz="1800" dirty="0"/>
              <a:t>un puntatore lo contiene indirettamente: </a:t>
            </a:r>
            <a:r>
              <a:rPr lang="it-IT" sz="1800" b="1" dirty="0" err="1"/>
              <a:t>indirection</a:t>
            </a:r>
            <a:endParaRPr lang="it-IT" sz="1800" b="1" dirty="0"/>
          </a:p>
          <a:p>
            <a:r>
              <a:rPr lang="it-IT" sz="2000" dirty="0"/>
              <a:t>se </a:t>
            </a:r>
            <a:r>
              <a:rPr lang="it-IT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it-IT" sz="2000" dirty="0"/>
              <a:t> è una variabile, </a:t>
            </a:r>
            <a:r>
              <a:rPr lang="it-IT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&amp;v</a:t>
            </a:r>
            <a:r>
              <a:rPr lang="it-IT" sz="2000" dirty="0"/>
              <a:t> è la locazione o indirizzo di memoria dove è memorizzato il valore di </a:t>
            </a:r>
            <a:r>
              <a:rPr lang="it-IT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it-IT" sz="2000" dirty="0"/>
              <a:t>l’operatore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000" dirty="0"/>
              <a:t> (</a:t>
            </a:r>
            <a:r>
              <a:rPr lang="it-IT" sz="2000" i="1" dirty="0" err="1"/>
              <a:t>indirection</a:t>
            </a:r>
            <a:r>
              <a:rPr lang="it-IT" sz="2000" i="1" dirty="0"/>
              <a:t> operator</a:t>
            </a:r>
            <a:r>
              <a:rPr lang="it-IT" sz="2000" dirty="0"/>
              <a:t>) ritorna un sinonimo dell’oggetto a cui il suo operando (un puntatore) punta</a:t>
            </a:r>
          </a:p>
          <a:p>
            <a:r>
              <a:rPr lang="it-IT" sz="2000" dirty="0"/>
              <a:t>i puntatori sono </a:t>
            </a:r>
            <a:r>
              <a:rPr lang="it-IT" sz="2000" b="1" i="1" dirty="0"/>
              <a:t>tipizzati</a:t>
            </a:r>
            <a:r>
              <a:rPr lang="it-IT" sz="2000" dirty="0"/>
              <a:t> (in fase di dichiarazione è necessario specificare il tipo dell’oggetto puntato)</a:t>
            </a:r>
          </a:p>
          <a:p>
            <a:r>
              <a:rPr lang="it-IT" sz="2000" dirty="0"/>
              <a:t>es: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  //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è un puntatore a un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31CF0-B607-44F9-93C1-1F1A5B33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* e &amp;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1FAE7-2101-411D-9742-9051AE6D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i="1" dirty="0">
                <a:solidFill>
                  <a:srgbClr val="242424"/>
                </a:solidFill>
                <a:latin typeface="Consolas" panose="020B0609020204030204" pitchFamily="49" charset="0"/>
              </a:rPr>
              <a:t>#include </a:t>
            </a:r>
            <a:r>
              <a:rPr lang="it-IT" sz="2000" dirty="0">
                <a:solidFill>
                  <a:srgbClr val="00A05D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 err="1">
                <a:solidFill>
                  <a:srgbClr val="00A05D"/>
                </a:solidFill>
                <a:latin typeface="Consolas" panose="020B0609020204030204" pitchFamily="49" charset="0"/>
              </a:rPr>
              <a:t>iostream</a:t>
            </a:r>
            <a:r>
              <a:rPr lang="it-IT" sz="2000" dirty="0">
                <a:solidFill>
                  <a:srgbClr val="00A0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using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using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std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::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endl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main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a;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a is an integer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aPtr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is a pointer to an integer</a:t>
            </a:r>
          </a:p>
          <a:p>
            <a:pPr marL="400050" lvl="1" indent="0">
              <a:buNone/>
            </a:pP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a = </a:t>
            </a:r>
            <a:r>
              <a:rPr lang="it-IT" sz="1800" dirty="0">
                <a:solidFill>
                  <a:srgbClr val="7F0000"/>
                </a:solidFill>
                <a:latin typeface="Consolas" panose="020B0609020204030204" pitchFamily="49" charset="0"/>
              </a:rPr>
              <a:t>7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= &amp;a; 			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 err="1">
                <a:solidFill>
                  <a:srgbClr val="242424"/>
                </a:solidFill>
                <a:latin typeface="Consolas" panose="020B0609020204030204" pitchFamily="49" charset="0"/>
              </a:rPr>
              <a:t>aPtr</a:t>
            </a:r>
            <a:r>
              <a:rPr lang="en-US" sz="1800" i="1" dirty="0">
                <a:solidFill>
                  <a:srgbClr val="242424"/>
                </a:solidFill>
                <a:latin typeface="Consolas" panose="020B0609020204030204" pitchFamily="49" charset="0"/>
              </a:rPr>
              <a:t> set to address of a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"The address of a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&amp;a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a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a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nThe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value of *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is " 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*</a:t>
            </a: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515151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"\n\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nShowing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that * and &amp; are inverses of "</a:t>
            </a:r>
            <a:r>
              <a:rPr lang="en-US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"each other.\n&amp;*</a:t>
            </a:r>
            <a:r>
              <a:rPr lang="en-US" sz="1800" dirty="0" err="1">
                <a:solidFill>
                  <a:srgbClr val="00A05D"/>
                </a:solidFill>
                <a:latin typeface="Consolas" panose="020B0609020204030204" pitchFamily="49" charset="0"/>
              </a:rPr>
              <a:t>aPtr</a:t>
            </a:r>
            <a:r>
              <a:rPr lang="en-US" sz="1800" dirty="0">
                <a:solidFill>
                  <a:srgbClr val="00A05D"/>
                </a:solidFill>
                <a:latin typeface="Consolas" panose="020B0609020204030204" pitchFamily="49" charset="0"/>
              </a:rPr>
              <a:t> = "</a:t>
            </a:r>
          </a:p>
          <a:p>
            <a:pPr marL="400050" lvl="1" indent="0">
              <a:buNone/>
            </a:pPr>
            <a:r>
              <a:rPr lang="pt-BR" sz="1800" dirty="0">
                <a:solidFill>
                  <a:srgbClr val="515151"/>
                </a:solidFill>
                <a:latin typeface="Consolas" panose="020B0609020204030204" pitchFamily="49" charset="0"/>
              </a:rPr>
              <a:t>	 &lt;&lt; &amp;*aPtr &lt;&lt; </a:t>
            </a:r>
            <a:r>
              <a:rPr lang="pt-BR" sz="1800" dirty="0">
                <a:solidFill>
                  <a:srgbClr val="00A05D"/>
                </a:solidFill>
                <a:latin typeface="Consolas" panose="020B0609020204030204" pitchFamily="49" charset="0"/>
              </a:rPr>
              <a:t>"\n*&amp;aPtr = " </a:t>
            </a:r>
            <a:r>
              <a:rPr lang="pt-BR" sz="1800" dirty="0">
                <a:solidFill>
                  <a:srgbClr val="515151"/>
                </a:solidFill>
                <a:latin typeface="Consolas" panose="020B0609020204030204" pitchFamily="49" charset="0"/>
              </a:rPr>
              <a:t>&lt;&lt; *&amp;aPtr &lt;&lt; endl;</a:t>
            </a:r>
          </a:p>
          <a:p>
            <a:pPr marL="400050" lvl="1" indent="0">
              <a:buNone/>
            </a:pPr>
            <a:r>
              <a:rPr lang="it-IT" sz="1800" dirty="0" err="1">
                <a:solidFill>
                  <a:srgbClr val="0066CD"/>
                </a:solidFill>
                <a:latin typeface="Consolas" panose="020B0609020204030204" pitchFamily="49" charset="0"/>
              </a:rPr>
              <a:t>return</a:t>
            </a:r>
            <a:r>
              <a:rPr lang="it-IT" sz="1800" dirty="0">
                <a:solidFill>
                  <a:srgbClr val="0066CD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7F0000"/>
                </a:solidFill>
                <a:latin typeface="Consolas" panose="020B0609020204030204" pitchFamily="49" charset="0"/>
              </a:rPr>
              <a:t>0</a:t>
            </a:r>
            <a:r>
              <a:rPr lang="it-IT" sz="1800" dirty="0">
                <a:solidFill>
                  <a:srgbClr val="51515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515151"/>
                </a:solidFill>
                <a:latin typeface="Consolas" panose="020B0609020204030204" pitchFamily="49" charset="0"/>
              </a:rPr>
              <a:t>}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E947B5-E207-4BBD-A73C-3E12CC8E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2EABAA-E22B-4811-8B9A-3BF02D9E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052736"/>
            <a:ext cx="4607487" cy="192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06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317ED-02DB-465D-8DE7-ABE9D507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allocazione dinamica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0E1D9-926B-4905-B16D-A9DC3B46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dirty="0"/>
              <a:t> crea una variabile dinamica e restituisce un puntatore a questa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          // ::operator new</a:t>
            </a:r>
          </a:p>
          <a:p>
            <a:pPr lvl="1"/>
            <a:r>
              <a:rPr lang="it-IT" dirty="0"/>
              <a:t>Esempio: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/>
              <a:t>l’operatore 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dirty="0"/>
              <a:t> distrugge la variabile e </a:t>
            </a:r>
            <a:r>
              <a:rPr lang="it-IT" dirty="0" err="1"/>
              <a:t>dealloca</a:t>
            </a:r>
            <a:r>
              <a:rPr lang="it-IT" dirty="0"/>
              <a:t> la memoria</a:t>
            </a:r>
          </a:p>
          <a:p>
            <a:pPr lvl="1"/>
            <a:r>
              <a:rPr lang="it-IT" dirty="0"/>
              <a:t>Esempio:</a:t>
            </a:r>
          </a:p>
          <a:p>
            <a:pPr marL="914400" lvl="2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dirty="0"/>
          </a:p>
          <a:p>
            <a:r>
              <a:rPr lang="it-IT" dirty="0"/>
              <a:t>la gestione della memoria è demandata al programmatore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6C0471-D419-48F6-B88B-312FCB8F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5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EF2D1B-9621-4AD4-8C12-4B32CFAD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 dei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B2035E-C91D-460E-930B-D3165868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*(p + 3) rappresenta l’indirizzo che si ottiene sommando all’indirizzo base del puntatore p l’equivalente di 3 locazioni del tipo a cui punta p</a:t>
            </a:r>
          </a:p>
          <a:p>
            <a:r>
              <a:rPr lang="it-IT" dirty="0"/>
              <a:t>analogo discorso vale per gli array (un array è un puntatore al primo elemento dell’array</a:t>
            </a:r>
          </a:p>
          <a:p>
            <a:r>
              <a:rPr lang="it-IT" dirty="0"/>
              <a:t>a[3] rappresenta l’indirizzo che si ottiene sommando all’indirizzo base dell’array a l’equivalente di 3 locazioni del tipo degli elementi di a</a:t>
            </a:r>
          </a:p>
          <a:p>
            <a:r>
              <a:rPr lang="it-IT" dirty="0"/>
              <a:t>gli array sono puntatori costanti e non possono essere modificati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a++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//errore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47052F-DD39-4AD7-91BA-8A959797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2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529811-38B1-4F9E-A33D-5A3CD31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dei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F383F-7D1F-4E6F-8FD6-CA3C6EA4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puntatori hanno alcuni usi fondamentali:</a:t>
            </a:r>
          </a:p>
          <a:p>
            <a:pPr lvl="1"/>
            <a:r>
              <a:rPr lang="it-IT" dirty="0"/>
              <a:t>argomento funzioni che devono modificare le variabili passate</a:t>
            </a:r>
          </a:p>
          <a:p>
            <a:pPr lvl="1"/>
            <a:r>
              <a:rPr lang="it-IT" dirty="0"/>
              <a:t>allocazione dinamica della memoria</a:t>
            </a:r>
          </a:p>
          <a:p>
            <a:pPr lvl="1"/>
            <a:r>
              <a:rPr lang="it-IT" dirty="0"/>
              <a:t>strutture dati complesse (sfruttano l’allocazione dinamica)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0ED8AF-A3AD-4B63-86A4-FEC0D53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4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1949A-45FB-45EF-80B7-A2D4FC66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puntatori e 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C3D1EE-1AEF-4381-BDD3-FE2C092B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v[i] = i*10;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"indirizzo= " &lt;&lt;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valore= "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+1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D6D538-D27B-4AB5-BA1C-9E313A70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32DEF1-2575-44D5-90DC-13E3E3FB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242439"/>
            <a:ext cx="32575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3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AC9CA-7167-4B4A-87C3-A0AA20F4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e puntatori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6545CB-EF98-4136-8FA7-0023147A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i*10;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i=0;i&lt;10;i++)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"indirizzo (&amp;v[" &lt;&lt; i &lt;&lt; "])= " &lt;&lt; &amp;v[i]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&lt;&lt; " valore (v[" &lt;&lt; i &lt;&lt; "])= " &lt;&lt; v[i]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795CCA-85CC-4D08-A250-439E566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96F6E8-F1C0-4ABE-99F4-30A4A5B6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3644"/>
            <a:ext cx="4876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03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C3199-C700-4EE3-9164-2637FCF4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di gestione della 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FACFB1-12A3-40D6-97F8-70C9BC1F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buffer </a:t>
            </a:r>
            <a:r>
              <a:rPr lang="it-IT" dirty="0" err="1"/>
              <a:t>overrun</a:t>
            </a:r>
            <a:endParaRPr lang="it-IT" dirty="0"/>
          </a:p>
          <a:p>
            <a:pPr lvl="1"/>
            <a:r>
              <a:rPr lang="it-IT" dirty="0"/>
              <a:t>superamento dei limiti di un buffer di memoria</a:t>
            </a:r>
          </a:p>
          <a:p>
            <a:pPr lvl="1"/>
            <a:r>
              <a:rPr lang="it-IT" dirty="0"/>
              <a:t>problema analogo con gli indici degli array</a:t>
            </a:r>
          </a:p>
          <a:p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leak</a:t>
            </a:r>
            <a:endParaRPr lang="it-IT" dirty="0"/>
          </a:p>
          <a:p>
            <a:pPr lvl="1"/>
            <a:r>
              <a:rPr lang="it-IT" dirty="0"/>
              <a:t>consumo non voluto di memoria dovuto alla mancata </a:t>
            </a:r>
            <a:r>
              <a:rPr lang="it-IT" dirty="0" err="1"/>
              <a:t>deallocazione</a:t>
            </a:r>
            <a:r>
              <a:rPr lang="it-IT" dirty="0"/>
              <a:t> di variabili/dati non più utilizzati da parte dei processi</a:t>
            </a:r>
          </a:p>
          <a:p>
            <a:r>
              <a:rPr lang="it-IT" dirty="0" err="1"/>
              <a:t>lingering</a:t>
            </a:r>
            <a:r>
              <a:rPr lang="it-IT" dirty="0"/>
              <a:t> pointer</a:t>
            </a:r>
          </a:p>
          <a:p>
            <a:pPr lvl="1"/>
            <a:r>
              <a:rPr lang="it-IT" dirty="0"/>
              <a:t>puntatore che fa riferimento a un'area di memoria non più allocata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E8006-AA1C-421E-873C-496D7B2C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549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298</TotalTime>
  <Words>739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Schoolbook</vt:lpstr>
      <vt:lpstr>Consolas</vt:lpstr>
      <vt:lpstr>Courier New</vt:lpstr>
      <vt:lpstr>Tahoma</vt:lpstr>
      <vt:lpstr>Wingdings</vt:lpstr>
      <vt:lpstr>template sisinf</vt:lpstr>
      <vt:lpstr>C++ puntatori  Alberto Ferrari</vt:lpstr>
      <vt:lpstr>puntatori</vt:lpstr>
      <vt:lpstr>puntatori * e &amp;</vt:lpstr>
      <vt:lpstr>allocazione dinamica della memoria</vt:lpstr>
      <vt:lpstr>aritmetica dei puntatori</vt:lpstr>
      <vt:lpstr>uso dei puntatori</vt:lpstr>
      <vt:lpstr>puntatori e array</vt:lpstr>
      <vt:lpstr>array e puntatori</vt:lpstr>
      <vt:lpstr>Problemi di gestione della memoria</vt:lpstr>
      <vt:lpstr>buffer overrun</vt:lpstr>
      <vt:lpstr>memory leak</vt:lpstr>
      <vt:lpstr>gestione corretta</vt:lpstr>
      <vt:lpstr>lingering pointer</vt:lpstr>
      <vt:lpstr>array statici vs array dinamici</vt:lpstr>
      <vt:lpstr>allocazione statica</vt:lpstr>
      <vt:lpstr>allocazione statica? non standard</vt:lpstr>
      <vt:lpstr>allocazione dinamica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46</cp:revision>
  <dcterms:created xsi:type="dcterms:W3CDTF">2018-01-19T17:39:36Z</dcterms:created>
  <dcterms:modified xsi:type="dcterms:W3CDTF">2018-03-10T18:19:17Z</dcterms:modified>
</cp:coreProperties>
</file>