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58" r:id="rId2"/>
    <p:sldId id="259" r:id="rId3"/>
    <p:sldId id="290" r:id="rId4"/>
    <p:sldId id="291" r:id="rId5"/>
    <p:sldId id="292" r:id="rId6"/>
    <p:sldId id="293" r:id="rId7"/>
    <p:sldId id="327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7" r:id="rId18"/>
    <p:sldId id="308" r:id="rId19"/>
    <p:sldId id="309" r:id="rId20"/>
    <p:sldId id="328" r:id="rId21"/>
    <p:sldId id="311" r:id="rId22"/>
    <p:sldId id="312" r:id="rId23"/>
    <p:sldId id="329" r:id="rId24"/>
    <p:sldId id="330" r:id="rId25"/>
    <p:sldId id="304" r:id="rId26"/>
    <p:sldId id="305" r:id="rId27"/>
    <p:sldId id="306" r:id="rId28"/>
    <p:sldId id="313" r:id="rId29"/>
    <p:sldId id="326" r:id="rId30"/>
    <p:sldId id="315" r:id="rId31"/>
    <p:sldId id="316" r:id="rId32"/>
    <p:sldId id="318" r:id="rId33"/>
    <p:sldId id="319" r:id="rId34"/>
    <p:sldId id="321" r:id="rId35"/>
    <p:sldId id="322" r:id="rId36"/>
    <p:sldId id="324" r:id="rId37"/>
    <p:sldId id="325" r:id="rId38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40" d="100"/>
          <a:sy n="40" d="100"/>
        </p:scale>
        <p:origin x="48" y="7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16/03/2018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uml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 err="1"/>
              <a:t>object</a:t>
            </a:r>
            <a:r>
              <a:rPr lang="it-IT" sz="2800" dirty="0"/>
              <a:t> </a:t>
            </a:r>
            <a:r>
              <a:rPr lang="it-IT" sz="2800" dirty="0" err="1"/>
              <a:t>oriented</a:t>
            </a:r>
            <a:r>
              <a:rPr lang="it-IT" sz="2800" dirty="0"/>
              <a:t> </a:t>
            </a:r>
            <a:r>
              <a:rPr lang="it-IT" sz="2800" dirty="0" err="1"/>
              <a:t>programming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C4239ED-4C6E-481C-8A89-D88C167F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C++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93EFBBB-C6A8-4CDF-8AFE-24629879BE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Tempo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ore;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minuti;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visualizza()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&lt;&lt;ore&lt;&lt;":"&lt;&lt;minuti&lt;&lt;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it-IT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64F7CE3E-9EF5-493A-AAE6-8B1E80F69C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Tempo t;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t.ore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=9;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t.minuti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=30;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t.visualizza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5C7747-D4DE-4B67-8350-6BA4C65F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368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0DBA24F-D534-4DFB-8829-2FF88C6D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oggetti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60F7F9F-CE7C-4E69-B99B-AF07A310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gli oggetti sono le </a:t>
            </a:r>
            <a:r>
              <a:rPr lang="it-IT" b="1" i="1" dirty="0"/>
              <a:t>entità</a:t>
            </a:r>
            <a:r>
              <a:rPr lang="it-IT" dirty="0"/>
              <a:t> di un programma che </a:t>
            </a:r>
            <a:r>
              <a:rPr lang="it-IT" b="1" i="1" dirty="0"/>
              <a:t>interagiscono</a:t>
            </a:r>
            <a:r>
              <a:rPr lang="it-IT" dirty="0"/>
              <a:t> tra loro per raggiungere un </a:t>
            </a:r>
            <a:r>
              <a:rPr lang="it-IT" b="1" i="1" dirty="0"/>
              <a:t>obiettivo</a:t>
            </a:r>
          </a:p>
          <a:p>
            <a:r>
              <a:rPr lang="it-IT" dirty="0"/>
              <a:t>gli oggetti vengono </a:t>
            </a:r>
            <a:r>
              <a:rPr lang="it-IT" b="1" i="1" dirty="0"/>
              <a:t>creati</a:t>
            </a:r>
            <a:r>
              <a:rPr lang="it-IT" dirty="0"/>
              <a:t> in fase di </a:t>
            </a:r>
            <a:r>
              <a:rPr lang="it-IT" b="1" i="1" dirty="0"/>
              <a:t>esecuzione</a:t>
            </a:r>
            <a:r>
              <a:rPr lang="it-IT" dirty="0"/>
              <a:t> ed ognuno di essi fa parte di una categoria (di una </a:t>
            </a:r>
            <a:r>
              <a:rPr lang="it-IT" b="1" i="1" dirty="0"/>
              <a:t>classe</a:t>
            </a:r>
            <a:r>
              <a:rPr lang="it-IT" dirty="0"/>
              <a:t>)</a:t>
            </a:r>
          </a:p>
          <a:p>
            <a:r>
              <a:rPr lang="it-IT" dirty="0"/>
              <a:t>ogni classe può creare </a:t>
            </a:r>
            <a:r>
              <a:rPr lang="it-IT" b="1" i="1" dirty="0"/>
              <a:t>più oggetti</a:t>
            </a:r>
            <a:r>
              <a:rPr lang="it-IT" dirty="0"/>
              <a:t>, ognuno dei quali pur essendo dello </a:t>
            </a:r>
            <a:r>
              <a:rPr lang="it-IT" b="1" i="1" dirty="0"/>
              <a:t>stesso tipo</a:t>
            </a:r>
            <a:r>
              <a:rPr lang="it-IT" dirty="0"/>
              <a:t> è </a:t>
            </a:r>
            <a:r>
              <a:rPr lang="it-IT" b="1" i="1" dirty="0"/>
              <a:t>distinto</a:t>
            </a:r>
            <a:r>
              <a:rPr lang="it-IT" dirty="0"/>
              <a:t> dagli altri</a:t>
            </a:r>
          </a:p>
          <a:p>
            <a:r>
              <a:rPr lang="it-IT" dirty="0"/>
              <a:t>un </a:t>
            </a:r>
            <a:r>
              <a:rPr lang="it-IT" b="1" i="1" dirty="0"/>
              <a:t>oggetto</a:t>
            </a:r>
            <a:r>
              <a:rPr lang="it-IT" dirty="0"/>
              <a:t> è l’</a:t>
            </a:r>
            <a:r>
              <a:rPr lang="it-IT" b="1" i="1" dirty="0"/>
              <a:t>istanza</a:t>
            </a:r>
            <a:r>
              <a:rPr lang="it-IT" dirty="0"/>
              <a:t> di una </a:t>
            </a:r>
            <a:r>
              <a:rPr lang="it-IT" b="1" i="1" dirty="0"/>
              <a:t>classe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F9CCCD-E8C5-4958-A68B-B886A73F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4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99F5CE-DB30-4EC8-9927-7D3B7ADE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esempio di classe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7A47DAC-FB90-4A80-A50F-B5C112898B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se vogliamo catalogare i </a:t>
            </a:r>
            <a:r>
              <a:rPr lang="it-IT" sz="2000" b="1" i="1" dirty="0"/>
              <a:t>cd musicali</a:t>
            </a:r>
            <a:r>
              <a:rPr lang="it-IT" sz="2000" dirty="0"/>
              <a:t> in nostro possesso, abbiamo bisogno di implementare un programma nel cui </a:t>
            </a:r>
            <a:r>
              <a:rPr lang="it-IT" sz="2000" b="1" i="1" dirty="0"/>
              <a:t>dominio applicativo</a:t>
            </a:r>
            <a:r>
              <a:rPr lang="it-IT" sz="2000" dirty="0"/>
              <a:t> è presente la </a:t>
            </a:r>
            <a:r>
              <a:rPr lang="it-IT" sz="2000" b="1" i="1" dirty="0"/>
              <a:t>classe CD</a:t>
            </a:r>
          </a:p>
          <a:p>
            <a:r>
              <a:rPr lang="it-IT" sz="2000" dirty="0"/>
              <a:t>i </a:t>
            </a:r>
            <a:r>
              <a:rPr lang="it-IT" sz="2000" b="1" i="1" dirty="0"/>
              <a:t>metodi</a:t>
            </a:r>
            <a:r>
              <a:rPr lang="it-IT" sz="2000" dirty="0"/>
              <a:t> (funzioni membro) della classe CD servono per impostare e recuperare i valori degli attributi (variabili membro)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0AF2BAE-EDFD-4474-AEA4-5774F2B33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7455" y="2165638"/>
            <a:ext cx="4273666" cy="2877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1137CF-0446-4588-A97D-EA3B339C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630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F18F4-F675-45CA-8050-57952D4C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stato di un oggetto e </a:t>
            </a:r>
            <a:br>
              <a:rPr lang="it-IT" dirty="0"/>
            </a:br>
            <a:r>
              <a:rPr lang="it-IT" dirty="0"/>
              <a:t>diagramma degli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A38034-00B9-4F3A-BE5C-7BFB7C4CD3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i diagrammi che rappresentano gli oggetti </a:t>
            </a:r>
          </a:p>
          <a:p>
            <a:pPr lvl="1"/>
            <a:r>
              <a:rPr lang="it-IT" sz="1800" dirty="0"/>
              <a:t>(</a:t>
            </a:r>
            <a:r>
              <a:rPr lang="it-IT" sz="1800" b="1" i="1" dirty="0"/>
              <a:t>Object </a:t>
            </a:r>
            <a:r>
              <a:rPr lang="it-IT" sz="1800" b="1" i="1" dirty="0" err="1"/>
              <a:t>Diagram</a:t>
            </a:r>
            <a:r>
              <a:rPr lang="it-IT" sz="1800" b="1" i="1" dirty="0"/>
              <a:t> </a:t>
            </a:r>
            <a:r>
              <a:rPr lang="it-IT" sz="1800" dirty="0"/>
              <a:t>in UML) </a:t>
            </a:r>
          </a:p>
          <a:p>
            <a:r>
              <a:rPr lang="it-IT" sz="2000" dirty="0"/>
              <a:t>mettono in evidenza i </a:t>
            </a:r>
            <a:r>
              <a:rPr lang="it-IT" sz="2000" b="1" i="1" dirty="0"/>
              <a:t>valori</a:t>
            </a:r>
            <a:r>
              <a:rPr lang="it-IT" sz="2000" dirty="0"/>
              <a:t> che assumono gli attributi </a:t>
            </a:r>
          </a:p>
          <a:p>
            <a:r>
              <a:rPr lang="it-IT" sz="2000" dirty="0"/>
              <a:t>si definisce </a:t>
            </a:r>
            <a:r>
              <a:rPr lang="it-IT" sz="2000" b="1" i="1" dirty="0"/>
              <a:t>stato</a:t>
            </a:r>
            <a:r>
              <a:rPr lang="it-IT" sz="2000" dirty="0"/>
              <a:t> di un oggetto l’insieme dei </a:t>
            </a:r>
            <a:r>
              <a:rPr lang="it-IT" sz="2000" b="1" i="1" dirty="0"/>
              <a:t>valori degli attributi </a:t>
            </a:r>
            <a:endParaRPr lang="it-IT" sz="2000" dirty="0"/>
          </a:p>
          <a:p>
            <a:r>
              <a:rPr lang="it-IT" sz="2000" dirty="0"/>
              <a:t>lo  stato dell’oggetto può variare in funzione del tempo</a:t>
            </a:r>
          </a:p>
          <a:p>
            <a:endParaRPr lang="it-IT" sz="2400" dirty="0"/>
          </a:p>
          <a:p>
            <a:endParaRPr lang="it-IT" sz="20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C004B63-21DD-4A0B-AD80-FC8E076056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1714" y="1802895"/>
            <a:ext cx="2725148" cy="3603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80238A-6707-4905-B3BC-EA3DE0BC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09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FC5447-2195-4BC3-88BC-B302FD27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di un oggetto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5C62C0-B9DD-4E77-8161-30D2A75A1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creare un oggetto si effettua un’</a:t>
            </a:r>
            <a:r>
              <a:rPr lang="it-IT" b="1" i="1" dirty="0" err="1"/>
              <a:t>istanziazione</a:t>
            </a:r>
            <a:r>
              <a:rPr lang="it-IT" dirty="0"/>
              <a:t> di una classe</a:t>
            </a:r>
          </a:p>
          <a:p>
            <a:r>
              <a:rPr lang="it-IT" dirty="0"/>
              <a:t>in questa fase viene riservato uno </a:t>
            </a:r>
            <a:r>
              <a:rPr lang="it-IT" b="1" i="1" dirty="0"/>
              <a:t>spazio di memoria </a:t>
            </a:r>
            <a:r>
              <a:rPr lang="it-IT" dirty="0"/>
              <a:t>per conservare i valori degli </a:t>
            </a:r>
            <a:r>
              <a:rPr lang="it-IT" b="1" i="1" dirty="0"/>
              <a:t>attributi</a:t>
            </a:r>
            <a:r>
              <a:rPr lang="it-IT" dirty="0"/>
              <a:t> dell’oggetto che si sta creando </a:t>
            </a:r>
          </a:p>
          <a:p>
            <a:pPr lvl="1"/>
            <a:r>
              <a:rPr lang="it-IT" dirty="0"/>
              <a:t>(mantenere memorizzato parte lo stato dell’oggetto)</a:t>
            </a:r>
          </a:p>
          <a:p>
            <a:r>
              <a:rPr lang="it-IT" dirty="0"/>
              <a:t>i vari linguaggi utilizzano diversi costrutti di programmazione per creare un oggetto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0EDD30-0F43-498C-8C8F-98F9C755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29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630DB4-1228-4621-A924-CB352823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membro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66F6D4E-AB84-43B0-9193-CA9BF56D16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le </a:t>
            </a:r>
            <a:r>
              <a:rPr lang="it-IT" sz="2400" b="1" i="1" dirty="0"/>
              <a:t>variabili membro </a:t>
            </a:r>
            <a:r>
              <a:rPr lang="it-IT" sz="2400" dirty="0"/>
              <a:t>sono quelle posseduti da un oggetto, sono chiamate anche </a:t>
            </a:r>
            <a:r>
              <a:rPr lang="it-IT" sz="2400" b="1" i="1" dirty="0"/>
              <a:t>attributi</a:t>
            </a:r>
            <a:r>
              <a:rPr lang="it-IT" sz="2400" dirty="0"/>
              <a:t> dell’oggetto</a:t>
            </a:r>
          </a:p>
          <a:p>
            <a:r>
              <a:rPr lang="it-IT" sz="2400" dirty="0"/>
              <a:t>l’attributo di un oggetto è una variabile che ne descrive una </a:t>
            </a:r>
            <a:r>
              <a:rPr lang="it-IT" sz="2400" b="1" i="1" dirty="0"/>
              <a:t>caratteristica</a:t>
            </a:r>
            <a:r>
              <a:rPr lang="it-IT" sz="2400" dirty="0"/>
              <a:t> o proprietà</a:t>
            </a:r>
          </a:p>
          <a:p>
            <a:endParaRPr lang="it-IT" sz="24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7D9B6ED-EB23-4FC3-BB12-E41AB83DC8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0681" y="2824063"/>
            <a:ext cx="3487214" cy="1560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5DA234-2A2B-4F60-AF47-B6E9A815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423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AD54A20-9CC1-4A9B-968B-8C697778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azioni degli oggetti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9CD6130-0149-4041-BAB8-E5A829D9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funzione membro </a:t>
            </a:r>
            <a:r>
              <a:rPr lang="it-IT" dirty="0"/>
              <a:t>(</a:t>
            </a:r>
            <a:r>
              <a:rPr lang="it-IT" b="1" i="1" dirty="0"/>
              <a:t>metodo</a:t>
            </a:r>
            <a:r>
              <a:rPr lang="it-IT" dirty="0"/>
              <a:t>) è un’azione che l’oggetto può eseguire</a:t>
            </a:r>
          </a:p>
          <a:p>
            <a:r>
              <a:rPr lang="it-IT" dirty="0"/>
              <a:t>la </a:t>
            </a:r>
            <a:r>
              <a:rPr lang="it-IT" b="1" i="1" dirty="0"/>
              <a:t>dichiarazione</a:t>
            </a:r>
            <a:r>
              <a:rPr lang="it-IT" dirty="0"/>
              <a:t> di una funzione è composta da:</a:t>
            </a:r>
          </a:p>
          <a:p>
            <a:pPr lvl="1"/>
            <a:r>
              <a:rPr lang="it-IT" b="1" i="1" dirty="0"/>
              <a:t>nome</a:t>
            </a:r>
            <a:r>
              <a:rPr lang="it-IT" dirty="0"/>
              <a:t> del metodo</a:t>
            </a:r>
          </a:p>
          <a:p>
            <a:pPr lvl="1"/>
            <a:r>
              <a:rPr lang="it-IT" b="1" i="1" dirty="0"/>
              <a:t>tipo</a:t>
            </a:r>
            <a:r>
              <a:rPr lang="it-IT" dirty="0"/>
              <a:t> di dato da </a:t>
            </a:r>
            <a:r>
              <a:rPr lang="it-IT" b="1" i="1" dirty="0"/>
              <a:t>ritornare</a:t>
            </a:r>
          </a:p>
          <a:p>
            <a:pPr lvl="1"/>
            <a:r>
              <a:rPr lang="it-IT" b="1" i="1" dirty="0"/>
              <a:t>tipo</a:t>
            </a:r>
            <a:r>
              <a:rPr lang="it-IT" dirty="0"/>
              <a:t> e nome dei </a:t>
            </a:r>
            <a:r>
              <a:rPr lang="it-IT" b="1" i="1" dirty="0"/>
              <a:t>parametri</a:t>
            </a:r>
            <a:r>
              <a:rPr lang="it-IT" dirty="0"/>
              <a:t> di ingresso </a:t>
            </a:r>
          </a:p>
          <a:p>
            <a:r>
              <a:rPr lang="it-IT" dirty="0"/>
              <a:t>l’insieme formato dal tipo del metodo, dal nome e dal tipo dei parametri è detto </a:t>
            </a:r>
            <a:r>
              <a:rPr lang="it-IT" b="1" i="1" dirty="0"/>
              <a:t>signature</a:t>
            </a:r>
            <a:r>
              <a:rPr lang="it-IT" dirty="0"/>
              <a:t> (</a:t>
            </a:r>
            <a:r>
              <a:rPr lang="it-IT" b="1" i="1" dirty="0"/>
              <a:t>firma</a:t>
            </a:r>
            <a:r>
              <a:rPr lang="it-IT" dirty="0"/>
              <a:t> del metodo)</a:t>
            </a:r>
          </a:p>
          <a:p>
            <a:r>
              <a:rPr lang="it-IT" dirty="0"/>
              <a:t>una funzione membro, per essere </a:t>
            </a:r>
            <a:r>
              <a:rPr lang="it-IT" b="1" i="1" dirty="0"/>
              <a:t>utilizzata</a:t>
            </a:r>
            <a:r>
              <a:rPr lang="it-IT" dirty="0"/>
              <a:t>, ha bisogno della creazione di un </a:t>
            </a:r>
            <a:r>
              <a:rPr lang="it-IT" b="1" i="1" dirty="0"/>
              <a:t>oggetto</a:t>
            </a:r>
            <a:r>
              <a:rPr lang="it-IT" dirty="0"/>
              <a:t> della classe a cui appartiene </a:t>
            </a:r>
            <a:r>
              <a:rPr lang="it-IT" b="1" i="1" dirty="0"/>
              <a:t>su cui essere invocata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DD4CCC-F7B3-4928-9C3A-E91A0E5F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2571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B1A7C2-E2F2-4382-8A50-7D775877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costruttore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B66AA2-571C-452B-9C93-875770DB9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b="1" i="1" dirty="0"/>
              <a:t>costruttore</a:t>
            </a:r>
            <a:r>
              <a:rPr lang="it-IT" dirty="0"/>
              <a:t> è un metodo particolare che viene </a:t>
            </a:r>
            <a:r>
              <a:rPr lang="it-IT" b="1" i="1" dirty="0"/>
              <a:t>invocato</a:t>
            </a:r>
            <a:r>
              <a:rPr lang="it-IT" dirty="0"/>
              <a:t> alla </a:t>
            </a:r>
            <a:r>
              <a:rPr lang="it-IT" b="1" i="1" dirty="0"/>
              <a:t>creazione</a:t>
            </a:r>
            <a:r>
              <a:rPr lang="it-IT" dirty="0"/>
              <a:t> dell’oggetto e che contiene tutte le </a:t>
            </a:r>
            <a:r>
              <a:rPr lang="it-IT" b="1" i="1" dirty="0"/>
              <a:t>istruzioni</a:t>
            </a:r>
            <a:r>
              <a:rPr lang="it-IT" dirty="0"/>
              <a:t> da eseguire per la sua </a:t>
            </a:r>
            <a:r>
              <a:rPr lang="it-IT" b="1" i="1" dirty="0"/>
              <a:t>inizializzazione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F2EAAD-4564-4694-989F-33B037E9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546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CDC3D7-AE47-40CE-9F2D-E3486ABF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modificatori di visibilità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E66119-B2EC-4CF3-8B60-84B97976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public</a:t>
            </a:r>
          </a:p>
          <a:p>
            <a:pPr lvl="1"/>
            <a:r>
              <a:rPr lang="it-IT" dirty="0"/>
              <a:t>consente a </a:t>
            </a:r>
            <a:r>
              <a:rPr lang="it-IT" b="1" i="1" dirty="0"/>
              <a:t>qualunque classe o oggetto </a:t>
            </a:r>
            <a:r>
              <a:rPr lang="it-IT" dirty="0"/>
              <a:t>di qualsiasi tipo di avere </a:t>
            </a:r>
            <a:r>
              <a:rPr lang="it-IT" b="1" i="1" dirty="0"/>
              <a:t>accesso</a:t>
            </a:r>
            <a:r>
              <a:rPr lang="it-IT" dirty="0"/>
              <a:t> all’attributo o al metodo a cui è applicato</a:t>
            </a:r>
          </a:p>
          <a:p>
            <a:r>
              <a:rPr lang="it-IT" b="1" i="1" dirty="0" err="1"/>
              <a:t>protected</a:t>
            </a:r>
            <a:endParaRPr lang="it-IT" b="1" i="1" dirty="0"/>
          </a:p>
          <a:p>
            <a:pPr lvl="1"/>
            <a:r>
              <a:rPr lang="it-IT" dirty="0"/>
              <a:t>consente l’accesso solo alle classi e agli oggetti il cui tipo è una </a:t>
            </a:r>
            <a:r>
              <a:rPr lang="it-IT" b="1" i="1" dirty="0"/>
              <a:t>sottoclasse</a:t>
            </a:r>
            <a:r>
              <a:rPr lang="it-IT" dirty="0"/>
              <a:t> di quella in cui è utilizzato</a:t>
            </a:r>
          </a:p>
          <a:p>
            <a:pPr lvl="2"/>
            <a:r>
              <a:rPr lang="it-IT" i="1" dirty="0"/>
              <a:t>le sottoclassi saranno trattate in successive lezioni</a:t>
            </a:r>
          </a:p>
          <a:p>
            <a:r>
              <a:rPr lang="it-IT" b="1" i="1" dirty="0"/>
              <a:t>private</a:t>
            </a:r>
          </a:p>
          <a:p>
            <a:pPr lvl="1"/>
            <a:r>
              <a:rPr lang="it-IT" dirty="0"/>
              <a:t>consente l’accesso </a:t>
            </a:r>
            <a:r>
              <a:rPr lang="it-IT" b="1" i="1" dirty="0"/>
              <a:t>solo</a:t>
            </a:r>
            <a:r>
              <a:rPr lang="it-IT" dirty="0"/>
              <a:t> agli oggetti della </a:t>
            </a:r>
            <a:r>
              <a:rPr lang="it-IT" b="1" i="1" dirty="0"/>
              <a:t>classe stessa </a:t>
            </a:r>
            <a:r>
              <a:rPr lang="it-IT" dirty="0"/>
              <a:t>in cui è definito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2AE214-6E0D-43F4-B378-A277574D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786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D2E1A0-1C6D-4192-8C79-A2418021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incpsulamento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97409C-18CC-4D9E-92DC-DFF7407C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l’incapsulamento (</a:t>
            </a:r>
            <a:r>
              <a:rPr lang="it-IT" b="1" i="1" dirty="0"/>
              <a:t>information </a:t>
            </a:r>
            <a:r>
              <a:rPr lang="it-IT" b="1" i="1" dirty="0" err="1"/>
              <a:t>hiding</a:t>
            </a:r>
            <a:r>
              <a:rPr lang="it-IT" dirty="0"/>
              <a:t>) è un concetto fondamentale dell’ingegneria del software</a:t>
            </a:r>
          </a:p>
          <a:p>
            <a:r>
              <a:rPr lang="it-IT" dirty="0"/>
              <a:t>questo principio prevede che si possa </a:t>
            </a:r>
            <a:r>
              <a:rPr lang="it-IT" b="1" i="1" dirty="0"/>
              <a:t>accedere</a:t>
            </a:r>
            <a:r>
              <a:rPr lang="it-IT" dirty="0"/>
              <a:t> alle informazioni di un oggetto </a:t>
            </a:r>
            <a:r>
              <a:rPr lang="it-IT" b="1" i="1" dirty="0"/>
              <a:t>unicamente attraverso i suoi metodi</a:t>
            </a:r>
          </a:p>
          <a:p>
            <a:r>
              <a:rPr lang="it-IT" dirty="0"/>
              <a:t>la tecnica di programmazione che consente di applicare l’incapsulamento si avvale dei modificatori di visibilità per </a:t>
            </a:r>
            <a:r>
              <a:rPr lang="it-IT" b="1" i="1" dirty="0"/>
              <a:t>nascondere gli attributi </a:t>
            </a:r>
            <a:r>
              <a:rPr lang="it-IT" dirty="0"/>
              <a:t>di un oggetto al mondo esterno</a:t>
            </a:r>
          </a:p>
          <a:p>
            <a:r>
              <a:rPr lang="it-IT" dirty="0"/>
              <a:t>mettere in atto questa tecnica significa non avere </a:t>
            </a:r>
            <a:r>
              <a:rPr lang="it-IT" b="1" i="1" dirty="0"/>
              <a:t>mai</a:t>
            </a:r>
            <a:r>
              <a:rPr lang="it-IT" dirty="0"/>
              <a:t> attributi di un oggetto di tipo </a:t>
            </a:r>
            <a:r>
              <a:rPr lang="it-IT" b="1" i="1" dirty="0"/>
              <a:t>public</a:t>
            </a:r>
            <a:r>
              <a:rPr lang="it-IT" dirty="0"/>
              <a:t>, salvo eccezioni particolari per costanti o attributi di classe da gestire in base al caso specifico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A10484-5FB7-4448-84A6-6B92642F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385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D28796-5389-42A4-B926-A67CD593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</a:t>
            </a:r>
            <a:r>
              <a:rPr lang="it-IT" dirty="0" err="1"/>
              <a:t>programming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EF7A91-9442-4878-9A8C-141ED3C46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</a:t>
            </a:r>
            <a:r>
              <a:rPr lang="it-IT" b="1" i="1" dirty="0"/>
              <a:t>programmazione orientata agli oggetti </a:t>
            </a:r>
            <a:r>
              <a:rPr lang="it-IT" dirty="0"/>
              <a:t>(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</a:t>
            </a:r>
            <a:r>
              <a:rPr lang="it-IT" dirty="0" err="1"/>
              <a:t>programming</a:t>
            </a:r>
            <a:r>
              <a:rPr lang="it-IT" dirty="0"/>
              <a:t>) è un </a:t>
            </a:r>
            <a:r>
              <a:rPr lang="it-IT" b="1" i="1" dirty="0"/>
              <a:t>paradigma di programmazione</a:t>
            </a:r>
          </a:p>
          <a:p>
            <a:r>
              <a:rPr lang="it-IT" dirty="0"/>
              <a:t>permette di raggruppare in un'unica entità (la </a:t>
            </a:r>
            <a:r>
              <a:rPr lang="it-IT" b="1" i="1" dirty="0"/>
              <a:t>classe</a:t>
            </a:r>
            <a:r>
              <a:rPr lang="it-IT" dirty="0"/>
              <a:t>) </a:t>
            </a:r>
          </a:p>
          <a:p>
            <a:pPr lvl="1"/>
            <a:r>
              <a:rPr lang="it-IT" dirty="0"/>
              <a:t>le strutture </a:t>
            </a:r>
            <a:r>
              <a:rPr lang="it-IT" b="1" i="1" dirty="0"/>
              <a:t>dati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le </a:t>
            </a:r>
            <a:r>
              <a:rPr lang="it-IT" b="1" i="1" dirty="0"/>
              <a:t>procedure</a:t>
            </a:r>
            <a:r>
              <a:rPr lang="it-IT" dirty="0"/>
              <a:t> che operano su di esse</a:t>
            </a:r>
          </a:p>
          <a:p>
            <a:r>
              <a:rPr lang="it-IT" dirty="0"/>
              <a:t>si creano "</a:t>
            </a:r>
            <a:r>
              <a:rPr lang="it-IT" b="1" i="1" dirty="0"/>
              <a:t>oggetti</a:t>
            </a:r>
            <a:r>
              <a:rPr lang="it-IT" dirty="0"/>
              <a:t>" software dotati di </a:t>
            </a:r>
            <a:r>
              <a:rPr lang="it-IT" b="1" i="1" dirty="0"/>
              <a:t>proprietà</a:t>
            </a:r>
            <a:r>
              <a:rPr lang="it-IT" dirty="0"/>
              <a:t> (dati) e </a:t>
            </a:r>
            <a:r>
              <a:rPr lang="it-IT" b="1" i="1" dirty="0"/>
              <a:t>metodi</a:t>
            </a:r>
            <a:r>
              <a:rPr lang="it-IT" dirty="0"/>
              <a:t> (procedure) che operano sui dati dell'oggetto stesso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57596F-4B44-4CD3-8930-4A0EABAD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9602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90033-217A-4650-A2F0-18CCA615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agli attributi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0D2398-03E5-4034-B8D3-1E0E89F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buona norma rendere </a:t>
            </a:r>
            <a:r>
              <a:rPr lang="it-IT" b="1" i="1" dirty="0"/>
              <a:t>private</a:t>
            </a:r>
            <a:r>
              <a:rPr lang="it-IT" dirty="0"/>
              <a:t> tutte le </a:t>
            </a:r>
            <a:r>
              <a:rPr lang="it-IT" b="1" i="1" dirty="0"/>
              <a:t>variabili membro </a:t>
            </a:r>
            <a:r>
              <a:rPr lang="it-IT" dirty="0"/>
              <a:t>e </a:t>
            </a:r>
            <a:r>
              <a:rPr lang="it-IT" b="1" i="1" dirty="0"/>
              <a:t>pubbliche</a:t>
            </a:r>
            <a:r>
              <a:rPr lang="it-IT" dirty="0"/>
              <a:t>  solo le </a:t>
            </a:r>
            <a:r>
              <a:rPr lang="it-IT" b="1" i="1" dirty="0"/>
              <a:t>funzioni</a:t>
            </a:r>
            <a:r>
              <a:rPr lang="it-IT" dirty="0"/>
              <a:t> membro </a:t>
            </a:r>
            <a:r>
              <a:rPr lang="it-IT" b="1" i="1" dirty="0"/>
              <a:t>necessarie</a:t>
            </a:r>
            <a:r>
              <a:rPr lang="it-IT" dirty="0"/>
              <a:t> (quelle che espongono le funzionalità della classe)</a:t>
            </a:r>
          </a:p>
          <a:p>
            <a:r>
              <a:rPr lang="it-IT" dirty="0"/>
              <a:t>per accedere dall’esterno agli attributi, si inseriscono </a:t>
            </a:r>
            <a:r>
              <a:rPr lang="it-IT" b="1" i="1" dirty="0"/>
              <a:t>metodi public </a:t>
            </a:r>
            <a:r>
              <a:rPr lang="it-IT" dirty="0"/>
              <a:t>che possono essere chiamati da chiunque per </a:t>
            </a:r>
            <a:r>
              <a:rPr lang="it-IT" b="1" i="1" dirty="0"/>
              <a:t>impostare </a:t>
            </a:r>
            <a:r>
              <a:rPr lang="it-IT" dirty="0"/>
              <a:t>o </a:t>
            </a:r>
            <a:r>
              <a:rPr lang="it-IT" b="1" i="1" dirty="0"/>
              <a:t>richiedere</a:t>
            </a:r>
            <a:r>
              <a:rPr lang="it-IT" dirty="0"/>
              <a:t> il valore dell’attributo</a:t>
            </a:r>
          </a:p>
          <a:p>
            <a:r>
              <a:rPr lang="it-IT" dirty="0"/>
              <a:t>i metodi hanno di solito un nome particolare: </a:t>
            </a:r>
          </a:p>
          <a:p>
            <a:pPr lvl="1"/>
            <a:r>
              <a:rPr lang="it-IT" b="1" i="1" dirty="0"/>
              <a:t>set</a:t>
            </a:r>
            <a:r>
              <a:rPr lang="it-IT" dirty="0"/>
              <a:t> (seguito dal nome dell’attributo) per </a:t>
            </a:r>
            <a:r>
              <a:rPr lang="it-IT" b="1" i="1" dirty="0"/>
              <a:t>modificarne</a:t>
            </a:r>
            <a:r>
              <a:rPr lang="it-IT" dirty="0"/>
              <a:t> il valore</a:t>
            </a:r>
          </a:p>
          <a:p>
            <a:pPr lvl="2"/>
            <a:r>
              <a:rPr lang="it-IT" dirty="0"/>
              <a:t>metodi </a:t>
            </a:r>
            <a:r>
              <a:rPr lang="it-IT" b="1" i="1" dirty="0"/>
              <a:t>setter</a:t>
            </a:r>
            <a:r>
              <a:rPr lang="it-IT" dirty="0"/>
              <a:t> (metodi </a:t>
            </a:r>
            <a:r>
              <a:rPr lang="it-IT" b="1" i="1" dirty="0"/>
              <a:t>mutator</a:t>
            </a:r>
            <a:r>
              <a:rPr lang="it-IT" dirty="0"/>
              <a:t>)</a:t>
            </a:r>
          </a:p>
          <a:p>
            <a:pPr lvl="1"/>
            <a:r>
              <a:rPr lang="it-IT" b="1" i="1" dirty="0" err="1"/>
              <a:t>get</a:t>
            </a:r>
            <a:r>
              <a:rPr lang="it-IT" dirty="0"/>
              <a:t> (seguito dal nome dell’attributo) per </a:t>
            </a:r>
            <a:r>
              <a:rPr lang="it-IT" b="1" i="1" dirty="0"/>
              <a:t>recuperare</a:t>
            </a:r>
            <a:r>
              <a:rPr lang="it-IT" dirty="0"/>
              <a:t> il valore</a:t>
            </a:r>
          </a:p>
          <a:p>
            <a:pPr lvl="2"/>
            <a:r>
              <a:rPr lang="it-IT" dirty="0"/>
              <a:t>metodi </a:t>
            </a:r>
            <a:r>
              <a:rPr lang="it-IT" b="1" i="1" dirty="0" err="1"/>
              <a:t>getter</a:t>
            </a:r>
            <a:r>
              <a:rPr lang="it-IT" dirty="0"/>
              <a:t> (metodi </a:t>
            </a:r>
            <a:r>
              <a:rPr lang="it-IT" b="1" i="1" dirty="0" err="1"/>
              <a:t>accessor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63231C-49AA-4697-BC37-B73D004B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9704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3EF4D6-CE5C-451C-B1D8-E0BBE861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incapsulamento: perché?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592C3F-6387-4B66-B147-AB02A7866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potrebbe sembrare che non vi sia alcuna differenza rispetto ad accedere direttamente agli attributi</a:t>
            </a:r>
          </a:p>
          <a:p>
            <a:r>
              <a:rPr lang="it-IT" b="1" i="1" dirty="0"/>
              <a:t>sembra</a:t>
            </a:r>
            <a:r>
              <a:rPr lang="it-IT" dirty="0"/>
              <a:t> che questa tecnica serva solo a rendere più </a:t>
            </a:r>
            <a:r>
              <a:rPr lang="it-IT" b="1" i="1" dirty="0"/>
              <a:t>complessa</a:t>
            </a:r>
            <a:r>
              <a:rPr lang="it-IT" dirty="0"/>
              <a:t> la loro gestione</a:t>
            </a:r>
          </a:p>
          <a:p>
            <a:r>
              <a:rPr lang="it-IT" dirty="0"/>
              <a:t>le </a:t>
            </a:r>
            <a:r>
              <a:rPr lang="it-IT" b="1" i="1" dirty="0"/>
              <a:t>motivazioni</a:t>
            </a:r>
            <a:r>
              <a:rPr lang="it-IT" dirty="0"/>
              <a:t> sono:</a:t>
            </a:r>
          </a:p>
          <a:p>
            <a:pPr lvl="1"/>
            <a:r>
              <a:rPr lang="it-IT" dirty="0"/>
              <a:t>un maggiore </a:t>
            </a:r>
            <a:r>
              <a:rPr lang="it-IT" b="1" i="1" dirty="0"/>
              <a:t>controllo</a:t>
            </a:r>
            <a:r>
              <a:rPr lang="it-IT" dirty="0"/>
              <a:t> sulle operazioni effettuate sugli attributi, </a:t>
            </a:r>
            <a:r>
              <a:rPr lang="it-IT" b="1" i="1" dirty="0"/>
              <a:t>limitando</a:t>
            </a:r>
            <a:r>
              <a:rPr lang="it-IT" dirty="0"/>
              <a:t> </a:t>
            </a:r>
            <a:r>
              <a:rPr lang="it-IT" b="1" i="1" dirty="0"/>
              <a:t>l’utilizzo improprio </a:t>
            </a:r>
            <a:r>
              <a:rPr lang="it-IT" dirty="0"/>
              <a:t>che se ne può fare e guadagnando così in </a:t>
            </a:r>
            <a:r>
              <a:rPr lang="it-IT" b="1" i="1" dirty="0"/>
              <a:t>sicurezza</a:t>
            </a:r>
          </a:p>
          <a:p>
            <a:pPr lvl="1"/>
            <a:r>
              <a:rPr lang="it-IT" dirty="0"/>
              <a:t>la possibilità di </a:t>
            </a:r>
            <a:r>
              <a:rPr lang="it-IT" b="1" i="1" dirty="0"/>
              <a:t>nascondere</a:t>
            </a:r>
            <a:r>
              <a:rPr lang="it-IT" dirty="0"/>
              <a:t> il modo in cui i dati sono memorizzati negli attributi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202C1E-4779-4C01-AEA7-A6879238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9486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3A31EE-DB8A-4312-B6D2-AEC129F4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interazione fra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0E5429-2433-4D70-A0E4-28143121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per comunicare, gli oggetti possono utilizzare i metodi, </a:t>
            </a:r>
            <a:r>
              <a:rPr lang="it-IT" sz="2000" b="1" i="1" dirty="0"/>
              <a:t>scambiandosi messaggi </a:t>
            </a:r>
            <a:r>
              <a:rPr lang="it-IT" sz="2000" dirty="0"/>
              <a:t>l’uno con l’altro</a:t>
            </a:r>
          </a:p>
          <a:p>
            <a:r>
              <a:rPr lang="it-IT" sz="2000" dirty="0"/>
              <a:t>quando un oggetto invia un </a:t>
            </a:r>
            <a:r>
              <a:rPr lang="it-IT" sz="2000" b="1" i="1" dirty="0"/>
              <a:t>messaggio</a:t>
            </a:r>
            <a:r>
              <a:rPr lang="it-IT" sz="2000" dirty="0"/>
              <a:t> a un altro oggetto, quest’ultimo reagisce eseguendo il </a:t>
            </a:r>
            <a:r>
              <a:rPr lang="it-IT" sz="2000" b="1" i="1" dirty="0"/>
              <a:t>metodo</a:t>
            </a:r>
            <a:r>
              <a:rPr lang="it-IT" sz="2000" dirty="0"/>
              <a:t> opportuno</a:t>
            </a:r>
          </a:p>
          <a:p>
            <a:r>
              <a:rPr lang="it-IT" sz="2000" dirty="0"/>
              <a:t>l’invocazione dei metodi può richiedere </a:t>
            </a:r>
            <a:r>
              <a:rPr lang="it-IT" sz="2000" b="1" i="1" dirty="0"/>
              <a:t>parametri</a:t>
            </a:r>
            <a:r>
              <a:rPr lang="it-IT" sz="2000" dirty="0"/>
              <a:t> di input di </a:t>
            </a:r>
            <a:r>
              <a:rPr lang="it-IT" sz="2000" b="1" i="1" dirty="0"/>
              <a:t>qualsiasi tipo</a:t>
            </a:r>
            <a:r>
              <a:rPr lang="it-IT" sz="2000" dirty="0"/>
              <a:t>, compresi quindi </a:t>
            </a:r>
            <a:r>
              <a:rPr lang="it-IT" sz="2000" b="1" i="1" dirty="0"/>
              <a:t>oggetti</a:t>
            </a:r>
            <a:r>
              <a:rPr lang="it-IT" sz="2000" dirty="0"/>
              <a:t> del nostro dominio applicativo</a:t>
            </a:r>
          </a:p>
          <a:p>
            <a:r>
              <a:rPr lang="it-IT" sz="2000" dirty="0"/>
              <a:t>un oggetto potrà quindi essere in grado di passarne un altro attraverso un metodo, o addirittura potrà passare se stesso</a:t>
            </a:r>
          </a:p>
          <a:p>
            <a:r>
              <a:rPr lang="it-IT" sz="2000" dirty="0"/>
              <a:t>un messaggio ha la seguente sintassi:</a:t>
            </a:r>
          </a:p>
          <a:p>
            <a:pPr marL="0" indent="0">
              <a:buNone/>
            </a:pPr>
            <a:r>
              <a:rPr lang="it-IT" sz="2000" dirty="0"/>
              <a:t>	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nomeOggetto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&gt;.&lt;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nomeMetodo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paramteri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57F3EF-6E24-4FFC-8C7B-903414B9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5466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B1B9F1-6883-4BFD-9A6F-1CA17D53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di una classe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153F3E-DB5D-417D-88D5-C77A85693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interfaccia</a:t>
            </a:r>
            <a:r>
              <a:rPr lang="it-IT" dirty="0"/>
              <a:t> di una classe:</a:t>
            </a:r>
          </a:p>
          <a:p>
            <a:pPr lvl="1"/>
            <a:r>
              <a:rPr lang="it-IT" b="1" i="1" dirty="0"/>
              <a:t>dichiarazioni</a:t>
            </a:r>
            <a:r>
              <a:rPr lang="it-IT" dirty="0"/>
              <a:t> delle </a:t>
            </a:r>
            <a:r>
              <a:rPr lang="it-IT" b="1" i="1" dirty="0"/>
              <a:t>funzioni membro pubbliche</a:t>
            </a:r>
          </a:p>
          <a:p>
            <a:pPr lvl="1"/>
            <a:r>
              <a:rPr lang="it-IT" b="1" i="1" dirty="0"/>
              <a:t>commenti</a:t>
            </a:r>
          </a:p>
          <a:p>
            <a:r>
              <a:rPr lang="it-IT" b="1" i="1" dirty="0"/>
              <a:t>implementazione</a:t>
            </a:r>
            <a:r>
              <a:rPr lang="it-IT" dirty="0"/>
              <a:t> di una classe:</a:t>
            </a:r>
          </a:p>
          <a:p>
            <a:pPr lvl="1"/>
            <a:r>
              <a:rPr lang="it-IT" b="1" i="1" dirty="0"/>
              <a:t>variabili membro </a:t>
            </a:r>
            <a:r>
              <a:rPr lang="it-IT" dirty="0"/>
              <a:t>e </a:t>
            </a:r>
            <a:r>
              <a:rPr lang="it-IT" b="1" i="1" dirty="0"/>
              <a:t>dichiarazioni</a:t>
            </a:r>
            <a:r>
              <a:rPr lang="it-IT" dirty="0"/>
              <a:t> delle </a:t>
            </a:r>
            <a:r>
              <a:rPr lang="it-IT" b="1" i="1" dirty="0"/>
              <a:t>funzioni membro private</a:t>
            </a:r>
          </a:p>
          <a:p>
            <a:pPr lvl="1"/>
            <a:r>
              <a:rPr lang="it-IT" b="1" i="1" dirty="0"/>
              <a:t>definizioni</a:t>
            </a:r>
            <a:r>
              <a:rPr lang="it-IT" dirty="0"/>
              <a:t> delle </a:t>
            </a:r>
            <a:r>
              <a:rPr lang="it-IT" b="1" i="1" dirty="0"/>
              <a:t>funzioni membro</a:t>
            </a:r>
          </a:p>
          <a:p>
            <a:r>
              <a:rPr lang="it-IT" dirty="0"/>
              <a:t>l’</a:t>
            </a:r>
            <a:r>
              <a:rPr lang="it-IT" b="1" i="1" dirty="0"/>
              <a:t>interfaccia</a:t>
            </a:r>
            <a:r>
              <a:rPr lang="it-IT" dirty="0"/>
              <a:t> viene generalmente definita in un </a:t>
            </a:r>
            <a:r>
              <a:rPr lang="it-IT" b="1" i="1" dirty="0"/>
              <a:t>file </a:t>
            </a:r>
            <a:r>
              <a:rPr lang="it-IT" b="1" i="1" dirty="0" err="1"/>
              <a:t>header</a:t>
            </a:r>
            <a:endParaRPr lang="it-IT" b="1" i="1" dirty="0"/>
          </a:p>
          <a:p>
            <a:r>
              <a:rPr lang="it-IT" dirty="0"/>
              <a:t>il file </a:t>
            </a:r>
            <a:r>
              <a:rPr lang="it-IT" dirty="0" err="1"/>
              <a:t>header</a:t>
            </a:r>
            <a:r>
              <a:rPr lang="it-IT" dirty="0"/>
              <a:t> sarà </a:t>
            </a:r>
            <a:r>
              <a:rPr lang="it-IT" b="1" i="1" dirty="0"/>
              <a:t>incluso</a:t>
            </a:r>
            <a:r>
              <a:rPr lang="it-IT" dirty="0"/>
              <a:t> da tutti i file che vogliono fare uso della classe</a:t>
            </a:r>
          </a:p>
          <a:p>
            <a:pPr lvl="1"/>
            <a:r>
              <a:rPr lang="it-IT" dirty="0"/>
              <a:t>(direttiva </a:t>
            </a:r>
            <a:r>
              <a:rPr lang="it-IT" b="1" dirty="0"/>
              <a:t>#include</a:t>
            </a:r>
            <a:r>
              <a:rPr lang="it-IT" dirty="0"/>
              <a:t>)</a:t>
            </a:r>
          </a:p>
          <a:p>
            <a:r>
              <a:rPr lang="it-IT" dirty="0"/>
              <a:t>chi vende librerie software, fornisce ai clienti i soli file </a:t>
            </a:r>
            <a:r>
              <a:rPr lang="it-IT" dirty="0" err="1"/>
              <a:t>header</a:t>
            </a:r>
            <a:r>
              <a:rPr lang="it-IT" dirty="0"/>
              <a:t> e il codice oggetto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5AEB5D8-CD6B-4B9A-8E37-CEDF1EC4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7947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37648-D4FD-4D65-9B9A-ADCB26AB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utilizzo delle classi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BB4825-7DC7-43E1-AF67-E34E14241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deve essere possibile </a:t>
            </a:r>
            <a:r>
              <a:rPr lang="it-IT" sz="2000" b="1" i="1" dirty="0"/>
              <a:t>utilizzare</a:t>
            </a:r>
            <a:r>
              <a:rPr lang="it-IT" sz="2000" dirty="0"/>
              <a:t> una classe conoscendone </a:t>
            </a:r>
            <a:r>
              <a:rPr lang="it-IT" sz="2000" b="1" i="1" dirty="0"/>
              <a:t>solo</a:t>
            </a:r>
            <a:r>
              <a:rPr lang="it-IT" sz="2000" dirty="0"/>
              <a:t> l’interfaccia</a:t>
            </a:r>
          </a:p>
          <a:p>
            <a:pPr lvl="1"/>
            <a:r>
              <a:rPr lang="it-IT" sz="1800" b="1" i="1" dirty="0"/>
              <a:t>vantaggio</a:t>
            </a:r>
            <a:r>
              <a:rPr lang="it-IT" sz="1800" dirty="0"/>
              <a:t>: è possibile </a:t>
            </a:r>
            <a:r>
              <a:rPr lang="it-IT" sz="1800" b="1" i="1" dirty="0"/>
              <a:t>cambiare l’implementazione senza</a:t>
            </a:r>
            <a:r>
              <a:rPr lang="it-IT" sz="1800" dirty="0"/>
              <a:t> dover </a:t>
            </a:r>
            <a:r>
              <a:rPr lang="it-IT" sz="1800" b="1" i="1" dirty="0"/>
              <a:t>cambiare</a:t>
            </a:r>
            <a:r>
              <a:rPr lang="it-IT" sz="1800" dirty="0"/>
              <a:t> qualsiasi altro </a:t>
            </a:r>
            <a:r>
              <a:rPr lang="it-IT" sz="1800" b="1" i="1" dirty="0"/>
              <a:t>codice</a:t>
            </a:r>
            <a:r>
              <a:rPr lang="it-IT" sz="1800" dirty="0"/>
              <a:t> che usi la classe</a:t>
            </a:r>
          </a:p>
          <a:p>
            <a:r>
              <a:rPr lang="it-IT" sz="2000" b="1" i="1" dirty="0"/>
              <a:t>filosofia</a:t>
            </a:r>
            <a:r>
              <a:rPr lang="it-IT" sz="2000" dirty="0"/>
              <a:t>: descrivere il problema in termini di oggetti che interagiscono,</a:t>
            </a:r>
          </a:p>
          <a:p>
            <a:r>
              <a:rPr lang="it-IT" sz="2000" dirty="0"/>
              <a:t>piuttosto che algoritmi che operano su dati (anche algoritmi e dati possono cambiare...)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0A51FD-6296-4A1C-9C0E-63CB8C6F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294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3CA5C4-2D5A-4985-B367-ABE87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3E61AA-C53C-4207-84EB-4C5FF69A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vuole realizzare una classe che permetta di gestire e risolvere </a:t>
            </a:r>
            <a:r>
              <a:rPr lang="it-IT" b="1" i="1" dirty="0"/>
              <a:t>equazioni di secondo grado</a:t>
            </a:r>
          </a:p>
          <a:p>
            <a:r>
              <a:rPr lang="it-IT" dirty="0"/>
              <a:t>in una equazione individuiamo tre </a:t>
            </a:r>
            <a:r>
              <a:rPr lang="it-IT" b="1" i="1" dirty="0"/>
              <a:t>attributi</a:t>
            </a:r>
            <a:r>
              <a:rPr lang="it-IT" dirty="0"/>
              <a:t>: </a:t>
            </a:r>
            <a:r>
              <a:rPr lang="it-IT" b="1" i="1" dirty="0"/>
              <a:t>a, b, c </a:t>
            </a:r>
            <a:r>
              <a:rPr lang="it-IT" dirty="0"/>
              <a:t>che rappresentano i </a:t>
            </a:r>
            <a:r>
              <a:rPr lang="it-IT" b="1" i="1" dirty="0"/>
              <a:t>coefficienti</a:t>
            </a:r>
            <a:r>
              <a:rPr lang="it-IT" dirty="0"/>
              <a:t> di x</a:t>
            </a:r>
            <a:r>
              <a:rPr lang="it-IT" baseline="30000" dirty="0"/>
              <a:t>2</a:t>
            </a:r>
            <a:r>
              <a:rPr lang="it-IT" dirty="0"/>
              <a:t>, di x ed il termine noto</a:t>
            </a:r>
          </a:p>
          <a:p>
            <a:r>
              <a:rPr lang="it-IT" dirty="0"/>
              <a:t>l’equazione 3x</a:t>
            </a:r>
            <a:r>
              <a:rPr lang="it-IT" baseline="30000" dirty="0"/>
              <a:t>2 </a:t>
            </a:r>
            <a:r>
              <a:rPr lang="it-IT" dirty="0"/>
              <a:t>- 2x + 1 = 0 avrà come attributi i valori 3, -2 e 1</a:t>
            </a:r>
          </a:p>
          <a:p>
            <a:r>
              <a:rPr lang="it-IT" dirty="0"/>
              <a:t>definiamo un insieme di </a:t>
            </a:r>
            <a:r>
              <a:rPr lang="it-IT" b="1" i="1" dirty="0"/>
              <a:t>metodi</a:t>
            </a:r>
            <a:r>
              <a:rPr lang="it-IT" dirty="0"/>
              <a:t> che ci permetta di:</a:t>
            </a:r>
          </a:p>
          <a:p>
            <a:pPr lvl="1"/>
            <a:r>
              <a:rPr lang="it-IT" dirty="0"/>
              <a:t>modificare i valori dei coefficienti</a:t>
            </a:r>
          </a:p>
          <a:p>
            <a:pPr lvl="1"/>
            <a:r>
              <a:rPr lang="it-IT" dirty="0"/>
              <a:t>ottenere i valori dei coefficienti</a:t>
            </a:r>
          </a:p>
          <a:p>
            <a:pPr lvl="1"/>
            <a:r>
              <a:rPr lang="it-IT" dirty="0"/>
              <a:t>conoscere il tipo di equazione</a:t>
            </a:r>
          </a:p>
          <a:p>
            <a:pPr lvl="1"/>
            <a:r>
              <a:rPr lang="it-IT" dirty="0"/>
              <a:t>ottenere la prima soluzione</a:t>
            </a:r>
          </a:p>
          <a:p>
            <a:pPr lvl="1"/>
            <a:r>
              <a:rPr lang="it-IT" dirty="0"/>
              <a:t>ottenere la seconda soluzione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09C4DAA-FA3F-40B3-8EB7-0AE41CD7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2639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1EF70-F741-490E-9BFF-601CA5E7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UML della classe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31027F-6D21-441E-BEA1-AD06CD66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3AF2D2D-BC70-4312-8A35-803ABFC93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31" y="1700809"/>
            <a:ext cx="2794384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714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849E0-2533-410A-92EE-875E9A37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45092A8-1D10-4D96-97A8-66387CD39F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implementare la classe Equazione</a:t>
            </a:r>
          </a:p>
          <a:p>
            <a:r>
              <a:rPr lang="it-IT" sz="2400" dirty="0"/>
              <a:t>istanziare due equazioni:</a:t>
            </a:r>
          </a:p>
          <a:p>
            <a:pPr marL="457200" lvl="1" indent="0">
              <a:buNone/>
            </a:pPr>
            <a:r>
              <a:rPr lang="it-IT" sz="2000" b="1" dirty="0"/>
              <a:t>5x</a:t>
            </a:r>
            <a:r>
              <a:rPr lang="it-IT" sz="2000" b="1" baseline="30000" dirty="0"/>
              <a:t>2</a:t>
            </a:r>
            <a:r>
              <a:rPr lang="it-IT" sz="2000" b="1" dirty="0"/>
              <a:t>-3x+2=0</a:t>
            </a:r>
          </a:p>
          <a:p>
            <a:pPr marL="457200" lvl="1" indent="0">
              <a:buNone/>
            </a:pPr>
            <a:r>
              <a:rPr lang="it-IT" sz="2000" b="1" dirty="0"/>
              <a:t>2x</a:t>
            </a:r>
            <a:r>
              <a:rPr lang="it-IT" sz="2000" b="1" baseline="30000" dirty="0"/>
              <a:t>2</a:t>
            </a:r>
            <a:r>
              <a:rPr lang="it-IT" sz="2000" b="1" dirty="0"/>
              <a:t>-4=0</a:t>
            </a:r>
          </a:p>
          <a:p>
            <a:endParaRPr lang="it-IT" sz="24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85F3320-A625-4C55-950A-A81207CE2A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4931" y="3046586"/>
            <a:ext cx="4718713" cy="11156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DD82FA0-6DCC-4249-AAA1-F03FB5CE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441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83756D-8806-4520-940E-38F00B94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114D0B-C108-4C15-94AB-79C2F95BCB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Equazione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Equazione()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a=1; b=1; c=1;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Equazione(double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c_a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c_b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c_c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a=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c_a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b=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c_b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c=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c_c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   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v)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a=v;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	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 numero di soluzioni reali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numSolReali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(a==0 &amp;&amp; b!=0)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(a==0 &amp;&amp; b==0)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(delta()&lt;0)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(delta()==0)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C48B68-E622-40DF-970B-CFF43A218E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soluzione1()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(a==0 &amp;&amp; b!=0)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(-c/b);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(delta()&gt;=0)	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((-b-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(delta()))/a);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soluzione2()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pPr marL="0" indent="0">
              <a:buNone/>
            </a:pP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 = "";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(a!=0) s +=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 + "x^2 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(b&gt;0) s += "+" +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 + "x 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(b&lt;0) s +=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 + "x 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(c&gt;0) s += "+" +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(c&lt;0) s +=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 + " = 0";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a;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b;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c;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delta()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(b,2)-4*a*c;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it-IT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957E9A-6D92-4924-B392-FF29BF33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6294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83756D-8806-4520-940E-38F00B94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114D0B-C108-4C15-94AB-79C2F95BCB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Equazione e(3,4,1);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e.setA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e.toString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switch (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e.numSolReali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case 2: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"soluzione 2 = " &lt;&lt; e.soluzione2()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case 1: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"soluzione 1 = " &lt;&lt; e.soluzione1()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break;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case 0: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"nessuna soluzione reale";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C48B68-E622-40DF-970B-CFF43A218E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Equazione e(3,4,1)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dichiarazione e inizializzazione </a:t>
            </a:r>
            <a:br>
              <a:rPr lang="it-IT" sz="1400" dirty="0">
                <a:cs typeface="Courier New" panose="02070309020205020404" pitchFamily="49" charset="0"/>
              </a:rPr>
            </a:br>
            <a:r>
              <a:rPr lang="it-IT" sz="1400" dirty="0">
                <a:cs typeface="Courier New" panose="02070309020205020404" pitchFamily="49" charset="0"/>
              </a:rPr>
              <a:t>(chiamata costruttore)</a:t>
            </a:r>
          </a:p>
          <a:p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e.setA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esecuzione della funzione membro </a:t>
            </a:r>
            <a:br>
              <a:rPr lang="it-IT" sz="1400" dirty="0">
                <a:cs typeface="Courier New" panose="02070309020205020404" pitchFamily="49" charset="0"/>
              </a:rPr>
            </a:br>
            <a:r>
              <a:rPr lang="it-IT" sz="1400" dirty="0" err="1">
                <a:cs typeface="Courier New" panose="02070309020205020404" pitchFamily="49" charset="0"/>
              </a:rPr>
              <a:t>void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setA</a:t>
            </a:r>
            <a:r>
              <a:rPr lang="it-IT" sz="1400" dirty="0">
                <a:cs typeface="Courier New" panose="02070309020205020404" pitchFamily="49" charset="0"/>
              </a:rPr>
              <a:t>(double)</a:t>
            </a:r>
          </a:p>
          <a:p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e.toString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esecuzione della funzione membro </a:t>
            </a:r>
            <a:br>
              <a:rPr lang="it-IT" sz="1400" dirty="0">
                <a:cs typeface="Courier New" panose="02070309020205020404" pitchFamily="49" charset="0"/>
              </a:rPr>
            </a:br>
            <a:r>
              <a:rPr lang="it-IT" sz="1400" dirty="0" err="1">
                <a:cs typeface="Courier New" panose="02070309020205020404" pitchFamily="49" charset="0"/>
              </a:rPr>
              <a:t>string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toString</a:t>
            </a:r>
            <a:r>
              <a:rPr lang="it-IT" sz="1400" dirty="0">
                <a:cs typeface="Courier New" panose="02070309020205020404" pitchFamily="49" charset="0"/>
              </a:rPr>
              <a:t>()</a:t>
            </a:r>
          </a:p>
          <a:p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e.numSolReali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esecuzione della funzione membro</a:t>
            </a:r>
            <a:br>
              <a:rPr lang="it-IT" sz="1400" dirty="0">
                <a:cs typeface="Courier New" panose="02070309020205020404" pitchFamily="49" charset="0"/>
              </a:rPr>
            </a:br>
            <a:r>
              <a:rPr lang="it-IT" sz="1400" dirty="0" err="1">
                <a:cs typeface="Courier New" panose="02070309020205020404" pitchFamily="49" charset="0"/>
              </a:rPr>
              <a:t>int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numSolReali</a:t>
            </a:r>
            <a:r>
              <a:rPr lang="it-IT" sz="1400" dirty="0">
                <a:cs typeface="Courier New" panose="02070309020205020404" pitchFamily="49" charset="0"/>
              </a:rPr>
              <a:t>()</a:t>
            </a:r>
          </a:p>
          <a:p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e.soluzione1() </a:t>
            </a:r>
            <a:r>
              <a:rPr lang="it-IT" sz="1800" dirty="0">
                <a:cs typeface="Courier New" panose="02070309020205020404" pitchFamily="49" charset="0"/>
              </a:rPr>
              <a:t>e.soluzione2()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esecuzione della funzione membro</a:t>
            </a:r>
            <a:br>
              <a:rPr lang="it-IT" sz="1400" dirty="0">
                <a:cs typeface="Courier New" panose="02070309020205020404" pitchFamily="49" charset="0"/>
              </a:rPr>
            </a:br>
            <a:r>
              <a:rPr lang="it-IT" sz="1400" dirty="0">
                <a:cs typeface="Courier New" panose="02070309020205020404" pitchFamily="49" charset="0"/>
              </a:rPr>
              <a:t>double soluzione1() </a:t>
            </a:r>
          </a:p>
          <a:p>
            <a:endParaRPr lang="it-IT" sz="1800" dirty="0"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957E9A-6D92-4924-B392-FF29BF33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803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B7278-8DF5-4699-9E97-0BE1EA3D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1DFDA-D041-4082-B2AC-2D7049C0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</a:t>
            </a:r>
            <a:r>
              <a:rPr lang="it-IT" b="1" i="1" dirty="0"/>
              <a:t>progettazione</a:t>
            </a:r>
            <a:r>
              <a:rPr lang="it-IT" dirty="0"/>
              <a:t> orientata agli oggetti ha l’obiettivo di formalizzare gli oggetti del mondo reale e di costruire con questi un mondo virtuale</a:t>
            </a:r>
          </a:p>
          <a:p>
            <a:r>
              <a:rPr lang="it-IT" dirty="0"/>
              <a:t>si avvale del concetto di </a:t>
            </a:r>
            <a:r>
              <a:rPr lang="it-IT" b="1" i="1" dirty="0"/>
              <a:t>classe</a:t>
            </a:r>
            <a:r>
              <a:rPr lang="it-IT" dirty="0"/>
              <a:t>: gli </a:t>
            </a:r>
            <a:r>
              <a:rPr lang="it-IT" b="1" i="1" dirty="0"/>
              <a:t>oggetti</a:t>
            </a:r>
            <a:r>
              <a:rPr lang="it-IT" dirty="0"/>
              <a:t> di una determinata classe hanno le stesse </a:t>
            </a:r>
            <a:r>
              <a:rPr lang="it-IT" b="1" i="1" dirty="0"/>
              <a:t>caratteristiche</a:t>
            </a:r>
          </a:p>
          <a:p>
            <a:r>
              <a:rPr lang="it-IT" dirty="0"/>
              <a:t>questa parte di mondo che viene ricostruita in modo virtuale è detta </a:t>
            </a:r>
            <a:r>
              <a:rPr lang="it-IT" b="1" i="1" dirty="0"/>
              <a:t>dominio applicativo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499080-AD47-4DF8-B35D-9E21F0CB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1412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B41A-CC6D-45EE-880B-BBDDB328249F}" type="slidenum">
              <a:rPr lang="en-US" altLang="it-IT"/>
              <a:pPr/>
              <a:t>30</a:t>
            </a:fld>
            <a:endParaRPr lang="en-US" altLang="it-IT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suddivisione del codice in file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 sz="2800" b="1" i="1" dirty="0"/>
              <a:t>separazione</a:t>
            </a:r>
            <a:r>
              <a:rPr lang="it-IT" altLang="it-IT" sz="2800" dirty="0"/>
              <a:t> tra la </a:t>
            </a:r>
            <a:r>
              <a:rPr lang="it-IT" altLang="it-IT" sz="2800" b="1" i="1" dirty="0"/>
              <a:t>classe</a:t>
            </a:r>
            <a:r>
              <a:rPr lang="it-IT" altLang="it-IT" sz="2800" dirty="0"/>
              <a:t> e i </a:t>
            </a:r>
            <a:r>
              <a:rPr lang="it-IT" altLang="it-IT" sz="2800" b="1" i="1" dirty="0"/>
              <a:t>programmi</a:t>
            </a:r>
            <a:r>
              <a:rPr lang="it-IT" altLang="it-IT" sz="2800" dirty="0"/>
              <a:t> che la usano</a:t>
            </a:r>
          </a:p>
          <a:p>
            <a:pPr lvl="1"/>
            <a:r>
              <a:rPr lang="it-IT" altLang="it-IT" sz="2400" b="1" i="1" dirty="0"/>
              <a:t>riuso</a:t>
            </a:r>
            <a:r>
              <a:rPr lang="it-IT" altLang="it-IT" sz="2400" dirty="0"/>
              <a:t>: parti separate facilmente riusabili (</a:t>
            </a:r>
            <a:r>
              <a:rPr lang="it-IT" altLang="it-IT" sz="2400" i="1" dirty="0"/>
              <a:t>libreria</a:t>
            </a:r>
            <a:r>
              <a:rPr lang="it-IT" altLang="it-IT" sz="2400" dirty="0"/>
              <a:t>)</a:t>
            </a:r>
          </a:p>
          <a:p>
            <a:pPr lvl="1"/>
            <a:r>
              <a:rPr lang="it-IT" altLang="it-IT" sz="2400" b="1" i="1" dirty="0"/>
              <a:t>compilazione selettiva</a:t>
            </a:r>
          </a:p>
          <a:p>
            <a:r>
              <a:rPr lang="it-IT" altLang="it-IT" sz="2800" b="1" i="1" dirty="0"/>
              <a:t>separazione</a:t>
            </a:r>
            <a:r>
              <a:rPr lang="it-IT" altLang="it-IT" sz="2800" dirty="0"/>
              <a:t> tra </a:t>
            </a:r>
            <a:r>
              <a:rPr lang="it-IT" altLang="it-IT" sz="2800" b="1" i="1" dirty="0"/>
              <a:t>interfaccia</a:t>
            </a:r>
            <a:r>
              <a:rPr lang="it-IT" altLang="it-IT" sz="2800" dirty="0"/>
              <a:t> e implementazione </a:t>
            </a:r>
          </a:p>
          <a:p>
            <a:pPr lvl="1"/>
            <a:r>
              <a:rPr lang="it-IT" altLang="it-IT" sz="2400" b="1" i="1" dirty="0"/>
              <a:t>incapsulamento</a:t>
            </a:r>
            <a:r>
              <a:rPr lang="it-IT" altLang="it-IT" sz="2400" dirty="0"/>
              <a:t>: occultamento dei dettagli</a:t>
            </a:r>
          </a:p>
          <a:p>
            <a:pPr lvl="1"/>
            <a:r>
              <a:rPr lang="it-IT" altLang="it-IT" sz="2400" b="1" i="1" dirty="0"/>
              <a:t>diverse implementazioni </a:t>
            </a:r>
            <a:r>
              <a:rPr lang="it-IT" altLang="it-IT" sz="2400" dirty="0"/>
              <a:t>di una stessa libreria</a:t>
            </a:r>
          </a:p>
          <a:p>
            <a:endParaRPr lang="it-IT" altLang="it-IT" sz="2800" dirty="0"/>
          </a:p>
        </p:txBody>
      </p:sp>
    </p:spTree>
    <p:extLst>
      <p:ext uri="{BB962C8B-B14F-4D97-AF65-F5344CB8AC3E}">
        <p14:creationId xmlns:p14="http://schemas.microsoft.com/office/powerpoint/2010/main" val="314095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9DCE-B3C5-4D20-818C-F33061CE4D52}" type="slidenum">
              <a:rPr lang="en-US" altLang="it-IT"/>
              <a:pPr/>
              <a:t>31</a:t>
            </a:fld>
            <a:endParaRPr lang="en-US" altLang="it-IT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regole per incapsulamento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 sz="2800" dirty="0"/>
              <a:t>rendere </a:t>
            </a:r>
            <a:r>
              <a:rPr lang="it-IT" altLang="it-IT" sz="2800" b="1" i="1" dirty="0"/>
              <a:t>private</a:t>
            </a:r>
            <a:r>
              <a:rPr lang="it-IT" altLang="it-IT" sz="2800" dirty="0"/>
              <a:t> tutte le </a:t>
            </a:r>
            <a:r>
              <a:rPr lang="it-IT" altLang="it-IT" sz="2800" b="1" i="1" dirty="0"/>
              <a:t>variabili membro</a:t>
            </a:r>
          </a:p>
          <a:p>
            <a:r>
              <a:rPr lang="it-IT" altLang="it-IT" sz="2800" dirty="0"/>
              <a:t>raggruppare </a:t>
            </a:r>
            <a:r>
              <a:rPr lang="it-IT" altLang="it-IT" sz="2800" b="1" i="1" dirty="0"/>
              <a:t>definizione</a:t>
            </a:r>
            <a:r>
              <a:rPr lang="it-IT" altLang="it-IT" sz="2800" dirty="0"/>
              <a:t> della classe, </a:t>
            </a:r>
            <a:r>
              <a:rPr lang="it-IT" altLang="it-IT" sz="2800" b="1" i="1" dirty="0"/>
              <a:t>dichiarazioni</a:t>
            </a:r>
            <a:r>
              <a:rPr lang="it-IT" altLang="it-IT" sz="2800" dirty="0"/>
              <a:t> delle </a:t>
            </a:r>
            <a:r>
              <a:rPr lang="it-IT" altLang="it-IT" sz="2800" b="1" i="1" dirty="0"/>
              <a:t>funzioni membro </a:t>
            </a:r>
            <a:r>
              <a:rPr lang="it-IT" altLang="it-IT" sz="2800" dirty="0"/>
              <a:t>e commenti nel </a:t>
            </a:r>
            <a:r>
              <a:rPr lang="it-IT" altLang="it-IT" sz="2800" b="1" dirty="0"/>
              <a:t>file di</a:t>
            </a:r>
            <a:r>
              <a:rPr lang="it-IT" altLang="it-IT" sz="2800" dirty="0"/>
              <a:t> </a:t>
            </a:r>
            <a:r>
              <a:rPr lang="it-IT" altLang="it-IT" sz="2800" b="1" dirty="0"/>
              <a:t>interfaccia </a:t>
            </a:r>
            <a:r>
              <a:rPr lang="it-IT" altLang="it-IT" sz="2800" dirty="0"/>
              <a:t>(</a:t>
            </a:r>
            <a:r>
              <a:rPr lang="it-IT" altLang="it-IT" sz="2800" b="1" i="1" dirty="0" err="1"/>
              <a:t>header</a:t>
            </a:r>
            <a:r>
              <a:rPr lang="it-IT" altLang="it-IT" sz="2800" b="1" i="1" dirty="0"/>
              <a:t> file</a:t>
            </a:r>
            <a:r>
              <a:rPr lang="it-IT" altLang="it-IT" sz="2800" dirty="0"/>
              <a:t>)</a:t>
            </a:r>
          </a:p>
          <a:p>
            <a:r>
              <a:rPr lang="it-IT" altLang="it-IT" sz="2800" dirty="0"/>
              <a:t>raggruppare le </a:t>
            </a:r>
            <a:r>
              <a:rPr lang="it-IT" altLang="it-IT" sz="2800" b="1" i="1" dirty="0"/>
              <a:t>definizioni</a:t>
            </a:r>
            <a:r>
              <a:rPr lang="it-IT" altLang="it-IT" sz="2800" dirty="0"/>
              <a:t> delle </a:t>
            </a:r>
            <a:r>
              <a:rPr lang="it-IT" altLang="it-IT" sz="2800" b="1" i="1" dirty="0"/>
              <a:t>funzioni membro </a:t>
            </a:r>
            <a:r>
              <a:rPr lang="it-IT" altLang="it-IT" sz="2800" dirty="0"/>
              <a:t>e l’inizializzazione delle variabili </a:t>
            </a:r>
            <a:r>
              <a:rPr lang="it-IT" altLang="it-IT" sz="2800" i="1" dirty="0" err="1"/>
              <a:t>static</a:t>
            </a:r>
            <a:r>
              <a:rPr lang="it-IT" altLang="it-IT" sz="2800" dirty="0"/>
              <a:t> nel </a:t>
            </a:r>
            <a:r>
              <a:rPr lang="it-IT" altLang="it-IT" sz="2800" b="1" i="1" dirty="0"/>
              <a:t>file di 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534141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compilazione separata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file che contiene il </a:t>
            </a:r>
            <a:r>
              <a:rPr lang="it-IT" b="1" i="1" dirty="0"/>
              <a:t>programma</a:t>
            </a:r>
            <a:r>
              <a:rPr lang="it-IT" dirty="0"/>
              <a:t> che usa la classe si chiama </a:t>
            </a:r>
            <a:r>
              <a:rPr lang="it-IT" b="1" i="1" dirty="0"/>
              <a:t>file di applicazione </a:t>
            </a:r>
          </a:p>
          <a:p>
            <a:r>
              <a:rPr lang="it-IT" dirty="0"/>
              <a:t>sia l’</a:t>
            </a:r>
            <a:r>
              <a:rPr lang="it-IT" b="1" i="1" dirty="0"/>
              <a:t>implementazione</a:t>
            </a:r>
            <a:r>
              <a:rPr lang="it-IT" dirty="0"/>
              <a:t> che l’</a:t>
            </a:r>
            <a:r>
              <a:rPr lang="it-IT" b="1" i="1" dirty="0"/>
              <a:t>applicazione</a:t>
            </a:r>
            <a:r>
              <a:rPr lang="it-IT" dirty="0"/>
              <a:t> devono </a:t>
            </a:r>
            <a:r>
              <a:rPr lang="it-IT" b="1" i="1" dirty="0"/>
              <a:t>includere</a:t>
            </a:r>
            <a:r>
              <a:rPr lang="it-IT" dirty="0"/>
              <a:t> l’</a:t>
            </a:r>
            <a:r>
              <a:rPr lang="it-IT" b="1" i="1" dirty="0" err="1"/>
              <a:t>header</a:t>
            </a:r>
            <a:r>
              <a:rPr lang="it-IT" b="1" i="1" dirty="0"/>
              <a:t> </a:t>
            </a:r>
            <a:r>
              <a:rPr lang="it-IT" dirty="0"/>
              <a:t>file</a:t>
            </a:r>
          </a:p>
          <a:p>
            <a:r>
              <a:rPr lang="it-IT" dirty="0"/>
              <a:t>l’implementazione e l’applicazione vengono </a:t>
            </a:r>
            <a:r>
              <a:rPr lang="it-IT" b="1" i="1" dirty="0"/>
              <a:t>compilate separatamente</a:t>
            </a:r>
          </a:p>
          <a:p>
            <a:r>
              <a:rPr lang="it-IT" dirty="0"/>
              <a:t>per ottenere l’eseguibile occorre linkare i due oggetti</a:t>
            </a:r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5571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compilazione separata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33700" y="1971675"/>
            <a:ext cx="184377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dtime.cpp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89275" y="3409950"/>
            <a:ext cx="147508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>
                <a:latin typeface="Courier New" panose="02070309020205020404" pitchFamily="49" charset="0"/>
                <a:cs typeface="Courier New" panose="02070309020205020404" pitchFamily="49" charset="0"/>
              </a:rPr>
              <a:t>dtime.o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533900" y="4857750"/>
            <a:ext cx="239681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timedemo.exe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695700" y="25812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695700" y="402907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5753100" y="4029075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714500" y="2657475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i="1">
                <a:latin typeface="Times New Roman" pitchFamily="18" charset="0"/>
              </a:rPr>
              <a:t>g++ -c dtime.cpp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005637" y="1971675"/>
            <a:ext cx="239681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timedemo.cpp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200900" y="3409950"/>
            <a:ext cx="202811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>
                <a:latin typeface="Courier New" panose="02070309020205020404" pitchFamily="49" charset="0"/>
                <a:cs typeface="Courier New" panose="02070309020205020404" pitchFamily="49" charset="0"/>
              </a:rPr>
              <a:t>timedemo.o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8115300" y="25812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8115300" y="2657475"/>
            <a:ext cx="2395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i="1">
                <a:latin typeface="Times New Roman" pitchFamily="18" charset="0"/>
              </a:rPr>
              <a:t>g++ -c timedemo.cpp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581775" y="4181475"/>
            <a:ext cx="4081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i="1">
                <a:latin typeface="Times New Roman" pitchFamily="18" charset="0"/>
              </a:rPr>
              <a:t>g++ dtime.o timedemo.o –o timedemo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747837" y="2047875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1800" b="1">
                <a:latin typeface="Times New Roman" pitchFamily="18" charset="0"/>
              </a:rPr>
              <a:t>sorgenti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830387" y="3433763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1800" b="1">
                <a:latin typeface="Times New Roman" pitchFamily="18" charset="0"/>
              </a:rPr>
              <a:t>oggetti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684337" y="4881563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1800" b="1">
                <a:latin typeface="Times New Roman" pitchFamily="18" charset="0"/>
              </a:rPr>
              <a:t>eseguibile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176837" y="1971675"/>
            <a:ext cx="147508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>
                <a:latin typeface="Courier New" panose="02070309020205020404" pitchFamily="49" charset="0"/>
                <a:cs typeface="Courier New" panose="02070309020205020404" pitchFamily="49" charset="0"/>
              </a:rPr>
              <a:t>dtime.h</a:t>
            </a: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H="1">
            <a:off x="4186237" y="2505075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rot="13561631" flipH="1">
            <a:off x="5786437" y="2505075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825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vantaggi della compilazione separata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separando</a:t>
            </a:r>
            <a:r>
              <a:rPr lang="it-IT" dirty="0"/>
              <a:t> l’</a:t>
            </a:r>
            <a:r>
              <a:rPr lang="it-IT" b="1" i="1" dirty="0"/>
              <a:t>interfaccia</a:t>
            </a:r>
            <a:r>
              <a:rPr lang="it-IT" dirty="0"/>
              <a:t> e l’</a:t>
            </a:r>
            <a:r>
              <a:rPr lang="it-IT" b="1" i="1" dirty="0"/>
              <a:t>implementazione</a:t>
            </a:r>
            <a:r>
              <a:rPr lang="it-IT" dirty="0"/>
              <a:t> della classe dall’applicazione</a:t>
            </a:r>
          </a:p>
          <a:p>
            <a:pPr lvl="1"/>
            <a:r>
              <a:rPr lang="it-IT" dirty="0"/>
              <a:t>posso </a:t>
            </a:r>
            <a:r>
              <a:rPr lang="it-IT" b="1" i="1" dirty="0"/>
              <a:t>riusare</a:t>
            </a:r>
            <a:r>
              <a:rPr lang="it-IT" dirty="0"/>
              <a:t> la classe in diversi programmi senza riscriverla</a:t>
            </a:r>
          </a:p>
          <a:p>
            <a:pPr lvl="1"/>
            <a:r>
              <a:rPr lang="it-IT" dirty="0"/>
              <a:t>posso </a:t>
            </a:r>
            <a:r>
              <a:rPr lang="it-IT" b="1" i="1" dirty="0"/>
              <a:t>compilare</a:t>
            </a:r>
            <a:r>
              <a:rPr lang="it-IT" dirty="0"/>
              <a:t> l’</a:t>
            </a:r>
            <a:r>
              <a:rPr lang="it-IT" b="1" i="1" dirty="0"/>
              <a:t>implementazione</a:t>
            </a:r>
            <a:r>
              <a:rPr lang="it-IT" dirty="0"/>
              <a:t> </a:t>
            </a:r>
            <a:r>
              <a:rPr lang="it-IT" b="1" i="1" dirty="0"/>
              <a:t>una sola volta</a:t>
            </a:r>
          </a:p>
          <a:p>
            <a:r>
              <a:rPr lang="it-IT" dirty="0"/>
              <a:t>separando l’</a:t>
            </a:r>
            <a:r>
              <a:rPr lang="it-IT" b="1" i="1" dirty="0"/>
              <a:t>interfaccia</a:t>
            </a:r>
            <a:r>
              <a:rPr lang="it-IT" dirty="0"/>
              <a:t> dall’</a:t>
            </a:r>
            <a:r>
              <a:rPr lang="it-IT" b="1" i="1" dirty="0"/>
              <a:t>implementazione</a:t>
            </a:r>
          </a:p>
          <a:p>
            <a:pPr lvl="1"/>
            <a:r>
              <a:rPr lang="it-IT" dirty="0"/>
              <a:t>se </a:t>
            </a:r>
            <a:r>
              <a:rPr lang="it-IT" b="1" i="1" dirty="0"/>
              <a:t>cambio</a:t>
            </a:r>
            <a:r>
              <a:rPr lang="it-IT" dirty="0"/>
              <a:t> l’</a:t>
            </a:r>
            <a:r>
              <a:rPr lang="it-IT" b="1" i="1" dirty="0"/>
              <a:t>implementazione</a:t>
            </a:r>
            <a:r>
              <a:rPr lang="it-IT" dirty="0"/>
              <a:t> </a:t>
            </a:r>
            <a:r>
              <a:rPr lang="it-IT" b="1" i="1" dirty="0"/>
              <a:t>non</a:t>
            </a:r>
            <a:r>
              <a:rPr lang="it-IT" dirty="0"/>
              <a:t> devo cambiare i </a:t>
            </a:r>
            <a:r>
              <a:rPr lang="it-IT" b="1" i="1" dirty="0"/>
              <a:t>programmi</a:t>
            </a:r>
            <a:r>
              <a:rPr lang="it-IT" dirty="0"/>
              <a:t> che usano la classe</a:t>
            </a:r>
          </a:p>
          <a:p>
            <a:pPr lvl="1"/>
            <a:r>
              <a:rPr lang="it-IT" dirty="0"/>
              <a:t>devo solo </a:t>
            </a:r>
            <a:r>
              <a:rPr lang="it-IT" b="1" i="1" dirty="0"/>
              <a:t>ricompilare</a:t>
            </a:r>
            <a:r>
              <a:rPr lang="it-IT" dirty="0"/>
              <a:t> l’implementazione e </a:t>
            </a:r>
            <a:r>
              <a:rPr lang="it-IT" b="1" i="1" dirty="0" err="1"/>
              <a:t>rilinkare</a:t>
            </a:r>
            <a:endParaRPr lang="it-IT" b="1" i="1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8347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inclusione ripetuta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15480" y="1124744"/>
            <a:ext cx="2016224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classA.cpp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769296" y="1124744"/>
            <a:ext cx="283076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classB.cpp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415480" y="1638865"/>
            <a:ext cx="2209800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b="1" u="sng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endParaRPr lang="it-IT" altLang="it-IT" sz="1800" b="1" u="sng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35760" y="1628800"/>
            <a:ext cx="2808312" cy="43673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it-IT" altLang="it-IT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classB.h</a:t>
            </a:r>
            <a:endParaRPr lang="it-IT" altLang="it-IT" sz="1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it-IT" alt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buFontTx/>
              <a:buNone/>
            </a:pPr>
            <a:r>
              <a:rPr lang="it-IT" alt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it-IT" alt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122096" y="1124744"/>
            <a:ext cx="32766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it-IT" altLang="it-IT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Main.cpp</a:t>
            </a:r>
          </a:p>
          <a:p>
            <a:pPr>
              <a:buFontTx/>
              <a:buNone/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buFontTx/>
              <a:buNone/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classB.h</a:t>
            </a: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buFontTx/>
              <a:buNone/>
            </a:pPr>
            <a:endParaRPr lang="it-IT" alt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69122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uso di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</a:t>
            </a:r>
            <a:r>
              <a:rPr lang="it-IT" b="1" i="1" dirty="0" err="1"/>
              <a:t>header</a:t>
            </a:r>
            <a:r>
              <a:rPr lang="it-IT" dirty="0"/>
              <a:t> file può </a:t>
            </a:r>
            <a:r>
              <a:rPr lang="it-IT" b="1" i="1" dirty="0"/>
              <a:t>includere</a:t>
            </a:r>
            <a:r>
              <a:rPr lang="it-IT" dirty="0"/>
              <a:t> </a:t>
            </a:r>
            <a:r>
              <a:rPr lang="it-IT" b="1" i="1" dirty="0"/>
              <a:t>altri </a:t>
            </a:r>
            <a:r>
              <a:rPr lang="it-IT" b="1" i="1" dirty="0" err="1"/>
              <a:t>header</a:t>
            </a:r>
            <a:r>
              <a:rPr lang="it-IT" b="1" i="1" dirty="0"/>
              <a:t> </a:t>
            </a:r>
            <a:r>
              <a:rPr lang="it-IT" dirty="0"/>
              <a:t>file</a:t>
            </a:r>
          </a:p>
          <a:p>
            <a:r>
              <a:rPr lang="it-IT" dirty="0"/>
              <a:t>per </a:t>
            </a:r>
            <a:r>
              <a:rPr lang="it-IT" b="1" i="1" dirty="0"/>
              <a:t>evitare</a:t>
            </a:r>
            <a:r>
              <a:rPr lang="it-IT" dirty="0"/>
              <a:t> che il contenuto di un </a:t>
            </a:r>
            <a:r>
              <a:rPr lang="it-IT" dirty="0" err="1"/>
              <a:t>header</a:t>
            </a:r>
            <a:r>
              <a:rPr lang="it-IT" dirty="0"/>
              <a:t> file venga </a:t>
            </a:r>
            <a:r>
              <a:rPr lang="it-IT" b="1" i="1" dirty="0"/>
              <a:t>incluso più volte </a:t>
            </a:r>
            <a:r>
              <a:rPr lang="it-IT" dirty="0"/>
              <a:t>racchiudo il codice tra</a:t>
            </a:r>
          </a:p>
          <a:p>
            <a:pPr marL="8001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NOMEHEADER_H</a:t>
            </a:r>
          </a:p>
          <a:p>
            <a:pPr marL="8001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NOMEHEADER_H</a:t>
            </a:r>
          </a:p>
          <a:p>
            <a:pPr marL="8001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8001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per </a:t>
            </a:r>
            <a:r>
              <a:rPr lang="it-IT" b="1" i="1" dirty="0"/>
              <a:t>convenzione</a:t>
            </a:r>
            <a:r>
              <a:rPr lang="it-IT" dirty="0"/>
              <a:t> si usa il </a:t>
            </a:r>
            <a:r>
              <a:rPr lang="it-IT" i="1" dirty="0"/>
              <a:t>nome del file in maiuscolo </a:t>
            </a:r>
            <a:r>
              <a:rPr lang="it-IT" dirty="0"/>
              <a:t>e con l’</a:t>
            </a:r>
            <a:r>
              <a:rPr lang="it-IT" i="1" dirty="0"/>
              <a:t>underscore</a:t>
            </a:r>
            <a:r>
              <a:rPr lang="it-IT" dirty="0"/>
              <a:t> al posto del punto</a:t>
            </a:r>
          </a:p>
          <a:p>
            <a:r>
              <a:rPr lang="it-IT" i="1" dirty="0"/>
              <a:t>usato in tutti gli </a:t>
            </a:r>
            <a:r>
              <a:rPr lang="it-IT" i="1" dirty="0" err="1"/>
              <a:t>header</a:t>
            </a:r>
            <a:r>
              <a:rPr lang="it-IT" i="1" dirty="0"/>
              <a:t> </a:t>
            </a:r>
            <a:r>
              <a:rPr lang="it-IT" i="1" dirty="0" err="1"/>
              <a:t>std</a:t>
            </a:r>
            <a:r>
              <a:rPr lang="it-IT" i="1" dirty="0"/>
              <a:t> (</a:t>
            </a:r>
            <a:r>
              <a:rPr lang="it-IT" i="1" dirty="0" err="1"/>
              <a:t>iostream</a:t>
            </a:r>
            <a:r>
              <a:rPr lang="it-IT" i="1" dirty="0"/>
              <a:t>, </a:t>
            </a:r>
            <a:r>
              <a:rPr lang="it-IT" i="1" dirty="0" err="1"/>
              <a:t>vector</a:t>
            </a:r>
            <a:r>
              <a:rPr lang="it-IT" i="1" dirty="0"/>
              <a:t>, </a:t>
            </a:r>
            <a:r>
              <a:rPr lang="it-IT" i="1" dirty="0" err="1"/>
              <a:t>string</a:t>
            </a:r>
            <a:r>
              <a:rPr lang="it-IT" i="1" dirty="0"/>
              <a:t>,…)</a:t>
            </a:r>
          </a:p>
          <a:p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7401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inclusione ripetuta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47528" y="1161535"/>
            <a:ext cx="35052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classA.cpp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2207568" y="1628800"/>
            <a:ext cx="35052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u="sng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endParaRPr lang="it-IT" altLang="it-IT" sz="2000" b="1" u="sng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CLASSA_H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CLASSA_H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it-IT" altLang="it-IT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14728" y="1161535"/>
            <a:ext cx="35052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classB.cpp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384032" y="1688756"/>
            <a:ext cx="3505200" cy="38798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it-IT" altLang="it-IT" sz="20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classB.h</a:t>
            </a:r>
            <a:endParaRPr lang="it-IT" altLang="it-IT" sz="20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CLASSB_H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CLASSB_H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buFontTx/>
              <a:buNone/>
            </a:pP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it-IT" alt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8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BD626-2D1B-4AA9-BF12-124E4266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livello di astrazione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320AED-C52A-4F40-B4C0-4E3BE1CDD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linguaggi di programmazione si sono evoluti in modo che i codici </a:t>
            </a:r>
            <a:br>
              <a:rPr lang="it-IT" dirty="0"/>
            </a:br>
            <a:r>
              <a:rPr lang="it-IT" dirty="0"/>
              <a:t>sorgenti potessero </a:t>
            </a:r>
            <a:r>
              <a:rPr lang="it-IT" b="1" i="1" dirty="0"/>
              <a:t>astrarsi</a:t>
            </a:r>
            <a:r>
              <a:rPr lang="it-IT" dirty="0"/>
              <a:t> sempre più dal modo in cui gli stessi, </a:t>
            </a:r>
            <a:br>
              <a:rPr lang="it-IT" dirty="0"/>
            </a:br>
            <a:r>
              <a:rPr lang="it-IT" dirty="0"/>
              <a:t>una volta compilati, sarebbero stati eseguiti</a:t>
            </a:r>
          </a:p>
          <a:p>
            <a:r>
              <a:rPr lang="it-IT" dirty="0"/>
              <a:t>nella OOP non ci si vuole più porre i problemi dal punto di vista del calcolatore, ma si vogliono risolvere facendo </a:t>
            </a:r>
            <a:r>
              <a:rPr lang="it-IT" b="1" i="1" dirty="0"/>
              <a:t>interagire</a:t>
            </a:r>
            <a:r>
              <a:rPr lang="it-IT" dirty="0"/>
              <a:t> </a:t>
            </a:r>
            <a:r>
              <a:rPr lang="it-IT" b="1" i="1" dirty="0"/>
              <a:t>oggetti</a:t>
            </a:r>
            <a:r>
              <a:rPr lang="it-IT" dirty="0"/>
              <a:t> del </a:t>
            </a:r>
            <a:br>
              <a:rPr lang="it-IT" dirty="0"/>
            </a:br>
            <a:r>
              <a:rPr lang="it-IT" dirty="0"/>
              <a:t>dominio applicativo come fossero oggetti del mondo reale</a:t>
            </a:r>
          </a:p>
          <a:p>
            <a:r>
              <a:rPr lang="it-IT" dirty="0"/>
              <a:t>l’obiettivo è di dare uno strumento al programmatore, per formalizzare soluzioni ai propri problemi, pensando come una persona e senza doversi sforzare a pensare come una macchina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C613A09-58AE-4E77-9D4F-97D1E974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83B8B7-9D9E-4396-AC15-4D5BCF516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957" y="1206815"/>
            <a:ext cx="963251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9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687D76-F2D6-47DD-9D07-9A288753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imperativa vs programmazione ad oggetti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38D72BFB-4787-4118-B5DC-2D51AABFBA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linguaggi procedurali</a:t>
            </a:r>
          </a:p>
          <a:p>
            <a:pPr lvl="1"/>
            <a:r>
              <a:rPr lang="it-IT" dirty="0"/>
              <a:t>nei linguaggi procedurali (C, Fortran, Pascal) la programmazione è orientata all’</a:t>
            </a:r>
            <a:r>
              <a:rPr lang="it-IT" b="1" i="1" dirty="0"/>
              <a:t>azione</a:t>
            </a:r>
          </a:p>
          <a:p>
            <a:pPr lvl="1"/>
            <a:r>
              <a:rPr lang="it-IT" dirty="0"/>
              <a:t>l’unità di programmazione è la </a:t>
            </a:r>
            <a:r>
              <a:rPr lang="it-IT" b="1" i="1" dirty="0"/>
              <a:t>funzione</a:t>
            </a:r>
          </a:p>
          <a:p>
            <a:pPr lvl="1"/>
            <a:r>
              <a:rPr lang="it-IT" b="1" i="1" dirty="0"/>
              <a:t>metodologia</a:t>
            </a:r>
            <a:r>
              <a:rPr lang="it-IT" dirty="0"/>
              <a:t>: </a:t>
            </a:r>
            <a:r>
              <a:rPr lang="it-IT" b="1" i="1" dirty="0"/>
              <a:t>scomposizione funzionale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8E991647-CC79-4F2D-8897-9173B51F0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linguaggi a oggetti</a:t>
            </a:r>
          </a:p>
          <a:p>
            <a:pPr lvl="1"/>
            <a:r>
              <a:rPr lang="it-IT" dirty="0"/>
              <a:t>nel linguaggi ad oggetti (C++, Java) la programmazione è orientata all’</a:t>
            </a:r>
            <a:r>
              <a:rPr lang="it-IT" b="1" i="1" dirty="0"/>
              <a:t>oggetto</a:t>
            </a:r>
          </a:p>
          <a:p>
            <a:pPr lvl="1"/>
            <a:r>
              <a:rPr lang="it-IT" dirty="0"/>
              <a:t>l’unità di programmazione è la </a:t>
            </a:r>
            <a:r>
              <a:rPr lang="it-IT" b="1" i="1" dirty="0"/>
              <a:t>classe</a:t>
            </a:r>
          </a:p>
          <a:p>
            <a:pPr lvl="1"/>
            <a:r>
              <a:rPr lang="it-IT" b="1" i="1" dirty="0"/>
              <a:t>metodologia: </a:t>
            </a:r>
            <a:r>
              <a:rPr lang="it-IT" b="1" i="1" dirty="0" err="1"/>
              <a:t>object</a:t>
            </a:r>
            <a:r>
              <a:rPr lang="it-IT" b="1" i="1" dirty="0"/>
              <a:t> </a:t>
            </a:r>
            <a:r>
              <a:rPr lang="it-IT" b="1" i="1" dirty="0" err="1"/>
              <a:t>oriented</a:t>
            </a:r>
            <a:r>
              <a:rPr lang="it-IT" b="1" i="1" dirty="0"/>
              <a:t> design</a:t>
            </a:r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A79870-C4AE-4AAF-8EB1-73139AA0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88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9E4A4-3D06-4A10-997E-D334CC4F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processo di astrazione: le classi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79427A9-B25F-4FA5-A7C7-1CCA012A1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</a:t>
            </a:r>
            <a:r>
              <a:rPr lang="it-IT" b="1" i="1" dirty="0"/>
              <a:t>popolare</a:t>
            </a:r>
            <a:r>
              <a:rPr lang="it-IT" dirty="0"/>
              <a:t> il dominio applicativo utilizzato dall’applicazione è necessario creare gli </a:t>
            </a:r>
            <a:r>
              <a:rPr lang="it-IT" b="1" i="1" dirty="0"/>
              <a:t>oggetti</a:t>
            </a:r>
            <a:r>
              <a:rPr lang="it-IT" dirty="0"/>
              <a:t>, e per fare questo è necessario definire le </a:t>
            </a:r>
            <a:r>
              <a:rPr lang="it-IT" b="1" i="1" dirty="0"/>
              <a:t>classi</a:t>
            </a:r>
          </a:p>
          <a:p>
            <a:r>
              <a:rPr lang="it-IT" dirty="0"/>
              <a:t>una classe è lo strumento con cui si </a:t>
            </a:r>
            <a:r>
              <a:rPr lang="it-IT" b="1" i="1" dirty="0"/>
              <a:t>identifica</a:t>
            </a:r>
            <a:r>
              <a:rPr lang="it-IT" dirty="0"/>
              <a:t> e si </a:t>
            </a:r>
            <a:r>
              <a:rPr lang="it-IT" b="1" i="1" dirty="0"/>
              <a:t>crea</a:t>
            </a:r>
            <a:r>
              <a:rPr lang="it-IT" dirty="0"/>
              <a:t> un oggetto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B54F3A-5ADB-45C5-9F62-2D149C79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9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D8341A-F91E-41A6-ACCC-751D8528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 e tipi di dato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7E7968-4CCC-40EC-8CEA-850BCBAA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classe</a:t>
            </a:r>
            <a:r>
              <a:rPr lang="it-IT" dirty="0"/>
              <a:t> è a tutti gli effetti un </a:t>
            </a:r>
            <a:r>
              <a:rPr lang="it-IT" b="1" i="1" dirty="0"/>
              <a:t>tipo di dato </a:t>
            </a:r>
            <a:r>
              <a:rPr lang="it-IT" dirty="0"/>
              <a:t>(come gli interi e le stringhe e ogni altro tipo già definito)</a:t>
            </a:r>
          </a:p>
          <a:p>
            <a:r>
              <a:rPr lang="it-IT" dirty="0"/>
              <a:t>un tipo di dato consiste di</a:t>
            </a:r>
          </a:p>
          <a:p>
            <a:pPr lvl="1"/>
            <a:r>
              <a:rPr lang="it-IT" dirty="0"/>
              <a:t>un insieme di </a:t>
            </a:r>
            <a:r>
              <a:rPr lang="it-IT" b="1" i="1" dirty="0"/>
              <a:t>valori</a:t>
            </a:r>
          </a:p>
          <a:p>
            <a:pPr lvl="1"/>
            <a:r>
              <a:rPr lang="it-IT" dirty="0"/>
              <a:t>un insieme di </a:t>
            </a:r>
            <a:r>
              <a:rPr lang="it-IT" b="1" i="1" dirty="0"/>
              <a:t>operazioni</a:t>
            </a:r>
          </a:p>
          <a:p>
            <a:r>
              <a:rPr lang="it-IT" dirty="0"/>
              <a:t>nella programmazione orientata agli oggetti, è quindi possibile sia </a:t>
            </a:r>
            <a:r>
              <a:rPr lang="it-IT" b="1" i="1" dirty="0"/>
              <a:t>utilizzare</a:t>
            </a:r>
            <a:r>
              <a:rPr lang="it-IT" dirty="0"/>
              <a:t> </a:t>
            </a:r>
            <a:r>
              <a:rPr lang="it-IT" b="1" i="1" dirty="0"/>
              <a:t>tipi</a:t>
            </a:r>
            <a:r>
              <a:rPr lang="it-IT" dirty="0"/>
              <a:t> di dato </a:t>
            </a:r>
            <a:r>
              <a:rPr lang="it-IT" b="1" i="1" dirty="0"/>
              <a:t>esistenti</a:t>
            </a:r>
            <a:r>
              <a:rPr lang="it-IT" dirty="0"/>
              <a:t>, sia </a:t>
            </a:r>
            <a:r>
              <a:rPr lang="it-IT" b="1" i="1" dirty="0"/>
              <a:t>definirne</a:t>
            </a:r>
            <a:r>
              <a:rPr lang="it-IT" dirty="0"/>
              <a:t> di </a:t>
            </a:r>
            <a:r>
              <a:rPr lang="it-IT" b="1" i="1" dirty="0"/>
              <a:t>nuovi</a:t>
            </a:r>
            <a:r>
              <a:rPr lang="it-IT" dirty="0"/>
              <a:t> tramite le classi</a:t>
            </a:r>
          </a:p>
          <a:p>
            <a:r>
              <a:rPr lang="it-IT" dirty="0"/>
              <a:t>si definisce tipo di dato astratto (ADT – </a:t>
            </a:r>
            <a:r>
              <a:rPr lang="it-IT" b="1" i="1" dirty="0"/>
              <a:t>abstract data </a:t>
            </a:r>
            <a:r>
              <a:rPr lang="it-IT" b="1" i="1" dirty="0" err="1"/>
              <a:t>type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se il suo utilizzo è </a:t>
            </a:r>
            <a:r>
              <a:rPr lang="it-IT" b="1" i="1" dirty="0"/>
              <a:t>indipendente</a:t>
            </a:r>
            <a:r>
              <a:rPr lang="it-IT" dirty="0"/>
              <a:t> dall’</a:t>
            </a:r>
            <a:r>
              <a:rPr lang="it-IT" b="1" i="1" dirty="0"/>
              <a:t>implementazione</a:t>
            </a:r>
            <a:r>
              <a:rPr lang="it-IT" dirty="0"/>
              <a:t> dei valori e delle operazioni</a:t>
            </a:r>
          </a:p>
          <a:p>
            <a:r>
              <a:rPr lang="it-IT" dirty="0"/>
              <a:t>i tipi di dati </a:t>
            </a:r>
            <a:r>
              <a:rPr lang="it-IT" b="1" i="1" dirty="0"/>
              <a:t>predefiniti</a:t>
            </a:r>
            <a:r>
              <a:rPr lang="it-IT" dirty="0"/>
              <a:t> sono </a:t>
            </a:r>
            <a:r>
              <a:rPr lang="it-IT" b="1" i="1" dirty="0"/>
              <a:t>ADT</a:t>
            </a:r>
          </a:p>
          <a:p>
            <a:r>
              <a:rPr lang="it-IT" dirty="0"/>
              <a:t>le classi </a:t>
            </a:r>
            <a:r>
              <a:rPr lang="it-IT" b="1" i="1" dirty="0"/>
              <a:t>devono essere ADT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17823F-4FB9-4C1F-B393-FCB84FFF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290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0D37C-C4D6-4ED6-93CE-497902C6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(</a:t>
            </a:r>
            <a:r>
              <a:rPr lang="it-IT" dirty="0" err="1"/>
              <a:t>Unified</a:t>
            </a:r>
            <a:r>
              <a:rPr lang="it-IT" dirty="0"/>
              <a:t> </a:t>
            </a:r>
            <a:r>
              <a:rPr lang="it-IT" dirty="0" err="1"/>
              <a:t>Modeling</a:t>
            </a:r>
            <a:r>
              <a:rPr lang="it-IT" dirty="0"/>
              <a:t> Language)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9EE313-1DEF-4C90-BFDF-E32C32B5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UML ("linguaggio di modellazione unificato") è un linguaggio di modellazione e specifica basato sul paradigma </a:t>
            </a:r>
            <a:r>
              <a:rPr lang="it-IT" sz="2000" dirty="0" err="1"/>
              <a:t>object-oriented</a:t>
            </a:r>
            <a:endParaRPr lang="it-IT" sz="2000" dirty="0"/>
          </a:p>
          <a:p>
            <a:r>
              <a:rPr lang="it-IT" sz="2000" dirty="0"/>
              <a:t>il nucleo del linguaggio fu definito nel </a:t>
            </a:r>
            <a:r>
              <a:rPr lang="it-IT" sz="2000" b="1" i="1" dirty="0"/>
              <a:t>1996</a:t>
            </a:r>
            <a:r>
              <a:rPr lang="it-IT" sz="2000" dirty="0"/>
              <a:t> … il linguaggio nacque con l'intento di unificare approcci precedenti (dovuti ai tre padri di UML e altri), raccogliendo le best </a:t>
            </a:r>
            <a:r>
              <a:rPr lang="it-IT" sz="2000" dirty="0" err="1"/>
              <a:t>practices</a:t>
            </a:r>
            <a:r>
              <a:rPr lang="it-IT" sz="2000" dirty="0"/>
              <a:t> nel settore e definendo così uno standard industriale unificato</a:t>
            </a:r>
          </a:p>
          <a:p>
            <a:r>
              <a:rPr lang="it-IT" sz="2000" dirty="0"/>
              <a:t>… gran parte della letteratura di settore usa UML per </a:t>
            </a:r>
            <a:r>
              <a:rPr lang="it-IT" sz="2000" b="1" i="1" dirty="0"/>
              <a:t>descrivere</a:t>
            </a:r>
            <a:r>
              <a:rPr lang="it-IT" sz="2000" dirty="0"/>
              <a:t> soluzioni analitiche e progettuali in modo sintetico e comprensibile a un vasto pubblico.</a:t>
            </a:r>
          </a:p>
          <a:p>
            <a:pPr marL="0" indent="0">
              <a:buNone/>
            </a:pPr>
            <a:r>
              <a:rPr lang="it-IT" sz="2000" i="1" dirty="0">
                <a:hlinkClick r:id="rId2"/>
              </a:rPr>
              <a:t>http://www.uml.org/</a:t>
            </a:r>
            <a:endParaRPr lang="it-IT" sz="2000" i="1" dirty="0"/>
          </a:p>
          <a:p>
            <a:pPr marL="0" indent="0" algn="r">
              <a:buNone/>
            </a:pPr>
            <a:r>
              <a:rPr lang="it-IT" sz="2000" i="1" dirty="0" err="1"/>
              <a:t>wikipedia</a:t>
            </a:r>
            <a:endParaRPr lang="it-IT" sz="2000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03CC7F-A8AA-4F5A-9B21-AF4451C3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8EFA3F3-9BA5-4D42-B0FE-5CA22508D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4365104"/>
            <a:ext cx="823031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0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4C41D-A022-4BC3-B2E8-E20CC301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(diagramma delle classi)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02FD034-EDE2-4206-9EC0-B99DD94D79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la prima sezione contiene il </a:t>
            </a:r>
            <a:r>
              <a:rPr lang="it-IT" sz="2000" b="1" i="1" dirty="0"/>
              <a:t>nome della classe</a:t>
            </a:r>
          </a:p>
          <a:p>
            <a:r>
              <a:rPr lang="it-IT" sz="2000" dirty="0"/>
              <a:t>la seconda sezione definisce i suoi </a:t>
            </a:r>
            <a:r>
              <a:rPr lang="it-IT" sz="2000" b="1" i="1" dirty="0"/>
              <a:t>attributi</a:t>
            </a:r>
            <a:r>
              <a:rPr lang="it-IT" sz="2000" dirty="0"/>
              <a:t> </a:t>
            </a:r>
          </a:p>
          <a:p>
            <a:pPr lvl="1"/>
            <a:r>
              <a:rPr lang="it-IT" sz="1600" dirty="0"/>
              <a:t>(in C++ </a:t>
            </a:r>
            <a:r>
              <a:rPr lang="it-IT" sz="1600" b="1" i="1" dirty="0"/>
              <a:t>variabili membro</a:t>
            </a:r>
            <a:r>
              <a:rPr lang="it-IT" sz="1600" dirty="0"/>
              <a:t>)</a:t>
            </a:r>
          </a:p>
          <a:p>
            <a:r>
              <a:rPr lang="it-IT" sz="2000" dirty="0"/>
              <a:t>nella terza sezione sono definiti i </a:t>
            </a:r>
            <a:r>
              <a:rPr lang="it-IT" sz="2000" b="1" i="1" dirty="0"/>
              <a:t>metodi</a:t>
            </a:r>
            <a:r>
              <a:rPr lang="it-IT" sz="2000" dirty="0"/>
              <a:t>, le </a:t>
            </a:r>
            <a:r>
              <a:rPr lang="it-IT" sz="2000" b="1" i="1" dirty="0"/>
              <a:t>operazioni</a:t>
            </a:r>
            <a:r>
              <a:rPr lang="it-IT" sz="2000" dirty="0"/>
              <a:t> che si possono compiere sull’oggetto di quel tipo </a:t>
            </a:r>
          </a:p>
          <a:p>
            <a:pPr lvl="1"/>
            <a:r>
              <a:rPr lang="it-IT" sz="1600" dirty="0"/>
              <a:t>(in C++ </a:t>
            </a:r>
            <a:r>
              <a:rPr lang="it-IT" sz="1600" b="1" i="1" dirty="0"/>
              <a:t>funzioni membro</a:t>
            </a:r>
            <a:r>
              <a:rPr lang="it-IT" sz="1600" dirty="0"/>
              <a:t>)</a:t>
            </a:r>
          </a:p>
          <a:p>
            <a:endParaRPr lang="it-IT" sz="20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49A3E59-A603-4F55-87C4-FEBC7BAB34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88623" y="2753953"/>
            <a:ext cx="2231329" cy="1700931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1E6CC3-4089-40B6-BC3D-4575F465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2071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1495</TotalTime>
  <Words>2487</Words>
  <Application>Microsoft Office PowerPoint</Application>
  <PresentationFormat>Widescreen</PresentationFormat>
  <Paragraphs>366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4" baseType="lpstr">
      <vt:lpstr>Arial</vt:lpstr>
      <vt:lpstr>Calibri</vt:lpstr>
      <vt:lpstr>Century Schoolbook</vt:lpstr>
      <vt:lpstr>Courier New</vt:lpstr>
      <vt:lpstr>Tahoma</vt:lpstr>
      <vt:lpstr>Times New Roman</vt:lpstr>
      <vt:lpstr>template sisinf</vt:lpstr>
      <vt:lpstr>object oriented programming  Alberto Ferrari</vt:lpstr>
      <vt:lpstr>object oriented programming</vt:lpstr>
      <vt:lpstr>object oriented design</vt:lpstr>
      <vt:lpstr>il livello di astrazione</vt:lpstr>
      <vt:lpstr>programmazione imperativa vs programmazione ad oggetti</vt:lpstr>
      <vt:lpstr>il processo di astrazione: le classi</vt:lpstr>
      <vt:lpstr>classi e tipi di dato</vt:lpstr>
      <vt:lpstr>UML (Unified Modeling Language)</vt:lpstr>
      <vt:lpstr>UML (diagramma delle classi)</vt:lpstr>
      <vt:lpstr>esempio C++</vt:lpstr>
      <vt:lpstr>gli oggetti</vt:lpstr>
      <vt:lpstr>un esempio di classe</vt:lpstr>
      <vt:lpstr>stato di un oggetto e  diagramma degli oggetti</vt:lpstr>
      <vt:lpstr>creazione di un oggetto</vt:lpstr>
      <vt:lpstr>variabili membro</vt:lpstr>
      <vt:lpstr>le azioni degli oggetti</vt:lpstr>
      <vt:lpstr>metodo costruttore</vt:lpstr>
      <vt:lpstr>modificatori di visibilità</vt:lpstr>
      <vt:lpstr>incpsulamento</vt:lpstr>
      <vt:lpstr>accesso agli attributi</vt:lpstr>
      <vt:lpstr>incapsulamento: perché?</vt:lpstr>
      <vt:lpstr>interazione fra oggetti</vt:lpstr>
      <vt:lpstr>interfaccia di una classe</vt:lpstr>
      <vt:lpstr>utilizzo delle classi</vt:lpstr>
      <vt:lpstr>un esempio</vt:lpstr>
      <vt:lpstr>diagramma UML della classe</vt:lpstr>
      <vt:lpstr>esercizio</vt:lpstr>
      <vt:lpstr>soluzione esercizio</vt:lpstr>
      <vt:lpstr>soluzione esercizio</vt:lpstr>
      <vt:lpstr>suddivisione del codice in file</vt:lpstr>
      <vt:lpstr>regole per incapsulamento</vt:lpstr>
      <vt:lpstr>compilazione separata</vt:lpstr>
      <vt:lpstr>compilazione separata</vt:lpstr>
      <vt:lpstr>vantaggi della compilazione separata</vt:lpstr>
      <vt:lpstr>inclusione ripetuta</vt:lpstr>
      <vt:lpstr>uso di #ifndef</vt:lpstr>
      <vt:lpstr>esempio: inclusione ripetuta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75</cp:revision>
  <dcterms:created xsi:type="dcterms:W3CDTF">2018-01-19T17:39:36Z</dcterms:created>
  <dcterms:modified xsi:type="dcterms:W3CDTF">2018-03-16T15:32:41Z</dcterms:modified>
</cp:coreProperties>
</file>