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Programmazione di</a:t>
            </a:r>
            <a:br>
              <a:rPr lang="it-IT" sz="2800" dirty="0"/>
            </a:br>
            <a:r>
              <a:rPr lang="it-IT" sz="2800" dirty="0"/>
              <a:t>Applicazioni Software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20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2A5F3-8F4A-48DB-83DB-292D55D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</a:t>
            </a:r>
            <a:br>
              <a:rPr lang="it-IT" dirty="0"/>
            </a:br>
            <a:r>
              <a:rPr lang="it-IT" dirty="0"/>
              <a:t>orientata agli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B5EB7-2591-4EC5-8F5D-2D244D6A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incapsulamento</a:t>
            </a:r>
          </a:p>
          <a:p>
            <a:r>
              <a:rPr lang="it-IT" dirty="0"/>
              <a:t>composizione</a:t>
            </a:r>
          </a:p>
          <a:p>
            <a:r>
              <a:rPr lang="it-IT" dirty="0"/>
              <a:t>ereditarietà</a:t>
            </a:r>
          </a:p>
          <a:p>
            <a:r>
              <a:rPr lang="it-IT" dirty="0"/>
              <a:t>polimorfismo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C9F9DC-797C-4CB0-A76A-C213D1F5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9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1749F-78AE-4D52-AA3A-5B9DB66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e algoritmi notevoli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1CC4D-7B44-445B-B475-1712EF2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strutture dati lineari</a:t>
            </a:r>
          </a:p>
          <a:p>
            <a:r>
              <a:rPr lang="it-IT" dirty="0"/>
              <a:t>liste, pile, code</a:t>
            </a:r>
          </a:p>
          <a:p>
            <a:r>
              <a:rPr lang="it-IT" dirty="0"/>
              <a:t>alberi</a:t>
            </a:r>
          </a:p>
          <a:p>
            <a:r>
              <a:rPr lang="it-IT" dirty="0"/>
              <a:t>grafi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4FBF29-DC9A-4F88-817A-32294D68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D577-9E3F-4DB0-96B7-77D4AD8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2A973-5294-491C-981C-143875BC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dei processi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client/server</a:t>
            </a:r>
          </a:p>
          <a:p>
            <a:r>
              <a:rPr lang="it-IT" dirty="0"/>
              <a:t>peer to peer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7E3DFB-D5D4-4796-AF3A-6CC46AE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1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FF624-7B6A-4C44-BFAE-45D6FCF1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operativo e linguaggio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4DA93B-92D1-4933-845F-BD507F16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obiettivi del corso ma strumenti per rendere effettivi i concetti</a:t>
            </a:r>
          </a:p>
          <a:p>
            <a:r>
              <a:rPr lang="it-IT" dirty="0"/>
              <a:t>Windows (perché ?)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C++ (perché ?)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9AF949-F957-4878-9A68-457B4B7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CBACD2-C061-4FD3-9216-917F4121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285850"/>
            <a:ext cx="8019786" cy="120073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3C93543-B23B-4AB7-9D48-CFAC3D3DA921}"/>
              </a:ext>
            </a:extLst>
          </p:cNvPr>
          <p:cNvSpPr/>
          <p:nvPr/>
        </p:nvSpPr>
        <p:spPr>
          <a:xfrm>
            <a:off x="7233244" y="3548550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statcounter.com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34363D-0F3A-4A51-9949-5051E18B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47" y="4078700"/>
            <a:ext cx="6770970" cy="162788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4D2B7D46-644F-471E-9DEB-2A46EC6DA2B9}"/>
              </a:ext>
            </a:extLst>
          </p:cNvPr>
          <p:cNvSpPr/>
          <p:nvPr/>
        </p:nvSpPr>
        <p:spPr>
          <a:xfrm>
            <a:off x="7320136" y="563805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tiobe.com</a:t>
            </a:r>
          </a:p>
        </p:txBody>
      </p:sp>
    </p:spTree>
    <p:extLst>
      <p:ext uri="{BB962C8B-B14F-4D97-AF65-F5344CB8AC3E}">
        <p14:creationId xmlns:p14="http://schemas.microsoft.com/office/powerpoint/2010/main" val="34981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83435-47FE-43DA-80FD-24ECB74E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ED9C6-9103-4B22-ADC2-2B1EA7FC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Robert </a:t>
            </a:r>
            <a:r>
              <a:rPr lang="it-IT" dirty="0" err="1"/>
              <a:t>Sedgewick</a:t>
            </a:r>
            <a:r>
              <a:rPr lang="it-IT" dirty="0"/>
              <a:t>, “Algoritmi in C++”, terza ed., Addison-Wesley, 2003</a:t>
            </a:r>
            <a:br>
              <a:rPr lang="it-IT" dirty="0"/>
            </a:br>
            <a:endParaRPr lang="it-IT" dirty="0"/>
          </a:p>
          <a:p>
            <a:r>
              <a:rPr lang="it-IT" dirty="0"/>
              <a:t>Carl </a:t>
            </a:r>
            <a:r>
              <a:rPr lang="it-IT" dirty="0" err="1"/>
              <a:t>Hamacher</a:t>
            </a:r>
            <a:r>
              <a:rPr lang="it-IT" dirty="0"/>
              <a:t>, Zvonko </a:t>
            </a:r>
            <a:r>
              <a:rPr lang="it-IT" dirty="0" err="1"/>
              <a:t>Vranesic</a:t>
            </a:r>
            <a:r>
              <a:rPr lang="it-IT" dirty="0"/>
              <a:t>, </a:t>
            </a:r>
            <a:r>
              <a:rPr lang="it-IT" dirty="0" err="1"/>
              <a:t>Safwat</a:t>
            </a:r>
            <a:r>
              <a:rPr lang="it-IT" dirty="0"/>
              <a:t> </a:t>
            </a:r>
            <a:r>
              <a:rPr lang="it-IT" dirty="0" err="1"/>
              <a:t>Zaky</a:t>
            </a:r>
            <a:r>
              <a:rPr lang="it-IT" dirty="0"/>
              <a:t>, “Introduzione all'architettura dei calcolatori”, seconda ed., McGraw-Hill, 2007</a:t>
            </a:r>
            <a:br>
              <a:rPr lang="it-IT" dirty="0"/>
            </a:br>
            <a:endParaRPr lang="it-IT" dirty="0"/>
          </a:p>
          <a:p>
            <a:r>
              <a:rPr lang="it-IT" dirty="0"/>
              <a:t>Clifford A. </a:t>
            </a:r>
            <a:r>
              <a:rPr lang="it-IT" dirty="0" err="1"/>
              <a:t>Shaffer</a:t>
            </a:r>
            <a:r>
              <a:rPr lang="it-IT" dirty="0"/>
              <a:t>, Data </a:t>
            </a:r>
            <a:r>
              <a:rPr lang="it-IT" dirty="0" err="1"/>
              <a:t>Structures</a:t>
            </a:r>
            <a:r>
              <a:rPr lang="it-IT" dirty="0"/>
              <a:t> and </a:t>
            </a:r>
            <a:r>
              <a:rPr lang="it-IT" dirty="0" err="1"/>
              <a:t>Algorithm</a:t>
            </a:r>
            <a:r>
              <a:rPr lang="it-IT" dirty="0"/>
              <a:t> Analysis Edition 3.2 (C++ Version) [https://people.cs.vt.edu/shaffer/Book/C++3elatest.pdf]</a:t>
            </a:r>
            <a:br>
              <a:rPr lang="it-IT" dirty="0"/>
            </a:br>
            <a:endParaRPr lang="it-IT" dirty="0"/>
          </a:p>
          <a:p>
            <a:r>
              <a:rPr lang="it-IT" dirty="0"/>
              <a:t>Anthony Williams, C++ </a:t>
            </a:r>
            <a:r>
              <a:rPr lang="it-IT" dirty="0" err="1"/>
              <a:t>Concurrency</a:t>
            </a:r>
            <a:r>
              <a:rPr lang="it-IT" dirty="0"/>
              <a:t> in Action: </a:t>
            </a:r>
            <a:r>
              <a:rPr lang="it-IT" dirty="0" err="1"/>
              <a:t>Practical</a:t>
            </a:r>
            <a:r>
              <a:rPr lang="it-IT" dirty="0"/>
              <a:t> Multithreading, Manning, 2012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39779C-9EA4-46B3-AB05-1B520E90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45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6C0C-5F33-4239-B9DA-2655FE6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sul 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6B68-B2C8-4DCC-AB30-CD2910F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Programmazione di applicazioni software (PASW)</a:t>
            </a:r>
          </a:p>
          <a:p>
            <a:r>
              <a:rPr lang="it-IT" b="1" i="1" dirty="0"/>
              <a:t>crediti</a:t>
            </a:r>
            <a:r>
              <a:rPr lang="it-IT" dirty="0"/>
              <a:t>: </a:t>
            </a:r>
          </a:p>
          <a:p>
            <a:pPr lvl="1"/>
            <a:r>
              <a:rPr lang="it-IT" b="1" i="1" dirty="0"/>
              <a:t>9 CFU </a:t>
            </a:r>
            <a:r>
              <a:rPr lang="it-IT" dirty="0"/>
              <a:t>(corrispondenti a circa 63 ore di lezione)</a:t>
            </a:r>
          </a:p>
          <a:p>
            <a:r>
              <a:rPr lang="it-IT" b="1" i="1" dirty="0"/>
              <a:t>orario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Lunedì 16.30-18.30 – aula N o lab. Informatica 2,3</a:t>
            </a:r>
          </a:p>
          <a:p>
            <a:pPr lvl="1"/>
            <a:r>
              <a:rPr lang="it-IT" dirty="0"/>
              <a:t>Martedì 14.30-16.30 – aula informatica E</a:t>
            </a:r>
          </a:p>
          <a:p>
            <a:pPr lvl="1"/>
            <a:r>
              <a:rPr lang="it-IT" dirty="0"/>
              <a:t>Giovedì 14.30-16.30 – aula N</a:t>
            </a:r>
          </a:p>
          <a:p>
            <a:r>
              <a:rPr lang="it-IT" b="1" i="1" dirty="0"/>
              <a:t>docente</a:t>
            </a:r>
            <a:r>
              <a:rPr lang="it-IT" dirty="0"/>
              <a:t>: Prof. Alberto Ferrari (alberto.ferrari@unipr.it) </a:t>
            </a:r>
          </a:p>
          <a:p>
            <a:pPr lvl="1"/>
            <a:r>
              <a:rPr lang="it-IT" dirty="0"/>
              <a:t>Phone: +39 0521 90 5708 </a:t>
            </a:r>
          </a:p>
          <a:p>
            <a:pPr lvl="1"/>
            <a:r>
              <a:rPr lang="it-IT" dirty="0" err="1"/>
              <a:t>ricev</a:t>
            </a:r>
            <a:r>
              <a:rPr lang="it-IT" dirty="0"/>
              <a:t>.: Ingegneria Sede Scientifica – Palazzina 1 – giovedì 11:00-12:00</a:t>
            </a:r>
          </a:p>
          <a:p>
            <a:r>
              <a:rPr lang="it-IT" b="1" i="1" dirty="0"/>
              <a:t>materiale</a:t>
            </a:r>
            <a:r>
              <a:rPr lang="it-IT" dirty="0"/>
              <a:t>: </a:t>
            </a:r>
            <a:r>
              <a:rPr lang="it-IT" sz="2000" dirty="0"/>
              <a:t>http://elly.dia.unipr.it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1B3F9-D628-4135-9460-E4C9D9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0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340A9-6C9F-447C-B345-1893A44E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2BF98-AD75-4247-AB26-C318EA54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  <a:p>
            <a:r>
              <a:rPr lang="it-IT" dirty="0"/>
              <a:t>sistemi operativi</a:t>
            </a:r>
          </a:p>
          <a:p>
            <a:r>
              <a:rPr lang="it-IT" dirty="0"/>
              <a:t>programmazione orientata agli oggetti</a:t>
            </a:r>
          </a:p>
          <a:p>
            <a:r>
              <a:rPr lang="it-IT" dirty="0"/>
              <a:t>strutture dati e algoritmi notevoli</a:t>
            </a:r>
          </a:p>
          <a:p>
            <a:r>
              <a:rPr lang="it-IT" dirty="0"/>
              <a:t>sviluppo di applicazioni in ambiente locale e applicazioni distribuite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8DA2AB-99A6-4E3A-B225-E83709BB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49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D0EA-757D-4157-BC92-85D2357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didattici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6CE28-8FCC-4312-8E37-DD1FADDA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lezioni in aula</a:t>
            </a:r>
          </a:p>
          <a:p>
            <a:r>
              <a:rPr lang="it-IT" dirty="0"/>
              <a:t>soluzione guidata di esercizi in aula</a:t>
            </a:r>
          </a:p>
          <a:p>
            <a:r>
              <a:rPr lang="it-IT" dirty="0"/>
              <a:t>esercizi di programmazione in laboratorio</a:t>
            </a:r>
          </a:p>
          <a:p>
            <a:pPr lvl="1"/>
            <a:r>
              <a:rPr lang="it-IT" dirty="0"/>
              <a:t>le esercitazioni in laboratorio sono centrali per il corso</a:t>
            </a:r>
          </a:p>
          <a:p>
            <a:pPr lvl="1"/>
            <a:r>
              <a:rPr lang="it-IT" dirty="0"/>
              <a:t>gli esercizi proposti vertono sugli stessi argomenti generali delle lezioni in aula</a:t>
            </a:r>
          </a:p>
          <a:p>
            <a:r>
              <a:rPr lang="it-IT" dirty="0"/>
              <a:t>come trama continua del corso, verrà proposto lo sviluppo incrementale di un'applicazione e, facendo leva sui suoi requisiti, sul suo sviluppo e sulla sua ottimizzazione, verranno recuperati o introdotti concetti fondamentali della programmazione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, della multiprogrammazione e dell’interazione tra processi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315B9D-BD3D-468D-B515-E7DC1039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1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47697-DC04-4223-9881-E33EB0F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modalità di verifica dell’apprendimento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BA1BE-2244-4A6D-93CE-9D07AA30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l'esame consiste in </a:t>
            </a:r>
          </a:p>
          <a:p>
            <a:pPr lvl="1"/>
            <a:r>
              <a:rPr lang="it-IT" dirty="0"/>
              <a:t>una prova sui concetti teorici (brevi esercizi e quiz) </a:t>
            </a:r>
          </a:p>
          <a:p>
            <a:pPr lvl="1"/>
            <a:r>
              <a:rPr lang="it-IT" dirty="0"/>
              <a:t>una prova di programmazione (lo sviluppo o il completamento di un’applicazione software da sviluppare in laboratorio)</a:t>
            </a:r>
          </a:p>
          <a:p>
            <a:pPr lvl="2"/>
            <a:r>
              <a:rPr lang="it-IT" dirty="0"/>
              <a:t>eventualmente seguita da una prova orale integrativa</a:t>
            </a:r>
          </a:p>
          <a:p>
            <a:pPr lvl="1"/>
            <a:r>
              <a:rPr lang="it-IT" dirty="0"/>
              <a:t>è previsto l'utilizzo di prove di valutazione in itinere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4174D-F80A-42CB-8ABE-CC6604D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1BD1F-3FCF-4A4F-A09C-948D919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 award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DC802-13BB-4886-B7CA-CE43713EE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600" dirty="0"/>
              <a:t>ogni squadra (</a:t>
            </a:r>
            <a:r>
              <a:rPr lang="it-IT" sz="1600" dirty="0" err="1"/>
              <a:t>max</a:t>
            </a:r>
            <a:r>
              <a:rPr lang="it-IT" sz="1600" dirty="0"/>
              <a:t> due studenti) svilupperà nel corso delle attività laboratoriali un’applicazione che sarà in grado di risolvere di volta in volta una serie di problemi di varia natura e complessità</a:t>
            </a:r>
          </a:p>
          <a:p>
            <a:r>
              <a:rPr lang="it-IT" sz="1600" dirty="0"/>
              <a:t>al termine del corso un’applicazione server sottoporrà alle applicazioni client una serie di problemi selezionati fra quelli proposti durante il corso e in base alla correttezza o meno delle soluzioni e alle singole performance assegnerà i punteggi che definiranno una classifica intermedia</a:t>
            </a:r>
          </a:p>
          <a:p>
            <a:r>
              <a:rPr lang="it-IT" sz="1600" dirty="0"/>
              <a:t>ogni squadra invierà all’applicazione server anche il codice sorgente che verrà valutato in base alla sua chiarezza e alla presenza di documentazione appropriata </a:t>
            </a:r>
          </a:p>
          <a:p>
            <a:r>
              <a:rPr lang="it-IT" sz="1600" dirty="0"/>
              <a:t>queste valutazioni porteranno alla stesura di una classifica finale</a:t>
            </a:r>
          </a:p>
          <a:p>
            <a:r>
              <a:rPr lang="it-IT" sz="1600" dirty="0"/>
              <a:t>le migliori squadre otterranno un bonus di credito che contribuirà alla valutazione finale del corso</a:t>
            </a:r>
          </a:p>
          <a:p>
            <a:endParaRPr lang="it-IT" sz="16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C6B43F-43B3-4E88-8A45-CF37480F6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90" y="1095601"/>
            <a:ext cx="3889378" cy="501879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8CD46-C666-4953-B2C9-0F279AC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2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6575AC4-3306-446B-926D-333ADD1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esteso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10A128D-2E53-44CE-A55E-5571889C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Programmazione di applicazioni software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0DEDCC-5BB3-4E0F-9C35-4D43D9A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87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8ADA1FC-BED1-4B28-A80D-7641FE1F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degli elaboratori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E3681E-044E-4D31-8DDD-8A6D1E0E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CPU</a:t>
            </a:r>
          </a:p>
          <a:p>
            <a:r>
              <a:rPr lang="it-IT" dirty="0"/>
              <a:t>registri</a:t>
            </a:r>
          </a:p>
          <a:p>
            <a:r>
              <a:rPr lang="it-IT" dirty="0"/>
              <a:t>memorie</a:t>
            </a:r>
          </a:p>
          <a:p>
            <a:r>
              <a:rPr lang="it-IT" dirty="0"/>
              <a:t>I/O</a:t>
            </a:r>
          </a:p>
          <a:p>
            <a:r>
              <a:rPr lang="it-IT" dirty="0"/>
              <a:t>canali di comunicazione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B238D-0D5F-4FC7-88D6-3103FB2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29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A6D8F-926A-46DC-839E-A664EBF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12A0E-9CE2-4475-85BE-316860EB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delle risorse</a:t>
            </a:r>
          </a:p>
          <a:p>
            <a:r>
              <a:rPr lang="it-IT" dirty="0"/>
              <a:t>gestione della memoria</a:t>
            </a:r>
          </a:p>
          <a:p>
            <a:r>
              <a:rPr lang="it-IT" dirty="0"/>
              <a:t>multiprogrammazione</a:t>
            </a:r>
          </a:p>
          <a:p>
            <a:pPr lvl="1"/>
            <a:r>
              <a:rPr lang="it-IT" dirty="0"/>
              <a:t>processi</a:t>
            </a:r>
          </a:p>
          <a:p>
            <a:pPr lvl="2"/>
            <a:r>
              <a:rPr lang="it-IT" dirty="0"/>
              <a:t>cooperazione</a:t>
            </a:r>
          </a:p>
          <a:p>
            <a:pPr lvl="2"/>
            <a:r>
              <a:rPr lang="it-IT" dirty="0"/>
              <a:t>competizione</a:t>
            </a:r>
          </a:p>
          <a:p>
            <a:r>
              <a:rPr lang="it-IT" dirty="0" err="1"/>
              <a:t>thread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52091-F0CC-4A48-B89F-8E301B25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721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141</TotalTime>
  <Words>590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Courier New</vt:lpstr>
      <vt:lpstr>Tahoma</vt:lpstr>
      <vt:lpstr>template sisinf</vt:lpstr>
      <vt:lpstr>Programmazione di Applicazioni Software  Alberto Ferrari</vt:lpstr>
      <vt:lpstr>informazioni sul corso</vt:lpstr>
      <vt:lpstr>contenuti</vt:lpstr>
      <vt:lpstr>metodi didattici</vt:lpstr>
      <vt:lpstr>modalità di verifica dell’apprendimento</vt:lpstr>
      <vt:lpstr>problem solving award </vt:lpstr>
      <vt:lpstr>Programma esteso</vt:lpstr>
      <vt:lpstr>architettura degli elaboratori</vt:lpstr>
      <vt:lpstr>sistemi operativi</vt:lpstr>
      <vt:lpstr>programmazione  orientata agli oggetti</vt:lpstr>
      <vt:lpstr>strutture dati e algoritmi notevoli</vt:lpstr>
      <vt:lpstr>sviluppo di applicazioni in ambiente locale e applicazioni distribuite</vt:lpstr>
      <vt:lpstr>sistema operativo e linguaggio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19</cp:revision>
  <dcterms:created xsi:type="dcterms:W3CDTF">2018-01-19T17:39:36Z</dcterms:created>
  <dcterms:modified xsi:type="dcterms:W3CDTF">2018-02-22T08:45:29Z</dcterms:modified>
</cp:coreProperties>
</file>