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8" r:id="rId2"/>
    <p:sldId id="264" r:id="rId3"/>
    <p:sldId id="265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8" r:id="rId12"/>
    <p:sldId id="282" r:id="rId13"/>
    <p:sldId id="283" r:id="rId14"/>
    <p:sldId id="269" r:id="rId15"/>
    <p:sldId id="270" r:id="rId16"/>
    <p:sldId id="271" r:id="rId17"/>
    <p:sldId id="284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6" r:id="rId30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abstract data </a:t>
            </a:r>
            <a:r>
              <a:rPr lang="it-IT" sz="2800" dirty="0" err="1"/>
              <a:t>type</a:t>
            </a:r>
            <a:br>
              <a:rPr lang="it-IT" sz="2800" dirty="0"/>
            </a:br>
            <a:r>
              <a:rPr lang="it-IT" sz="2800" dirty="0"/>
              <a:t>strutture dati dinamiche lineari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vuota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inserimento</a:t>
            </a:r>
            <a:r>
              <a:rPr lang="it-IT" sz="2000" dirty="0"/>
              <a:t> di elementi</a:t>
            </a:r>
          </a:p>
          <a:p>
            <a:pPr lvl="1"/>
            <a:r>
              <a:rPr lang="it-IT" sz="1600" dirty="0"/>
              <a:t>in testa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1600" dirty="0"/>
              <a:t>in coda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000" b="1" i="1" dirty="0"/>
              <a:t>eliminazione</a:t>
            </a:r>
            <a:r>
              <a:rPr lang="it-IT" sz="2000" dirty="0"/>
              <a:t> di elementi</a:t>
            </a:r>
          </a:p>
          <a:p>
            <a:pPr lvl="1"/>
            <a:r>
              <a:rPr lang="it-IT" sz="1600" dirty="0"/>
              <a:t>in testa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it-IT" sz="1600" dirty="0"/>
              <a:t>in coda –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dirty="0"/>
              <a:t>controllo se la lista è </a:t>
            </a:r>
            <a:r>
              <a:rPr lang="it-IT" sz="2000" b="1" i="1" dirty="0"/>
              <a:t>vuota</a:t>
            </a:r>
          </a:p>
          <a:p>
            <a:pPr lvl="1"/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vuota()</a:t>
            </a:r>
            <a:endParaRPr lang="it-IT" sz="1600" b="1" i="1" dirty="0"/>
          </a:p>
          <a:p>
            <a:r>
              <a:rPr lang="it-IT" sz="2000" b="1" i="1" dirty="0"/>
              <a:t>operatore &lt;&lt;</a:t>
            </a:r>
            <a:r>
              <a:rPr lang="it-IT" sz="2000" dirty="0"/>
              <a:t> </a:t>
            </a:r>
          </a:p>
          <a:p>
            <a:pPr lvl="1"/>
            <a:r>
              <a:rPr lang="it-IT" sz="1600" dirty="0"/>
              <a:t>inserimento in stream</a:t>
            </a:r>
          </a:p>
          <a:p>
            <a:pPr lvl="1"/>
            <a:r>
              <a:rPr lang="it-IT" sz="1600" dirty="0"/>
              <a:t>funzione friend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53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testa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(testa)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Nodo*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testa = testa-&gt;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vuota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testa ==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2000" dirty="0"/>
              <a:t> è il </a:t>
            </a:r>
            <a:r>
              <a:rPr lang="it-IT" sz="2000" b="1" i="1" dirty="0"/>
              <a:t>link al primo elemento </a:t>
            </a:r>
            <a:r>
              <a:rPr lang="it-IT" sz="2000" dirty="0"/>
              <a:t>della lista</a:t>
            </a:r>
          </a:p>
          <a:p>
            <a:pPr lvl="1"/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1600" dirty="0"/>
              <a:t> è il </a:t>
            </a:r>
            <a:r>
              <a:rPr lang="it-IT" sz="1600" b="1" i="1" dirty="0"/>
              <a:t>link iniziale </a:t>
            </a:r>
            <a:r>
              <a:rPr lang="it-IT" sz="1600" dirty="0"/>
              <a:t>di tutte le operazioni</a:t>
            </a:r>
          </a:p>
          <a:p>
            <a:r>
              <a:rPr lang="it-IT" sz="2000" dirty="0"/>
              <a:t>il distruttore </a:t>
            </a:r>
            <a:r>
              <a:rPr lang="it-IT" sz="2000" b="1" i="1" dirty="0" err="1"/>
              <a:t>dealloca</a:t>
            </a:r>
            <a:r>
              <a:rPr lang="it-IT" sz="2000" dirty="0"/>
              <a:t> la memoria di tutti i nodi della lista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8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– esempio inserimento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&amp;val)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Nodo*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Nodo(val);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(vuota()) {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testa =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Nodo*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testa;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inserimento</a:t>
            </a:r>
            <a:r>
              <a:rPr lang="it-IT" sz="2000" dirty="0"/>
              <a:t> di un nodo con valore ricevuto come parametro in </a:t>
            </a:r>
            <a:r>
              <a:rPr lang="it-IT" sz="2000" b="1" i="1" dirty="0"/>
              <a:t>coda</a:t>
            </a:r>
            <a:r>
              <a:rPr lang="it-IT" sz="2000" dirty="0"/>
              <a:t> alla lista</a:t>
            </a:r>
          </a:p>
          <a:p>
            <a:pPr lvl="1"/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cs typeface="Courier New" panose="02070309020205020404" pitchFamily="49" charset="0"/>
              </a:rPr>
              <a:t>punterà all’ultimo nodo della lista</a:t>
            </a:r>
            <a:endParaRPr lang="it-IT" sz="1600" dirty="0"/>
          </a:p>
          <a:p>
            <a:r>
              <a:rPr lang="it-IT" sz="2000" dirty="0"/>
              <a:t>analogo discorso per inserimento in testa </a:t>
            </a:r>
          </a:p>
          <a:p>
            <a:pPr lvl="1"/>
            <a:r>
              <a:rPr lang="it-IT" sz="1600" dirty="0"/>
              <a:t>non è necessario scorrere tutti gli elementi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779F14A-7C98-4E34-854A-85FEC707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9" y="3758429"/>
            <a:ext cx="6624736" cy="20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5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– esempio eliminazione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&amp;val)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(vuota())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val = testa-&gt;info;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testa = testa-&gt;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deallocazione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eliminazione</a:t>
            </a:r>
            <a:r>
              <a:rPr lang="it-IT" sz="2000" dirty="0"/>
              <a:t> di un valore in </a:t>
            </a:r>
            <a:r>
              <a:rPr lang="it-IT" sz="2000" b="1" i="1" dirty="0"/>
              <a:t>testa</a:t>
            </a:r>
            <a:r>
              <a:rPr lang="it-IT" sz="2000" dirty="0"/>
              <a:t> alla lista</a:t>
            </a:r>
          </a:p>
          <a:p>
            <a:pPr lvl="1"/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it-IT" sz="1600" dirty="0"/>
              <a:t> se la lista è vuota </a:t>
            </a:r>
          </a:p>
          <a:p>
            <a:pPr lvl="1"/>
            <a:r>
              <a:rPr lang="it-IT" sz="1600" dirty="0"/>
              <a:t>restituzione del valore nel parametro</a:t>
            </a:r>
          </a:p>
          <a:p>
            <a:r>
              <a:rPr lang="it-IT" sz="2000" dirty="0"/>
              <a:t>analogo discorso per eliminazione in coda </a:t>
            </a:r>
          </a:p>
          <a:p>
            <a:pPr lvl="1"/>
            <a:r>
              <a:rPr lang="it-IT" sz="1600" dirty="0"/>
              <a:t>è necessario scorrere tutti gli elementi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2ACFF3-F666-4BE0-9BD5-C3F24958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077072"/>
            <a:ext cx="67722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3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570EA63-3245-4CDC-8FA8-57B70C98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pila (</a:t>
            </a:r>
            <a:r>
              <a:rPr lang="it-IT" cap="none" dirty="0" err="1"/>
              <a:t>stack</a:t>
            </a:r>
            <a:r>
              <a:rPr lang="it-IT" cap="none" dirty="0"/>
              <a:t>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89A01BE-A780-4880-9FB0-225C77C4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0FED5-96BC-4A78-868B-5E30CD4A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83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57AC093-5B50-40DF-AA70-7A8539F6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pila - </a:t>
            </a:r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08A31-5559-4ED4-AC27-2562C940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pila</a:t>
            </a:r>
            <a:r>
              <a:rPr lang="it-IT" dirty="0"/>
              <a:t> è una lista gestita in base al principio </a:t>
            </a:r>
            <a:r>
              <a:rPr lang="it-IT" b="1" i="1" dirty="0"/>
              <a:t>LIFO</a:t>
            </a:r>
            <a:r>
              <a:rPr lang="it-IT" dirty="0"/>
              <a:t> (</a:t>
            </a:r>
            <a:r>
              <a:rPr lang="it-IT" b="1" i="1" dirty="0"/>
              <a:t>last in, first out</a:t>
            </a:r>
            <a:r>
              <a:rPr lang="it-IT" dirty="0"/>
              <a:t>)</a:t>
            </a:r>
          </a:p>
          <a:p>
            <a:r>
              <a:rPr lang="it-IT" dirty="0"/>
              <a:t>gli </a:t>
            </a:r>
            <a:r>
              <a:rPr lang="it-IT" b="1" i="1" dirty="0"/>
              <a:t>inserimenti</a:t>
            </a:r>
            <a:r>
              <a:rPr lang="it-IT" dirty="0"/>
              <a:t> (</a:t>
            </a:r>
            <a:r>
              <a:rPr lang="it-IT" dirty="0" err="1"/>
              <a:t>push</a:t>
            </a:r>
            <a:r>
              <a:rPr lang="it-IT" dirty="0"/>
              <a:t>) e le </a:t>
            </a:r>
            <a:r>
              <a:rPr lang="it-IT" b="1" i="1" dirty="0"/>
              <a:t>rimozioni</a:t>
            </a:r>
            <a:r>
              <a:rPr lang="it-IT" dirty="0"/>
              <a:t> (pop) avvengono nella stessa estremità della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3EA942-1443-488D-9F11-6E65F6E9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Risultati immagini per stack">
            <a:extLst>
              <a:ext uri="{FF2B5EF4-FFF2-40B4-BE49-F238E27FC236}">
                <a16:creationId xmlns:a16="http://schemas.microsoft.com/office/drawing/2014/main" id="{43CABF0B-1115-492D-999D-E466AB97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420888"/>
            <a:ext cx="4762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6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value);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value);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Stack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: top(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(top)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Nodo*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top = top-&gt;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delete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 ==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03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r>
              <a:rPr lang="it-IT" dirty="0"/>
              <a:t> – </a:t>
            </a:r>
            <a:r>
              <a:rPr lang="it-IT" dirty="0" err="1"/>
              <a:t>push</a:t>
            </a:r>
            <a:r>
              <a:rPr lang="it-IT" dirty="0"/>
              <a:t> e pop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Stack::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 value)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top;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top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(empty()) return false;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 = top-&gt;info;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temp = top;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 = top-&gt;next;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 temp;	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deallocazione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true;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 err="1">
                <a:cs typeface="Courier New" panose="02070309020205020404" pitchFamily="49" charset="0"/>
              </a:rPr>
              <a:t>push</a:t>
            </a:r>
            <a:r>
              <a:rPr lang="it-IT" sz="2000" dirty="0">
                <a:cs typeface="Courier New" panose="02070309020205020404" pitchFamily="49" charset="0"/>
              </a:rPr>
              <a:t> equivale all’</a:t>
            </a:r>
            <a:r>
              <a:rPr lang="it-IT" sz="2000" b="1" i="1" dirty="0">
                <a:cs typeface="Courier New" panose="02070309020205020404" pitchFamily="49" charset="0"/>
              </a:rPr>
              <a:t>inserimento in testa </a:t>
            </a:r>
            <a:r>
              <a:rPr lang="it-IT" sz="2000" dirty="0">
                <a:cs typeface="Courier New" panose="02070309020205020404" pitchFamily="49" charset="0"/>
              </a:rPr>
              <a:t>alla lista</a:t>
            </a:r>
          </a:p>
          <a:p>
            <a:r>
              <a:rPr lang="it-IT" sz="2000" b="1" i="1" dirty="0">
                <a:cs typeface="Courier New" panose="02070309020205020404" pitchFamily="49" charset="0"/>
              </a:rPr>
              <a:t>pop</a:t>
            </a:r>
            <a:r>
              <a:rPr lang="it-IT" sz="2000" dirty="0">
                <a:cs typeface="Courier New" panose="02070309020205020404" pitchFamily="49" charset="0"/>
              </a:rPr>
              <a:t> equivale alla </a:t>
            </a:r>
            <a:r>
              <a:rPr lang="it-IT" sz="2000" b="1" i="1" dirty="0">
                <a:cs typeface="Courier New" panose="02070309020205020404" pitchFamily="49" charset="0"/>
              </a:rPr>
              <a:t>eliminazione in testa </a:t>
            </a:r>
            <a:r>
              <a:rPr lang="it-IT" sz="2000" dirty="0">
                <a:cs typeface="Courier New" panose="02070309020205020404" pitchFamily="49" charset="0"/>
              </a:rPr>
              <a:t>alla lista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32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07467B3-2CEB-4EEE-83DF-1D036058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coda (</a:t>
            </a:r>
            <a:r>
              <a:rPr lang="it-IT" cap="none" dirty="0" err="1"/>
              <a:t>queue</a:t>
            </a:r>
            <a:r>
              <a:rPr lang="it-IT" cap="none" dirty="0"/>
              <a:t>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0EA80B5-2FB8-475F-A77F-7DDFDE0B6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65884-1E4D-423A-8DA4-0E887EE4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65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DF3DB8-790C-4AED-B1B0-52EE6A81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coda (</a:t>
            </a:r>
            <a:r>
              <a:rPr lang="it-IT" dirty="0" err="1"/>
              <a:t>queue</a:t>
            </a:r>
            <a:r>
              <a:rPr lang="it-IT" dirty="0"/>
              <a:t>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2D0FA2-E1D9-46B2-9903-0876F418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coda</a:t>
            </a:r>
            <a:r>
              <a:rPr lang="it-IT" dirty="0"/>
              <a:t> è una lista gestita in base al principio </a:t>
            </a:r>
            <a:r>
              <a:rPr lang="it-IT" b="1" i="1" dirty="0"/>
              <a:t>FIFO</a:t>
            </a:r>
            <a:r>
              <a:rPr lang="it-IT" dirty="0"/>
              <a:t> (</a:t>
            </a:r>
            <a:r>
              <a:rPr lang="it-IT" b="1" i="1" dirty="0"/>
              <a:t>first in, first out</a:t>
            </a:r>
            <a:r>
              <a:rPr lang="it-IT" dirty="0"/>
              <a:t>)</a:t>
            </a:r>
          </a:p>
          <a:p>
            <a:r>
              <a:rPr lang="it-IT" dirty="0"/>
              <a:t>gli </a:t>
            </a:r>
            <a:r>
              <a:rPr lang="it-IT" b="1" i="1" dirty="0"/>
              <a:t>inserimenti</a:t>
            </a:r>
            <a:r>
              <a:rPr lang="it-IT" dirty="0"/>
              <a:t> (</a:t>
            </a:r>
            <a:r>
              <a:rPr lang="it-IT" i="1" dirty="0" err="1"/>
              <a:t>enqueue</a:t>
            </a:r>
            <a:r>
              <a:rPr lang="it-IT" dirty="0"/>
              <a:t>) e le </a:t>
            </a:r>
            <a:r>
              <a:rPr lang="it-IT" b="1" i="1" dirty="0"/>
              <a:t>rimozioni</a:t>
            </a:r>
            <a:r>
              <a:rPr lang="it-IT" dirty="0"/>
              <a:t> (</a:t>
            </a:r>
            <a:r>
              <a:rPr lang="it-IT" i="1" dirty="0" err="1"/>
              <a:t>dequeue</a:t>
            </a:r>
            <a:r>
              <a:rPr lang="it-IT" dirty="0"/>
              <a:t>) avvengono nelle estremità opposte della lista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83EBB4-39C4-4C1F-9513-FF0A3DF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2050" name="Picture 2" descr="Risultati immagini">
            <a:extLst>
              <a:ext uri="{FF2B5EF4-FFF2-40B4-BE49-F238E27FC236}">
                <a16:creationId xmlns:a16="http://schemas.microsoft.com/office/drawing/2014/main" id="{D45439B0-746F-47C5-8A70-5A89BCA5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16" y="3212976"/>
            <a:ext cx="3001035" cy="196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0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7FBA9-3928-43D4-86F2-477E1F3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 dinamiche lineari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54D8A-E546-40AC-860D-11928C4D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struttura dati si definisce </a:t>
            </a:r>
            <a:r>
              <a:rPr lang="it-IT" b="1" i="1" dirty="0"/>
              <a:t>dinamica</a:t>
            </a:r>
            <a:r>
              <a:rPr lang="it-IT" dirty="0"/>
              <a:t> se permette di rappresentare insiemi dinamici la cui </a:t>
            </a:r>
            <a:r>
              <a:rPr lang="it-IT" b="1" i="1" dirty="0"/>
              <a:t>cardinalità varia </a:t>
            </a:r>
            <a:r>
              <a:rPr lang="it-IT" dirty="0"/>
              <a:t>durante l’esecuzione del programma</a:t>
            </a:r>
          </a:p>
          <a:p>
            <a:r>
              <a:rPr lang="it-IT" dirty="0"/>
              <a:t>una struttura dati si definisce </a:t>
            </a:r>
            <a:r>
              <a:rPr lang="it-IT" b="1" i="1" dirty="0"/>
              <a:t>lineare</a:t>
            </a:r>
            <a:r>
              <a:rPr lang="it-IT" dirty="0"/>
              <a:t> se ogni elemento contiene solo il riferimento all’elemento </a:t>
            </a:r>
            <a:r>
              <a:rPr lang="it-IT" b="1" i="1" dirty="0"/>
              <a:t>successivo </a:t>
            </a:r>
            <a:r>
              <a:rPr lang="it-IT" dirty="0"/>
              <a:t>e l’</a:t>
            </a:r>
            <a:r>
              <a:rPr lang="it-IT" b="1" i="1" dirty="0"/>
              <a:t>accesso</a:t>
            </a:r>
            <a:r>
              <a:rPr lang="it-IT" dirty="0"/>
              <a:t> agli elementi avviene seguendo specifiche modalità partendo sempre dal </a:t>
            </a:r>
            <a:r>
              <a:rPr lang="it-IT" b="1" i="1" dirty="0"/>
              <a:t>primo elemento</a:t>
            </a:r>
          </a:p>
          <a:p>
            <a:r>
              <a:rPr lang="it-IT" dirty="0"/>
              <a:t>strutture dinamiche lineari</a:t>
            </a:r>
          </a:p>
          <a:p>
            <a:pPr lvl="1"/>
            <a:r>
              <a:rPr lang="it-IT" sz="2400" b="1" i="1" dirty="0"/>
              <a:t>lista (list)</a:t>
            </a:r>
          </a:p>
          <a:p>
            <a:pPr lvl="1"/>
            <a:r>
              <a:rPr lang="it-IT" sz="2400" b="1" i="1" dirty="0"/>
              <a:t>pila (</a:t>
            </a:r>
            <a:r>
              <a:rPr lang="it-IT" sz="2400" b="1" i="1" dirty="0" err="1"/>
              <a:t>stack</a:t>
            </a:r>
            <a:r>
              <a:rPr lang="it-IT" sz="2400" b="1" i="1" dirty="0"/>
              <a:t>)</a:t>
            </a:r>
          </a:p>
          <a:p>
            <a:pPr lvl="1"/>
            <a:r>
              <a:rPr lang="it-IT" sz="2400" b="1" i="1" dirty="0"/>
              <a:t>coda (</a:t>
            </a:r>
            <a:r>
              <a:rPr lang="it-IT" sz="2400" b="1" i="1" dirty="0" err="1"/>
              <a:t>queue</a:t>
            </a:r>
            <a:r>
              <a:rPr lang="it-IT" sz="2400" b="1" i="1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5CA45-F5D5-4379-B36B-10ED63F4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1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E64CE92-D344-4B9D-B386-714CC9E2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coda: implementazione con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6E4758-3AC7-4942-B11C-9678E9B7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Linked List Queue">
            <a:extLst>
              <a:ext uri="{FF2B5EF4-FFF2-40B4-BE49-F238E27FC236}">
                <a16:creationId xmlns:a16="http://schemas.microsoft.com/office/drawing/2014/main" id="{031F5E21-F3D6-4C78-B864-CFFBE22E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340768"/>
            <a:ext cx="522160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 list enqueue">
            <a:extLst>
              <a:ext uri="{FF2B5EF4-FFF2-40B4-BE49-F238E27FC236}">
                <a16:creationId xmlns:a16="http://schemas.microsoft.com/office/drawing/2014/main" id="{CF109CC0-797A-4C0A-B5A1-C433DA5B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284984"/>
            <a:ext cx="43624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 List Dequeue operation">
            <a:extLst>
              <a:ext uri="{FF2B5EF4-FFF2-40B4-BE49-F238E27FC236}">
                <a16:creationId xmlns:a16="http://schemas.microsoft.com/office/drawing/2014/main" id="{C4973C22-4B4F-43AB-BCA0-293398B8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3511469"/>
            <a:ext cx="40671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2564388-DFB3-42E4-A1F5-5EE798FD14B9}"/>
              </a:ext>
            </a:extLst>
          </p:cNvPr>
          <p:cNvSpPr/>
          <p:nvPr/>
        </p:nvSpPr>
        <p:spPr>
          <a:xfrm>
            <a:off x="2535102" y="457282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>
                <a:latin typeface="Century Schoolbook" panose="02040604050505020304" pitchFamily="18" charset="0"/>
              </a:rPr>
              <a:t>enqueue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E1F1807-D7A9-474C-A27B-12979DFE7ECE}"/>
              </a:ext>
            </a:extLst>
          </p:cNvPr>
          <p:cNvSpPr/>
          <p:nvPr/>
        </p:nvSpPr>
        <p:spPr>
          <a:xfrm>
            <a:off x="8040216" y="4930694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>
                <a:latin typeface="Century Schoolbook" panose="02040604050505020304" pitchFamily="18" charset="0"/>
              </a:rPr>
              <a:t>dequeue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42123FD-CF5E-4C79-A42F-257A43BAD584}"/>
              </a:ext>
            </a:extLst>
          </p:cNvPr>
          <p:cNvSpPr/>
          <p:nvPr/>
        </p:nvSpPr>
        <p:spPr>
          <a:xfrm>
            <a:off x="5015880" y="2561952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>
                <a:latin typeface="Century Schoolbook" panose="02040604050505020304" pitchFamily="18" charset="0"/>
              </a:rPr>
              <a:t>front (head) – </a:t>
            </a:r>
            <a:r>
              <a:rPr lang="it-IT" i="1" dirty="0" err="1">
                <a:latin typeface="Century Schoolbook" panose="02040604050505020304" pitchFamily="18" charset="0"/>
              </a:rPr>
              <a:t>rear</a:t>
            </a:r>
            <a:r>
              <a:rPr lang="it-IT" i="1" dirty="0">
                <a:latin typeface="Century Schoolbook" panose="02040604050505020304" pitchFamily="18" charset="0"/>
              </a:rPr>
              <a:t> (</a:t>
            </a:r>
            <a:r>
              <a:rPr lang="it-IT" i="1" dirty="0" err="1">
                <a:latin typeface="Century Schoolbook" panose="02040604050505020304" pitchFamily="18" charset="0"/>
              </a:rPr>
              <a:t>tail</a:t>
            </a:r>
            <a:r>
              <a:rPr lang="it-IT" i="1" dirty="0">
                <a:latin typeface="Century Schoolbook" panose="02040604050505020304" pitchFamily="18" charset="0"/>
              </a:rPr>
              <a:t>)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4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&amp;value);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&amp;value);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Queue &amp; q);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Queue::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Nodo* t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Nodo(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head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Queue::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Nodo* p = head;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head = head-&gt;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p;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47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D2E95F2-4A6B-4E9D-AB84-7D18427C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overloading</a:t>
            </a:r>
            <a:r>
              <a:rPr lang="it-IT" cap="none" dirty="0"/>
              <a:t> degli operatori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30B12C9-FC06-4CD6-80F8-D74BA46E6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C++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BA7C7-1C43-4F30-8ADE-C3602A90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278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024E0AD-5F65-4967-BB65-CA219EEE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3A46CF-6C59-4BA7-85E6-FEA1D8A7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</a:t>
            </a:r>
            <a:r>
              <a:rPr lang="it-IT" b="1" i="1" dirty="0"/>
              <a:t>operatori</a:t>
            </a:r>
            <a:r>
              <a:rPr lang="it-IT" dirty="0"/>
              <a:t> + , - , == , &lt;&lt;, &gt;&gt; sono </a:t>
            </a:r>
            <a:r>
              <a:rPr lang="it-IT" b="1" i="1" dirty="0"/>
              <a:t>funzioni</a:t>
            </a:r>
            <a:r>
              <a:rPr lang="it-IT" dirty="0"/>
              <a:t> usate con una sintassi particolare</a:t>
            </a:r>
          </a:p>
          <a:p>
            <a:r>
              <a:rPr lang="it-IT" dirty="0"/>
              <a:t>C++ consente di </a:t>
            </a:r>
            <a:r>
              <a:rPr lang="it-IT" b="1" i="1" dirty="0"/>
              <a:t>sovraccaricare</a:t>
            </a:r>
            <a:r>
              <a:rPr lang="it-IT" dirty="0"/>
              <a:t> gli </a:t>
            </a:r>
            <a:r>
              <a:rPr lang="it-IT" b="1" i="1" dirty="0"/>
              <a:t>operatori</a:t>
            </a:r>
            <a:r>
              <a:rPr lang="it-IT" dirty="0"/>
              <a:t> facendo in modo che accettino argomenti di tipo classe</a:t>
            </a:r>
          </a:p>
          <a:p>
            <a:pPr lvl="1"/>
            <a:r>
              <a:rPr lang="it-IT" dirty="0"/>
              <a:t>è una delle funzionalità tra le più apprezzate del linguaggio</a:t>
            </a:r>
          </a:p>
          <a:p>
            <a:pPr lvl="1"/>
            <a:r>
              <a:rPr lang="it-IT" dirty="0"/>
              <a:t>rende il programma molto più chiaro rispetto a chiamate a funzione equivalenti</a:t>
            </a:r>
          </a:p>
          <a:p>
            <a:r>
              <a:rPr lang="it-IT" dirty="0"/>
              <a:t>l’oggetto più a sinistra deve essere </a:t>
            </a:r>
            <a:r>
              <a:rPr lang="it-IT" b="1" i="1" dirty="0"/>
              <a:t>membro</a:t>
            </a:r>
            <a:r>
              <a:rPr lang="it-IT" dirty="0"/>
              <a:t> della classe</a:t>
            </a:r>
          </a:p>
          <a:p>
            <a:r>
              <a:rPr lang="it-IT" b="1" i="1" dirty="0"/>
              <a:t>non sempre </a:t>
            </a:r>
            <a:r>
              <a:rPr lang="it-IT" dirty="0"/>
              <a:t>è possibile (es.: operatori </a:t>
            </a:r>
            <a:r>
              <a:rPr lang="it-IT" b="1" i="1" dirty="0"/>
              <a:t>&gt;&gt;</a:t>
            </a:r>
            <a:r>
              <a:rPr lang="it-IT" dirty="0"/>
              <a:t> e </a:t>
            </a:r>
            <a:r>
              <a:rPr lang="it-IT" b="1" i="1" dirty="0"/>
              <a:t>&lt;&lt;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7D4867-5CEF-4670-9B91-5AC4FE32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11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8D3D0-B287-4403-A9C0-8B8BCF1A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9AED7BD-8716-43B5-9918-8F905B3A5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Lista* Lista::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(Lista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altraLista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Nodo* t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(t-&gt;info);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t=t-&gt;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altraLista.testa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(t-&gt;info);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t=t-&gt;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9CF0E7-5193-4953-AC1B-18ED7D281F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concatenazione</a:t>
            </a:r>
            <a:r>
              <a:rPr lang="it-IT" sz="2000" dirty="0"/>
              <a:t> fra liste</a:t>
            </a:r>
          </a:p>
          <a:p>
            <a:r>
              <a:rPr lang="it-IT" sz="2000" dirty="0"/>
              <a:t>viene restituito un puntatore a una </a:t>
            </a:r>
            <a:r>
              <a:rPr lang="it-IT" sz="2000" b="1" i="1" dirty="0"/>
              <a:t>nuova lista </a:t>
            </a:r>
            <a:r>
              <a:rPr lang="it-IT" sz="2000" dirty="0"/>
              <a:t>che contiene le </a:t>
            </a:r>
            <a:r>
              <a:rPr lang="it-IT" sz="2000" b="1" i="1" dirty="0"/>
              <a:t>informazioni</a:t>
            </a:r>
            <a:r>
              <a:rPr lang="it-IT" sz="2000" dirty="0"/>
              <a:t> presenti nella </a:t>
            </a:r>
            <a:r>
              <a:rPr lang="it-IT" sz="2000" b="1" i="1" dirty="0"/>
              <a:t>lista attuale</a:t>
            </a:r>
            <a:r>
              <a:rPr lang="it-IT" sz="2000" dirty="0"/>
              <a:t> seguite da quelle presenti nella lista </a:t>
            </a:r>
            <a:r>
              <a:rPr lang="it-IT" sz="2000" b="1" i="1" dirty="0" err="1"/>
              <a:t>altraLista</a:t>
            </a:r>
            <a:r>
              <a:rPr lang="it-IT" sz="2000" dirty="0"/>
              <a:t> ricevuta come </a:t>
            </a:r>
            <a:r>
              <a:rPr lang="it-IT" sz="2000" b="1" i="1" dirty="0"/>
              <a:t>parametro</a:t>
            </a:r>
          </a:p>
          <a:p>
            <a:r>
              <a:rPr lang="it-IT" sz="2000" dirty="0"/>
              <a:t>utilizzo: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 l1,l2;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Lista* l3;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l3 = l1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l2;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5D45B8-5971-4215-8EA8-F63413C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8944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810A31F-CC53-4AF8-A9F0-8EA4841F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funzioni friend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F2E4DBB-2B8A-44E4-99F7-345B55463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C++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7D0B9B-54F8-48AE-AF90-1BC5D7FE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50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0C1DBAF-5A70-47C1-BDAB-82CBDFA6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friend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638B3A-025A-4172-B6C1-2D432340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funzione </a:t>
            </a:r>
            <a:r>
              <a:rPr lang="it-IT" b="1" i="1" dirty="0"/>
              <a:t>friend</a:t>
            </a:r>
            <a:r>
              <a:rPr lang="it-IT" dirty="0"/>
              <a:t> di una classe ha </a:t>
            </a:r>
            <a:r>
              <a:rPr lang="it-IT" b="1" i="1" dirty="0"/>
              <a:t>accesso</a:t>
            </a:r>
            <a:r>
              <a:rPr lang="it-IT" dirty="0"/>
              <a:t> ai </a:t>
            </a:r>
            <a:r>
              <a:rPr lang="it-IT" b="1" i="1" dirty="0"/>
              <a:t>membri privati </a:t>
            </a:r>
            <a:r>
              <a:rPr lang="it-IT" dirty="0"/>
              <a:t>della classe </a:t>
            </a:r>
            <a:r>
              <a:rPr lang="it-IT" b="1" i="1" dirty="0"/>
              <a:t>pur non essendone membro</a:t>
            </a:r>
          </a:p>
          <a:p>
            <a:r>
              <a:rPr lang="it-IT" dirty="0"/>
              <a:t>deve essere </a:t>
            </a:r>
            <a:r>
              <a:rPr lang="it-IT" b="1" i="1" dirty="0"/>
              <a:t>dichiarata</a:t>
            </a:r>
            <a:r>
              <a:rPr lang="it-IT" dirty="0"/>
              <a:t> </a:t>
            </a:r>
            <a:r>
              <a:rPr lang="it-IT" b="1" i="1" dirty="0"/>
              <a:t>friend</a:t>
            </a:r>
            <a:r>
              <a:rPr lang="it-IT" dirty="0"/>
              <a:t> nella </a:t>
            </a:r>
            <a:r>
              <a:rPr lang="it-IT" b="1" i="1" dirty="0"/>
              <a:t>definizione</a:t>
            </a:r>
            <a:r>
              <a:rPr lang="it-IT" dirty="0"/>
              <a:t> della classe</a:t>
            </a:r>
          </a:p>
          <a:p>
            <a:r>
              <a:rPr lang="it-IT" dirty="0"/>
              <a:t>viene </a:t>
            </a:r>
            <a:r>
              <a:rPr lang="it-IT" b="1" i="1" dirty="0"/>
              <a:t>definita</a:t>
            </a:r>
            <a:r>
              <a:rPr lang="it-IT" dirty="0"/>
              <a:t> e </a:t>
            </a:r>
            <a:r>
              <a:rPr lang="it-IT" b="1" i="1" dirty="0"/>
              <a:t>chiamata</a:t>
            </a:r>
            <a:r>
              <a:rPr lang="it-IT" dirty="0"/>
              <a:t> come una </a:t>
            </a:r>
            <a:r>
              <a:rPr lang="it-IT" b="1" i="1" dirty="0"/>
              <a:t>funzione ordinaria</a:t>
            </a:r>
          </a:p>
          <a:p>
            <a:r>
              <a:rPr lang="it-IT" dirty="0"/>
              <a:t>l’uso di funzioni friend migliora le prestazioni </a:t>
            </a:r>
          </a:p>
          <a:p>
            <a:pPr lvl="1"/>
            <a:r>
              <a:rPr lang="it-IT" i="1" dirty="0"/>
              <a:t>non necessitano di </a:t>
            </a:r>
            <a:r>
              <a:rPr lang="it-IT" i="1" dirty="0" err="1"/>
              <a:t>accessor</a:t>
            </a:r>
            <a:endParaRPr lang="it-IT" i="1" dirty="0"/>
          </a:p>
          <a:p>
            <a:r>
              <a:rPr lang="it-IT" dirty="0"/>
              <a:t>una </a:t>
            </a:r>
            <a:r>
              <a:rPr lang="it-IT" b="1" i="1" dirty="0"/>
              <a:t>funzione</a:t>
            </a:r>
            <a:r>
              <a:rPr lang="it-IT" dirty="0"/>
              <a:t> può essere </a:t>
            </a:r>
            <a:r>
              <a:rPr lang="it-IT" b="1" i="1" dirty="0"/>
              <a:t>friend di più classi</a:t>
            </a:r>
          </a:p>
          <a:p>
            <a:r>
              <a:rPr lang="it-IT" dirty="0"/>
              <a:t>le funzioni friend </a:t>
            </a:r>
            <a:r>
              <a:rPr lang="it-IT" b="1" i="1" dirty="0"/>
              <a:t>più comuni</a:t>
            </a:r>
            <a:r>
              <a:rPr lang="it-IT" dirty="0"/>
              <a:t> sono gli </a:t>
            </a:r>
            <a:r>
              <a:rPr lang="it-IT" b="1" i="1" dirty="0"/>
              <a:t>operatori</a:t>
            </a:r>
            <a:r>
              <a:rPr lang="it-IT" dirty="0"/>
              <a:t> sovraccaricati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E49729-9BC4-47EB-9B9B-E06BF57F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153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C7D5A-5F5A-4659-AC8F-DBB8FC9C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FAD832A-09AB-4110-9929-E3A87B7A2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&amp;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'{';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lst.vuota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Nodo * p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',';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 = p-&gt;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>
                <a:latin typeface="Courier New" panose="02070309020205020404" pitchFamily="49" charset="0"/>
                <a:cs typeface="Courier New" panose="02070309020205020404" pitchFamily="49" charset="0"/>
              </a:rPr>
              <a:t>&lt;&lt; '}';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43B54B-127F-458C-94C7-9FD73BD48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dirty="0"/>
              <a:t>gli </a:t>
            </a:r>
            <a:r>
              <a:rPr lang="it-IT" sz="2000" b="1" i="1" dirty="0"/>
              <a:t>operatori</a:t>
            </a:r>
            <a:r>
              <a:rPr lang="it-IT" sz="2000" dirty="0"/>
              <a:t> </a:t>
            </a:r>
            <a:r>
              <a:rPr lang="it-IT" sz="2000" b="1" i="1" dirty="0"/>
              <a:t>&lt;&lt;</a:t>
            </a:r>
            <a:r>
              <a:rPr lang="it-IT" sz="2000" dirty="0"/>
              <a:t> e </a:t>
            </a:r>
            <a:r>
              <a:rPr lang="it-IT" sz="2000" b="1" i="1" dirty="0"/>
              <a:t>&gt;&gt;</a:t>
            </a:r>
            <a:r>
              <a:rPr lang="it-IT" sz="2000" dirty="0"/>
              <a:t> possono essere sovraccaricati per essere usati per l’</a:t>
            </a:r>
            <a:r>
              <a:rPr lang="it-IT" sz="2000" b="1" i="1" dirty="0"/>
              <a:t>I/O </a:t>
            </a:r>
            <a:r>
              <a:rPr lang="it-IT" sz="2000" dirty="0"/>
              <a:t>degli </a:t>
            </a:r>
            <a:r>
              <a:rPr lang="it-IT" sz="2000" b="1" i="1" dirty="0"/>
              <a:t>oggetti</a:t>
            </a:r>
            <a:r>
              <a:rPr lang="it-IT" sz="2000" dirty="0"/>
              <a:t> di una classe</a:t>
            </a:r>
          </a:p>
          <a:p>
            <a:r>
              <a:rPr lang="it-IT" sz="2000" b="1" i="1" dirty="0"/>
              <a:t>non</a:t>
            </a:r>
            <a:r>
              <a:rPr lang="it-IT" sz="2000" dirty="0"/>
              <a:t> possono essere sovraccaricati come </a:t>
            </a:r>
            <a:r>
              <a:rPr lang="it-IT" sz="2000" b="1" i="1" dirty="0"/>
              <a:t>membri</a:t>
            </a:r>
            <a:r>
              <a:rPr lang="it-IT" sz="2000" dirty="0"/>
              <a:t>: l’operatore più a sinistra non è del tipo della classe </a:t>
            </a:r>
          </a:p>
          <a:p>
            <a:r>
              <a:rPr lang="it-IT" sz="2000" b="1" i="1" dirty="0"/>
              <a:t>&lt;&lt;</a:t>
            </a:r>
            <a:r>
              <a:rPr lang="it-IT" sz="2000" dirty="0"/>
              <a:t> e </a:t>
            </a:r>
            <a:r>
              <a:rPr lang="it-IT" sz="2000" b="1" i="1" dirty="0"/>
              <a:t>&gt;&gt; </a:t>
            </a:r>
            <a:r>
              <a:rPr lang="it-IT" sz="2000" dirty="0"/>
              <a:t>richiedono rispettivamente </a:t>
            </a:r>
            <a:r>
              <a:rPr lang="it-IT" sz="2000" b="1" i="1" dirty="0" err="1"/>
              <a:t>ostream</a:t>
            </a:r>
            <a:r>
              <a:rPr lang="it-IT" sz="2000" b="1" i="1" dirty="0"/>
              <a:t>&amp;</a:t>
            </a:r>
            <a:r>
              <a:rPr lang="it-IT" sz="2000" dirty="0"/>
              <a:t> e </a:t>
            </a:r>
            <a:r>
              <a:rPr lang="it-IT" sz="2000" b="1" i="1" dirty="0" err="1"/>
              <a:t>istream</a:t>
            </a:r>
            <a:r>
              <a:rPr lang="it-IT" sz="2000" b="1" i="1" dirty="0"/>
              <a:t>&amp;</a:t>
            </a:r>
          </a:p>
          <a:p>
            <a:r>
              <a:rPr lang="it-IT" sz="2000" dirty="0"/>
              <a:t>nell’esempio l’</a:t>
            </a:r>
            <a:r>
              <a:rPr lang="it-IT" sz="2000" b="1" i="1" dirty="0" err="1"/>
              <a:t>overloading</a:t>
            </a:r>
            <a:r>
              <a:rPr lang="it-IT" sz="2000" dirty="0"/>
              <a:t> dell’</a:t>
            </a:r>
            <a:r>
              <a:rPr lang="it-IT" sz="2000" b="1" i="1" dirty="0"/>
              <a:t>operatore &lt;&lt; </a:t>
            </a:r>
            <a:r>
              <a:rPr lang="it-IT" sz="2000" dirty="0"/>
              <a:t>viene definito come </a:t>
            </a:r>
            <a:r>
              <a:rPr lang="it-IT" sz="2000" b="1" i="1" dirty="0"/>
              <a:t>funzione friend </a:t>
            </a:r>
            <a:r>
              <a:rPr lang="it-IT" sz="2000" dirty="0"/>
              <a:t>di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37D739-6537-453B-BE83-3924EC2C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59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1BD3F-281B-4825-9A5A-DAB2CDA3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r>
              <a:rPr lang="it-IT" dirty="0"/>
              <a:t> – implementazione </a:t>
            </a:r>
            <a:br>
              <a:rPr lang="it-IT" dirty="0"/>
            </a:br>
            <a:r>
              <a:rPr lang="it-IT" dirty="0"/>
              <a:t>con array dinamico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F0520-AF2C-498E-9A46-F253B3DAA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capacita;          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incremento;        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capacita = 10,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incremento = 10);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val);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val);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operator&lt;&lt;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s);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DEDE62-E721-442F-AD9A-4AE6663AEB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dati</a:t>
            </a:r>
            <a:r>
              <a:rPr lang="it-IT" sz="1800" dirty="0">
                <a:cs typeface="Courier New" panose="02070309020205020404" pitchFamily="49" charset="0"/>
              </a:rPr>
              <a:t> è un </a:t>
            </a:r>
            <a:r>
              <a:rPr lang="it-IT" sz="1800" i="1" dirty="0">
                <a:cs typeface="Courier New" panose="02070309020205020404" pitchFamily="49" charset="0"/>
              </a:rPr>
              <a:t>array dinamico </a:t>
            </a:r>
            <a:r>
              <a:rPr lang="it-IT" sz="1800" dirty="0">
                <a:cs typeface="Courier New" panose="02070309020205020404" pitchFamily="49" charset="0"/>
              </a:rPr>
              <a:t>(in questo caso di stringhe) che contiene i dati inseriti nello </a:t>
            </a:r>
            <a:r>
              <a:rPr lang="it-IT" sz="1800" dirty="0" err="1">
                <a:cs typeface="Courier New" panose="02070309020205020404" pitchFamily="49" charset="0"/>
              </a:rPr>
              <a:t>stack</a:t>
            </a:r>
            <a:endParaRPr lang="it-IT" sz="1800" dirty="0">
              <a:cs typeface="Courier New" panose="02070309020205020404" pitchFamily="49" charset="0"/>
            </a:endParaRPr>
          </a:p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it-IT" sz="1800" dirty="0">
                <a:cs typeface="Courier New" panose="02070309020205020404" pitchFamily="49" charset="0"/>
              </a:rPr>
              <a:t> è l’indice dell’ultimo elementi inserito nello </a:t>
            </a:r>
            <a:r>
              <a:rPr lang="it-IT" sz="1800" dirty="0" err="1">
                <a:cs typeface="Courier New" panose="02070309020205020404" pitchFamily="49" charset="0"/>
              </a:rPr>
              <a:t>stack</a:t>
            </a:r>
            <a:r>
              <a:rPr lang="it-IT" sz="1800" dirty="0">
                <a:cs typeface="Courier New" panose="02070309020205020404" pitchFamily="49" charset="0"/>
              </a:rPr>
              <a:t> (-1 se lo </a:t>
            </a:r>
            <a:r>
              <a:rPr lang="it-IT" sz="1800" dirty="0" err="1">
                <a:cs typeface="Courier New" panose="02070309020205020404" pitchFamily="49" charset="0"/>
              </a:rPr>
              <a:t>stack</a:t>
            </a:r>
            <a:r>
              <a:rPr lang="it-IT" sz="1800" dirty="0">
                <a:cs typeface="Courier New" panose="02070309020205020404" pitchFamily="49" charset="0"/>
              </a:rPr>
              <a:t> è vuoto)</a:t>
            </a:r>
          </a:p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capacita</a:t>
            </a:r>
            <a:r>
              <a:rPr lang="it-IT" sz="1800" dirty="0">
                <a:cs typeface="Courier New" panose="02070309020205020404" pitchFamily="49" charset="0"/>
              </a:rPr>
              <a:t> è la capacità dell’array (aumenta se necessario)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pop,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>
                <a:cs typeface="Courier New" panose="02070309020205020404" pitchFamily="49" charset="0"/>
              </a:rPr>
              <a:t>sono le funzioni per la gestione dello </a:t>
            </a:r>
            <a:r>
              <a:rPr lang="it-IT" sz="1800" dirty="0" err="1">
                <a:cs typeface="Courier New" panose="02070309020205020404" pitchFamily="49" charset="0"/>
              </a:rPr>
              <a:t>stack</a:t>
            </a:r>
            <a:endParaRPr lang="it-IT" sz="1800" dirty="0">
              <a:cs typeface="Courier New" panose="02070309020205020404" pitchFamily="49" charset="0"/>
            </a:endParaRPr>
          </a:p>
          <a:p>
            <a:r>
              <a:rPr lang="it-IT" sz="1800" dirty="0" err="1">
                <a:cs typeface="Courier New" panose="02070309020205020404" pitchFamily="49" charset="0"/>
              </a:rPr>
              <a:t>push</a:t>
            </a:r>
            <a:r>
              <a:rPr lang="it-IT" sz="1800" dirty="0">
                <a:cs typeface="Courier New" panose="02070309020205020404" pitchFamily="49" charset="0"/>
              </a:rPr>
              <a:t> può provocare la creazione di un nuovo array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C6ABCF-CC53-465F-A11B-A174672B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277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C6910-8C26-4C8E-AFE0-234192D8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r>
              <a:rPr lang="it-IT" dirty="0"/>
              <a:t> – implementazione </a:t>
            </a:r>
            <a:br>
              <a:rPr lang="it-IT" dirty="0"/>
            </a:br>
            <a:r>
              <a:rPr lang="it-IT" dirty="0"/>
              <a:t>con array dinamico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1B42F8-29BE-4145-A17D-8807D0E89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capacita(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incremento(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dati = new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[capacita];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top = -1;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delete[] dati; 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 &lt; 0;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 Stack::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(empty()) return false;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[top];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top--;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D3250A-6C40-45D6-BF84-0979F42EFA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val)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(top &gt;= (capacita - 1))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capacita += incremento;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new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[capacita];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&lt;= top; ++i)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dati[i];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delete[] dati;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dati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top++;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dati[top] = val;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5BC58A-2F40-402A-BE73-2A65614A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9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08087C-3532-4E9F-A358-FDED968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lista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115021A-A06E-4DCB-B746-45DDF90C3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15D642-D930-4A35-BB8C-D0B80BC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3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A1A24-7ADF-41FA-95C0-D9587D88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D7CAC-978E-48D2-900B-32748588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dice lista una </a:t>
            </a:r>
            <a:r>
              <a:rPr lang="it-IT" b="1" i="1" dirty="0"/>
              <a:t>tripla</a:t>
            </a:r>
            <a:r>
              <a:rPr lang="it-IT" dirty="0"/>
              <a:t> </a:t>
            </a:r>
            <a:r>
              <a:rPr lang="it-IT" b="1" dirty="0"/>
              <a:t>L = (E, t, </a:t>
            </a:r>
            <a:r>
              <a:rPr lang="it-IT" b="1" i="1" dirty="0"/>
              <a:t>S</a:t>
            </a:r>
            <a:r>
              <a:rPr lang="it-IT" b="1" dirty="0"/>
              <a:t>) </a:t>
            </a:r>
            <a:r>
              <a:rPr lang="it-IT" dirty="0"/>
              <a:t>dove </a:t>
            </a:r>
          </a:p>
          <a:p>
            <a:pPr lvl="1"/>
            <a:r>
              <a:rPr lang="it-IT" b="1" dirty="0"/>
              <a:t>E</a:t>
            </a:r>
            <a:r>
              <a:rPr lang="it-IT" dirty="0"/>
              <a:t> è un insieme di </a:t>
            </a:r>
            <a:r>
              <a:rPr lang="it-IT" b="1" i="1" dirty="0"/>
              <a:t>elementi</a:t>
            </a:r>
          </a:p>
          <a:p>
            <a:pPr lvl="1"/>
            <a:r>
              <a:rPr lang="it-IT" b="1" dirty="0"/>
              <a:t>t </a:t>
            </a:r>
            <a:r>
              <a:rPr lang="it-IT" b="1" dirty="0">
                <a:sym typeface="Symbol" panose="05050102010706020507" pitchFamily="18" charset="2"/>
              </a:rPr>
              <a:t> E </a:t>
            </a:r>
            <a:r>
              <a:rPr lang="it-IT" dirty="0">
                <a:sym typeface="Symbol" panose="05050102010706020507" pitchFamily="18" charset="2"/>
              </a:rPr>
              <a:t>è detto </a:t>
            </a:r>
            <a:r>
              <a:rPr lang="it-IT" b="1" i="1" dirty="0">
                <a:sym typeface="Symbol" panose="05050102010706020507" pitchFamily="18" charset="2"/>
              </a:rPr>
              <a:t>testa</a:t>
            </a:r>
          </a:p>
          <a:p>
            <a:pPr lvl="1"/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dirty="0">
                <a:sym typeface="Symbol" panose="05050102010706020507" pitchFamily="18" charset="2"/>
              </a:rPr>
              <a:t> è una </a:t>
            </a:r>
            <a:r>
              <a:rPr lang="it-IT" b="1" i="1" dirty="0">
                <a:sym typeface="Symbol" panose="05050102010706020507" pitchFamily="18" charset="2"/>
              </a:rPr>
              <a:t>relazione binaria </a:t>
            </a:r>
            <a:r>
              <a:rPr lang="it-IT" dirty="0">
                <a:sym typeface="Symbol" panose="05050102010706020507" pitchFamily="18" charset="2"/>
              </a:rPr>
              <a:t>su E (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b="1" dirty="0">
                <a:sym typeface="Symbol" panose="05050102010706020507" pitchFamily="18" charset="2"/>
              </a:rPr>
              <a:t>  E  E</a:t>
            </a:r>
            <a:r>
              <a:rPr lang="it-IT" dirty="0">
                <a:sym typeface="Symbol" panose="05050102010706020507" pitchFamily="18" charset="2"/>
              </a:rPr>
              <a:t>)</a:t>
            </a:r>
          </a:p>
          <a:p>
            <a:r>
              <a:rPr lang="it-IT" dirty="0">
                <a:sym typeface="Symbol" panose="05050102010706020507" pitchFamily="18" charset="2"/>
              </a:rPr>
              <a:t>la relazione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dirty="0">
                <a:sym typeface="Symbol" panose="05050102010706020507" pitchFamily="18" charset="2"/>
              </a:rPr>
              <a:t> soddisfa le seguenti proprietà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E, (</a:t>
            </a:r>
            <a:r>
              <a:rPr lang="it-IT" b="1" dirty="0" err="1">
                <a:sym typeface="Symbol" panose="05050102010706020507" pitchFamily="18" charset="2"/>
              </a:rPr>
              <a:t>e,t</a:t>
            </a:r>
            <a:r>
              <a:rPr lang="it-IT" b="1" dirty="0">
                <a:sym typeface="Symbol" panose="05050102010706020507" pitchFamily="18" charset="2"/>
              </a:rPr>
              <a:t>) 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e ≠ t </a:t>
            </a:r>
            <a:r>
              <a:rPr lang="it-IT" dirty="0">
                <a:sym typeface="Symbol" panose="05050102010706020507" pitchFamily="18" charset="2"/>
              </a:rPr>
              <a:t>allora esiste </a:t>
            </a:r>
            <a:r>
              <a:rPr lang="it-IT" b="1" i="1" dirty="0">
                <a:sym typeface="Symbol" panose="05050102010706020507" pitchFamily="18" charset="2"/>
              </a:rPr>
              <a:t>uno e un solo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, e)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 </a:t>
            </a:r>
            <a:r>
              <a:rPr lang="it-IT" dirty="0">
                <a:sym typeface="Symbol" panose="05050102010706020507" pitchFamily="18" charset="2"/>
              </a:rPr>
              <a:t>esiste </a:t>
            </a:r>
            <a:r>
              <a:rPr lang="it-IT" b="1" i="1" dirty="0">
                <a:sym typeface="Symbol" panose="05050102010706020507" pitchFamily="18" charset="2"/>
              </a:rPr>
              <a:t>al più </a:t>
            </a:r>
            <a:r>
              <a:rPr lang="it-IT" dirty="0">
                <a:sym typeface="Symbol" panose="05050102010706020507" pitchFamily="18" charset="2"/>
              </a:rPr>
              <a:t>un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(e,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e ≠ t </a:t>
            </a:r>
            <a:r>
              <a:rPr lang="it-IT" dirty="0">
                <a:sym typeface="Symbol" panose="05050102010706020507" pitchFamily="18" charset="2"/>
              </a:rPr>
              <a:t>allora e è </a:t>
            </a:r>
            <a:r>
              <a:rPr lang="it-IT" b="1" i="1" dirty="0">
                <a:sym typeface="Symbol" panose="05050102010706020507" pitchFamily="18" charset="2"/>
              </a:rPr>
              <a:t>raggiungibile</a:t>
            </a:r>
            <a:r>
              <a:rPr lang="it-IT" dirty="0">
                <a:sym typeface="Symbol" panose="05050102010706020507" pitchFamily="18" charset="2"/>
              </a:rPr>
              <a:t> da </a:t>
            </a:r>
            <a:r>
              <a:rPr lang="it-IT" b="1" dirty="0">
                <a:sym typeface="Symbol" panose="05050102010706020507" pitchFamily="18" charset="2"/>
              </a:rPr>
              <a:t>t</a:t>
            </a:r>
            <a:r>
              <a:rPr lang="it-IT" dirty="0">
                <a:sym typeface="Symbol" panose="05050102010706020507" pitchFamily="18" charset="2"/>
              </a:rPr>
              <a:t>, cioè esistono </a:t>
            </a:r>
            <a:r>
              <a:rPr lang="it-IT" b="1" dirty="0">
                <a:sym typeface="Symbol" panose="05050102010706020507" pitchFamily="18" charset="2"/>
              </a:rPr>
              <a:t>e’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… ,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baseline="-25000" dirty="0" err="1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con k  2 tali che </a:t>
            </a:r>
            <a:r>
              <a:rPr lang="it-IT" b="1" dirty="0">
                <a:sym typeface="Symbol" panose="05050102010706020507" pitchFamily="18" charset="2"/>
              </a:rPr>
              <a:t>e’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 = t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b="1" dirty="0">
                <a:sym typeface="Symbol" panose="05050102010706020507" pitchFamily="18" charset="2"/>
              </a:rPr>
              <a:t>(e’</a:t>
            </a:r>
            <a:r>
              <a:rPr lang="it-IT" b="1" baseline="-25000" dirty="0">
                <a:sym typeface="Symbol" panose="05050102010706020507" pitchFamily="18" charset="2"/>
              </a:rPr>
              <a:t>i</a:t>
            </a:r>
            <a:r>
              <a:rPr lang="it-IT" b="1" dirty="0">
                <a:sym typeface="Symbol" panose="05050102010706020507" pitchFamily="18" charset="2"/>
              </a:rPr>
              <a:t>,e’</a:t>
            </a:r>
            <a:r>
              <a:rPr lang="it-IT" b="1" baseline="-25000" dirty="0">
                <a:sym typeface="Symbol" panose="05050102010706020507" pitchFamily="18" charset="2"/>
              </a:rPr>
              <a:t>i+1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per ogni 1  i  k-1, ed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baseline="-25000" dirty="0" err="1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= e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65134-1138-4CF5-96C3-E4ADD10D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9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1CF54-7EC4-4873-934D-59EDA175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rappresentazione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55AFF-427D-42A8-BEFE-B1F8D48ED7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una lista viene rappresentata come una </a:t>
            </a:r>
            <a:r>
              <a:rPr lang="it-IT" sz="2400" b="1" i="1" dirty="0"/>
              <a:t>struttura dati dinamica lineare</a:t>
            </a:r>
            <a:r>
              <a:rPr lang="it-IT" sz="2400" dirty="0"/>
              <a:t>, in cui </a:t>
            </a:r>
            <a:r>
              <a:rPr lang="it-IT" sz="2400" b="1" i="1" dirty="0"/>
              <a:t>ogni elemento </a:t>
            </a:r>
            <a:r>
              <a:rPr lang="it-IT" sz="2400" dirty="0"/>
              <a:t>contiene solo il </a:t>
            </a:r>
            <a:r>
              <a:rPr lang="it-IT" sz="2400" b="1" i="1" dirty="0"/>
              <a:t>riferimento all’elemento successivo</a:t>
            </a:r>
            <a:r>
              <a:rPr lang="it-IT" sz="2400" dirty="0"/>
              <a:t> (</a:t>
            </a:r>
            <a:r>
              <a:rPr lang="it-IT" sz="2400" i="1" dirty="0"/>
              <a:t>lista singolarmente collegata</a:t>
            </a:r>
            <a:r>
              <a:rPr lang="it-IT" sz="2400" dirty="0"/>
              <a:t>) </a:t>
            </a:r>
          </a:p>
          <a:p>
            <a:r>
              <a:rPr lang="it-IT" sz="2400" dirty="0"/>
              <a:t>se ogni elemento contiene anche il </a:t>
            </a:r>
            <a:r>
              <a:rPr lang="it-IT" sz="2400" b="1" i="1" dirty="0"/>
              <a:t>riferimento all’elemento precedente</a:t>
            </a:r>
            <a:r>
              <a:rPr lang="it-IT" sz="2400" dirty="0"/>
              <a:t> (</a:t>
            </a:r>
            <a:r>
              <a:rPr lang="it-IT" sz="2400" i="1" dirty="0"/>
              <a:t>lista doppiamente collegata</a:t>
            </a:r>
            <a:r>
              <a:rPr lang="it-IT" sz="2400" dirty="0"/>
              <a:t>) la struttura è dinamica ma non lineare</a:t>
            </a: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19D46-D8DD-48FB-80F7-882AF04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724137-3E0B-4E6F-A908-60FD86C8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59" y="1600214"/>
            <a:ext cx="5616624" cy="8201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7883448-75F8-4331-9474-5FC4C1466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17" y="2996603"/>
            <a:ext cx="6048672" cy="104977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834399D-9749-4301-A066-F4D93F986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10" y="4731671"/>
            <a:ext cx="4943859" cy="7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9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B481290-7286-46DB-98B4-E67C6753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ordinata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CE2EAEC-4B45-4478-9D9C-B6C33B7A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lista </a:t>
            </a:r>
            <a:r>
              <a:rPr lang="it-IT" b="1" dirty="0"/>
              <a:t>L = (E, t, </a:t>
            </a:r>
            <a:r>
              <a:rPr lang="it-IT" b="1" i="1" dirty="0"/>
              <a:t>S</a:t>
            </a:r>
            <a:r>
              <a:rPr lang="it-IT" b="1" dirty="0"/>
              <a:t>) </a:t>
            </a:r>
            <a:r>
              <a:rPr lang="it-IT" dirty="0"/>
              <a:t>è detta </a:t>
            </a:r>
            <a:r>
              <a:rPr lang="it-IT" b="1" i="1" dirty="0"/>
              <a:t>ordinata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se le </a:t>
            </a:r>
            <a:r>
              <a:rPr lang="it-IT" b="1" i="1" dirty="0"/>
              <a:t>chiavi</a:t>
            </a:r>
            <a:r>
              <a:rPr lang="it-IT" dirty="0"/>
              <a:t> contenute nei suoi elementi sono disposte in modo da soddisfare una </a:t>
            </a:r>
            <a:r>
              <a:rPr lang="it-IT" b="1" i="1" dirty="0"/>
              <a:t>relazione d’ordine totale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  E, </a:t>
            </a:r>
            <a:r>
              <a:rPr lang="it-IT" dirty="0">
                <a:sym typeface="Symbol" panose="05050102010706020507" pitchFamily="18" charset="2"/>
              </a:rPr>
              <a:t>se (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)  S </a:t>
            </a:r>
            <a:r>
              <a:rPr lang="it-IT" dirty="0">
                <a:sym typeface="Symbol" panose="05050102010706020507" pitchFamily="18" charset="2"/>
              </a:rPr>
              <a:t>allora la chiave di 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dirty="0">
                <a:sym typeface="Symbol" panose="05050102010706020507" pitchFamily="18" charset="2"/>
              </a:rPr>
              <a:t> </a:t>
            </a:r>
            <a:r>
              <a:rPr lang="it-IT" b="1" i="1" dirty="0">
                <a:sym typeface="Symbol" panose="05050102010706020507" pitchFamily="18" charset="2"/>
              </a:rPr>
              <a:t>precede</a:t>
            </a:r>
            <a:r>
              <a:rPr lang="it-IT" dirty="0">
                <a:sym typeface="Symbol" panose="05050102010706020507" pitchFamily="18" charset="2"/>
              </a:rPr>
              <a:t> quella di 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dirty="0">
                <a:sym typeface="Symbol" panose="05050102010706020507" pitchFamily="18" charset="2"/>
              </a:rPr>
              <a:t> nella relazione d’ordine totale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D72CA-D162-406F-BD73-C2D4C829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F5B7F6-F85C-4C71-942F-0EFDDDB6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caratteristiche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33F79BC-2A0F-4A0F-8681-69BB3E59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link</a:t>
            </a:r>
            <a:r>
              <a:rPr lang="it-IT" dirty="0"/>
              <a:t> dell’elemento successivo contenuto nell’</a:t>
            </a:r>
            <a:r>
              <a:rPr lang="it-IT" b="1" i="1" dirty="0"/>
              <a:t>ultimo</a:t>
            </a:r>
            <a:r>
              <a:rPr lang="it-IT" dirty="0"/>
              <a:t> elemento di una lista è </a:t>
            </a:r>
            <a:r>
              <a:rPr lang="it-IT" b="1" i="1" dirty="0"/>
              <a:t>indefinito</a:t>
            </a:r>
            <a:r>
              <a:rPr lang="it-IT" dirty="0"/>
              <a:t>, così come l’indirizzo dell’elemento precedente contenuto nel primo elemento di una lista doppiamente collegata</a:t>
            </a:r>
          </a:p>
          <a:p>
            <a:r>
              <a:rPr lang="it-IT" dirty="0"/>
              <a:t>fa eccezione il caso dell’implementazione </a:t>
            </a:r>
            <a:r>
              <a:rPr lang="it-IT" b="1" i="1" dirty="0"/>
              <a:t>circolare</a:t>
            </a:r>
            <a:r>
              <a:rPr lang="it-IT" dirty="0"/>
              <a:t> di una lista, nella quale l’ultimo elemento è collegato al primo elemento</a:t>
            </a:r>
          </a:p>
          <a:p>
            <a:r>
              <a:rPr lang="it-IT" dirty="0"/>
              <a:t>gli </a:t>
            </a:r>
            <a:r>
              <a:rPr lang="it-IT" b="1" i="1" dirty="0"/>
              <a:t>elementi</a:t>
            </a:r>
            <a:r>
              <a:rPr lang="it-IT" dirty="0"/>
              <a:t> di una lista </a:t>
            </a:r>
            <a:r>
              <a:rPr lang="it-IT" b="1" i="1" dirty="0"/>
              <a:t>non</a:t>
            </a:r>
            <a:r>
              <a:rPr lang="it-IT" dirty="0"/>
              <a:t> sono necessariamente </a:t>
            </a:r>
            <a:r>
              <a:rPr lang="it-IT" b="1" i="1" dirty="0"/>
              <a:t>memorizzati in modo consecutivo</a:t>
            </a:r>
            <a:r>
              <a:rPr lang="it-IT" dirty="0"/>
              <a:t>, quindi l’</a:t>
            </a:r>
            <a:r>
              <a:rPr lang="it-IT" b="1" i="1" dirty="0"/>
              <a:t>accesso</a:t>
            </a:r>
            <a:r>
              <a:rPr lang="it-IT" dirty="0"/>
              <a:t> ad un qualsiasi elemento avviene scorrendo tutti gli elementi che lo precedono (</a:t>
            </a:r>
            <a:r>
              <a:rPr lang="it-IT" i="1" dirty="0"/>
              <a:t>struttura sequenziale</a:t>
            </a:r>
            <a:r>
              <a:rPr lang="it-IT" dirty="0"/>
              <a:t>)</a:t>
            </a:r>
          </a:p>
          <a:p>
            <a:r>
              <a:rPr lang="it-IT" dirty="0"/>
              <a:t>l’accesso indiretto necessita di un </a:t>
            </a:r>
            <a:r>
              <a:rPr lang="it-IT" b="1" i="1" dirty="0"/>
              <a:t>riferimento</a:t>
            </a:r>
            <a:r>
              <a:rPr lang="it-IT" dirty="0"/>
              <a:t> al primo elemento della lista, detto </a:t>
            </a:r>
            <a:r>
              <a:rPr lang="it-IT" b="1" i="1" dirty="0"/>
              <a:t>testa</a:t>
            </a:r>
            <a:r>
              <a:rPr lang="it-IT" dirty="0"/>
              <a:t>, il quale è indefinito se e solo se la lista è vuota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7F080-D611-4354-9588-CF6E2569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39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44119-3983-4167-92EF-DC38F5F9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liste -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90523F-8043-4178-A940-3250FE4E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visita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data una lista, attraversare </a:t>
            </a:r>
            <a:r>
              <a:rPr lang="it-IT" b="1" i="1" dirty="0"/>
              <a:t>tutti</a:t>
            </a:r>
            <a:r>
              <a:rPr lang="it-IT" dirty="0"/>
              <a:t> i suoi </a:t>
            </a:r>
            <a:r>
              <a:rPr lang="it-IT" b="1" i="1" dirty="0"/>
              <a:t>elementi</a:t>
            </a:r>
            <a:r>
              <a:rPr lang="it-IT" dirty="0"/>
              <a:t> esattamente </a:t>
            </a:r>
            <a:r>
              <a:rPr lang="it-IT" b="1" i="1" dirty="0"/>
              <a:t>una volta</a:t>
            </a:r>
          </a:p>
          <a:p>
            <a:r>
              <a:rPr lang="it-IT" b="1" i="1" dirty="0"/>
              <a:t>ricerca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stabilire se il valore è </a:t>
            </a:r>
            <a:r>
              <a:rPr lang="it-IT" b="1" i="1" dirty="0"/>
              <a:t>contenuto</a:t>
            </a:r>
            <a:r>
              <a:rPr lang="it-IT" dirty="0"/>
              <a:t> in un elemento della lista, riportando in caso affermativo l’indirizzo di tale elemento</a:t>
            </a:r>
          </a:p>
          <a:p>
            <a:r>
              <a:rPr lang="it-IT" b="1" i="1" dirty="0"/>
              <a:t>inserimento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inserire (se possibile) nella posizione appropriata della lista un </a:t>
            </a:r>
            <a:r>
              <a:rPr lang="it-IT" b="1" i="1" dirty="0"/>
              <a:t>nuovo elemento </a:t>
            </a:r>
            <a:r>
              <a:rPr lang="it-IT" dirty="0"/>
              <a:t>in cui memorizzare il valore</a:t>
            </a:r>
          </a:p>
          <a:p>
            <a:r>
              <a:rPr lang="it-IT" b="1" i="1" dirty="0"/>
              <a:t>rimozione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</a:t>
            </a:r>
            <a:r>
              <a:rPr lang="it-IT" b="1" i="1" dirty="0"/>
              <a:t>rimuovere</a:t>
            </a:r>
            <a:r>
              <a:rPr lang="it-IT" dirty="0"/>
              <a:t> (se esiste) l’</a:t>
            </a:r>
            <a:r>
              <a:rPr lang="it-IT" b="1" i="1" dirty="0"/>
              <a:t>elemento</a:t>
            </a:r>
            <a:r>
              <a:rPr lang="it-IT" dirty="0"/>
              <a:t> appropriato della lista </a:t>
            </a:r>
            <a:r>
              <a:rPr lang="it-IT" b="1" i="1" dirty="0"/>
              <a:t>che contiene il valore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7EF6D5-5CB6-49D0-893F-153AABFA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55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F49A4-AA16-41C1-92AE-1CE6E26D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nodo: elemento della lista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33DCE6B-606A-4C7B-A01E-E6F46E759F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 : </a:t>
            </a:r>
            <a:b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info(s),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info;};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class Lista;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6E6738-0DF6-430D-A49A-03DFDDBFD4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esempio in cui l’</a:t>
            </a:r>
            <a:r>
              <a:rPr lang="it-IT" sz="2400" b="1" i="1" dirty="0"/>
              <a:t>informazione</a:t>
            </a:r>
            <a:r>
              <a:rPr lang="it-IT" sz="2400" dirty="0"/>
              <a:t> associata a un nodo (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2400" dirty="0"/>
              <a:t>) è una stringa</a:t>
            </a:r>
          </a:p>
          <a:p>
            <a:r>
              <a:rPr lang="it-IT" sz="2400" dirty="0"/>
              <a:t>il </a:t>
            </a:r>
            <a:r>
              <a:rPr lang="it-IT" sz="2400" b="1" i="1" dirty="0"/>
              <a:t>link</a:t>
            </a:r>
            <a:r>
              <a:rPr lang="it-IT" sz="2400" dirty="0"/>
              <a:t> al nodo successivo (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2400" dirty="0"/>
              <a:t>) è un puntatore a un nodo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it-IT" sz="2400" dirty="0"/>
              <a:t> è definita come classe friend per favorire l’accesso ai membri privati di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01138D-6F21-475A-B849-46A82D4A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6077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2341</TotalTime>
  <Words>2484</Words>
  <Application>Microsoft Office PowerPoint</Application>
  <PresentationFormat>Widescreen</PresentationFormat>
  <Paragraphs>363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Schoolbook</vt:lpstr>
      <vt:lpstr>Courier New</vt:lpstr>
      <vt:lpstr>Symbol</vt:lpstr>
      <vt:lpstr>Tahoma</vt:lpstr>
      <vt:lpstr>template sisinf</vt:lpstr>
      <vt:lpstr>abstract data type strutture dati dinamiche lineari  Alberto Ferrari</vt:lpstr>
      <vt:lpstr>strutture dati dinamiche lineari</vt:lpstr>
      <vt:lpstr>lista</vt:lpstr>
      <vt:lpstr>lista - definizione</vt:lpstr>
      <vt:lpstr>lista - rappresentazione</vt:lpstr>
      <vt:lpstr>lista ordinata</vt:lpstr>
      <vt:lpstr>lista - caratteristiche</vt:lpstr>
      <vt:lpstr>liste - algoritmi</vt:lpstr>
      <vt:lpstr>nodo: elemento della lista</vt:lpstr>
      <vt:lpstr>lista - definizione</vt:lpstr>
      <vt:lpstr>lista - implementazione</vt:lpstr>
      <vt:lpstr>lista – esempio inserimento</vt:lpstr>
      <vt:lpstr>lista – esempio eliminazione</vt:lpstr>
      <vt:lpstr>pila (stack)</vt:lpstr>
      <vt:lpstr>pila - stack</vt:lpstr>
      <vt:lpstr>stack</vt:lpstr>
      <vt:lpstr>stack – push e pop</vt:lpstr>
      <vt:lpstr>coda (queue)</vt:lpstr>
      <vt:lpstr>coda (queue)</vt:lpstr>
      <vt:lpstr>coda: implementazione con lista</vt:lpstr>
      <vt:lpstr>queue</vt:lpstr>
      <vt:lpstr>overloading degli operatori</vt:lpstr>
      <vt:lpstr>operatori</vt:lpstr>
      <vt:lpstr>un esempio</vt:lpstr>
      <vt:lpstr>funzioni friend</vt:lpstr>
      <vt:lpstr>funzioni friend</vt:lpstr>
      <vt:lpstr>esempio</vt:lpstr>
      <vt:lpstr>stack – implementazione  con array dinamico</vt:lpstr>
      <vt:lpstr>stack – implementazione  con array dinamico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158</cp:revision>
  <dcterms:created xsi:type="dcterms:W3CDTF">2018-01-19T17:39:36Z</dcterms:created>
  <dcterms:modified xsi:type="dcterms:W3CDTF">2018-04-08T21:06:51Z</dcterms:modified>
</cp:coreProperties>
</file>