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8" r:id="rId2"/>
    <p:sldId id="278" r:id="rId3"/>
    <p:sldId id="260" r:id="rId4"/>
    <p:sldId id="261" r:id="rId5"/>
    <p:sldId id="279" r:id="rId6"/>
    <p:sldId id="262" r:id="rId7"/>
    <p:sldId id="280" r:id="rId8"/>
    <p:sldId id="263" r:id="rId9"/>
    <p:sldId id="285" r:id="rId10"/>
    <p:sldId id="274" r:id="rId11"/>
    <p:sldId id="275" r:id="rId12"/>
    <p:sldId id="276" r:id="rId13"/>
    <p:sldId id="264" r:id="rId14"/>
    <p:sldId id="286" r:id="rId15"/>
    <p:sldId id="277" r:id="rId16"/>
    <p:sldId id="265" r:id="rId17"/>
    <p:sldId id="281" r:id="rId18"/>
    <p:sldId id="266" r:id="rId19"/>
    <p:sldId id="267" r:id="rId20"/>
    <p:sldId id="282" r:id="rId21"/>
    <p:sldId id="283" r:id="rId22"/>
    <p:sldId id="284" r:id="rId23"/>
    <p:sldId id="268" r:id="rId24"/>
    <p:sldId id="269" r:id="rId25"/>
    <p:sldId id="270" r:id="rId26"/>
    <p:sldId id="271" r:id="rId27"/>
    <p:sldId id="272" r:id="rId28"/>
    <p:sldId id="273" r:id="rId29"/>
    <p:sldId id="287" r:id="rId30"/>
    <p:sldId id="288" r:id="rId31"/>
    <p:sldId id="292" r:id="rId32"/>
    <p:sldId id="293" r:id="rId33"/>
    <p:sldId id="294" r:id="rId34"/>
    <p:sldId id="289" r:id="rId35"/>
    <p:sldId id="291" r:id="rId36"/>
    <p:sldId id="290" r:id="rId37"/>
    <p:sldId id="295" r:id="rId38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reference:Archiv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STL (Standard Template Library)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B0E0C8E-43B8-4C5A-90E2-B500ADEF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set - esempio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5A577DA-785E-4088-BE0F-1EA90BF0A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(set&lt;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 &lt;&lt; "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(75);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(25);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(49);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(99);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7B1B3F0-9F1E-47E9-86C3-772EACC4A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un </a:t>
            </a:r>
            <a:r>
              <a:rPr lang="it-IT" sz="2400" b="1" i="1" dirty="0"/>
              <a:t>set&lt;</a:t>
            </a:r>
            <a:r>
              <a:rPr lang="it-IT" sz="2400" b="1" i="1" dirty="0" err="1"/>
              <a:t>int</a:t>
            </a:r>
            <a:r>
              <a:rPr lang="it-IT" sz="2400" b="1" i="1" dirty="0"/>
              <a:t>&gt; </a:t>
            </a:r>
            <a:r>
              <a:rPr lang="it-IT" sz="2400" dirty="0"/>
              <a:t>è un albero binario di interi</a:t>
            </a:r>
          </a:p>
          <a:p>
            <a:r>
              <a:rPr lang="it-IT" sz="2400" dirty="0"/>
              <a:t>la struttura set mantiene l'albero </a:t>
            </a:r>
            <a:r>
              <a:rPr lang="it-IT" sz="2400" b="1" i="1" dirty="0"/>
              <a:t>ordinato</a:t>
            </a:r>
            <a:r>
              <a:rPr lang="it-IT" sz="2400" dirty="0"/>
              <a:t> durante l'inserimento</a:t>
            </a:r>
          </a:p>
          <a:p>
            <a:endParaRPr lang="it-IT" sz="2400" dirty="0"/>
          </a:p>
          <a:p>
            <a:r>
              <a:rPr lang="it-IT" sz="2400" dirty="0"/>
              <a:t>output: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10 25 49 50 75 99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027E9-119E-4827-89BA-09296955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201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B0E0C8E-43B8-4C5A-90E2-B500ADEF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set – ricerca e cancellazione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5A577DA-785E-4088-BE0F-1EA90BF0A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(49)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"49 is in"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is_2_in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"is 2 in ? " &lt;&lt; is_2_in &lt;&lt; "\n";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49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in ? 0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7B1B3F0-9F1E-47E9-86C3-772EACC4A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10 25 49 50 75 99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25 49 50 75 99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25 49 50 75 99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027E9-119E-4827-89BA-09296955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179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B0E0C8E-43B8-4C5A-90E2-B500ADEF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multiset</a:t>
            </a:r>
            <a:r>
              <a:rPr lang="it-IT" sz="3200" dirty="0"/>
              <a:t> – valori multipli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5A577DA-785E-4088-BE0F-1EA90BF0A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(75);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"75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(75)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"10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tree.count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"2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tree.count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&lt;&lt; "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75 is present 1 times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is present 2 times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is present 0 times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7B1B3F0-9F1E-47E9-86C3-772EACC4A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printSet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10 25 49 50 75 99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25 49 50 75 99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25 49 50 75 99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027E9-119E-4827-89BA-09296955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07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D1435-B494-4255-82E0-76DC717A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contenitori associativi - </a:t>
            </a:r>
            <a:r>
              <a:rPr lang="it-IT" sz="3200" dirty="0" err="1"/>
              <a:t>map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FF218-A548-485F-9D42-1109B04051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contenitori che offrono una </a:t>
            </a:r>
            <a:r>
              <a:rPr lang="it-IT" sz="2400" b="1" i="1" dirty="0"/>
              <a:t>ricerca efficiente </a:t>
            </a:r>
            <a:r>
              <a:rPr lang="it-IT" sz="2400" dirty="0"/>
              <a:t>basata sul valore di una chiave</a:t>
            </a:r>
          </a:p>
          <a:p>
            <a:r>
              <a:rPr lang="it-IT" sz="2400" dirty="0"/>
              <a:t>la chiave può essere di un qualsiasi tipo T (</a:t>
            </a:r>
            <a:r>
              <a:rPr lang="it-IT" sz="2400" b="1" i="1" dirty="0"/>
              <a:t>ordinabile</a:t>
            </a:r>
            <a:r>
              <a:rPr lang="it-IT" sz="2400" dirty="0"/>
              <a:t>)</a:t>
            </a:r>
          </a:p>
          <a:p>
            <a:endParaRPr lang="it-IT" sz="2400" dirty="0"/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1"/>
            <a:r>
              <a:rPr lang="it-IT" sz="2000" dirty="0"/>
              <a:t>è un </a:t>
            </a:r>
            <a:r>
              <a:rPr lang="it-IT" sz="2000" b="1" i="1" dirty="0"/>
              <a:t>albero binario di ricerca </a:t>
            </a:r>
            <a:r>
              <a:rPr lang="it-IT" sz="2000" dirty="0"/>
              <a:t>di coppie chiave-valore </a:t>
            </a:r>
            <a:br>
              <a:rPr lang="it-IT" sz="2000" dirty="0"/>
            </a:br>
            <a:r>
              <a:rPr lang="it-IT" sz="2000" dirty="0"/>
              <a:t>(</a:t>
            </a:r>
            <a:r>
              <a:rPr lang="it-IT" sz="2000" dirty="0" err="1"/>
              <a:t>pair</a:t>
            </a:r>
            <a:r>
              <a:rPr lang="it-IT" sz="2000" dirty="0"/>
              <a:t>&lt;T, </a:t>
            </a:r>
            <a:r>
              <a:rPr lang="it-IT" sz="2000" dirty="0" err="1"/>
              <a:t>ValueT</a:t>
            </a:r>
            <a:r>
              <a:rPr lang="it-IT" sz="2000" dirty="0"/>
              <a:t>&gt;)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92640A-D90B-4FD0-B960-96BC34503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753975"/>
            <a:ext cx="5384800" cy="1700887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720CC1-FE55-42E9-8F29-A798C10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623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3DE1F-AA30-4401-943D-A52657E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 di contenitore associativo: </a:t>
            </a:r>
            <a:r>
              <a:rPr lang="it-IT" sz="2800" dirty="0" err="1"/>
              <a:t>map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D0EE1C-AA9F-48A9-9A6C-53F1EE40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è un insieme di </a:t>
            </a:r>
            <a:r>
              <a:rPr lang="it-IT" sz="2800" b="1" i="1" dirty="0"/>
              <a:t>coppie</a:t>
            </a:r>
            <a:r>
              <a:rPr lang="it-IT" sz="2800" dirty="0"/>
              <a:t> ordinate di elementi (</a:t>
            </a:r>
            <a:r>
              <a:rPr lang="it-IT" sz="2800" dirty="0" err="1"/>
              <a:t>pair</a:t>
            </a:r>
            <a:r>
              <a:rPr lang="it-IT" sz="2800" dirty="0"/>
              <a:t>) formate da </a:t>
            </a:r>
            <a:r>
              <a:rPr lang="it-IT" sz="2800" b="1" i="1" dirty="0"/>
              <a:t>chiave</a:t>
            </a:r>
            <a:r>
              <a:rPr lang="it-IT" sz="2800" dirty="0"/>
              <a:t> (first) e </a:t>
            </a:r>
            <a:r>
              <a:rPr lang="it-IT" sz="2800" b="1" i="1" dirty="0"/>
              <a:t>dato</a:t>
            </a:r>
            <a:r>
              <a:rPr lang="it-IT" sz="2800" dirty="0"/>
              <a:t> (second)</a:t>
            </a:r>
          </a:p>
          <a:p>
            <a:r>
              <a:rPr lang="it-IT" sz="2800" dirty="0"/>
              <a:t>es: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voto;</a:t>
            </a:r>
          </a:p>
          <a:p>
            <a:r>
              <a:rPr lang="it-IT" sz="2800" dirty="0"/>
              <a:t>per motivi di efficienza memorizza gli elementi in ordine rispetto al valore della chiave</a:t>
            </a:r>
          </a:p>
          <a:p>
            <a:r>
              <a:rPr lang="it-IT" sz="2800" dirty="0"/>
              <a:t>se non si specifica un ordinamento, viene usato quello di default</a:t>
            </a:r>
          </a:p>
          <a:p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0D8A81-376B-48A3-8EB3-92A16508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80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B0E0C8E-43B8-4C5A-90E2-B500ADEF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map</a:t>
            </a:r>
            <a:r>
              <a:rPr lang="it-IT" sz="3200" dirty="0"/>
              <a:t> – esempio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5A577DA-785E-4088-BE0F-1EA90BF0A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m;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m["Pippo"] = 4;    m["Minnie"] = 2;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m["Topolino"] = 2; m["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Zapotec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 = 13;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Beta"] = 9; m["Pluto"] = 7;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i++)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&lt;&lt;i-&gt;first&lt;&lt;" : "&lt;&lt; i-&gt;second&lt;&lt;";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Eta Beta : 9; Minnie : 2; Pippo : 4; </a:t>
            </a:r>
            <a:b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Pluto : 7; Topolino : 2; Zapotec : 13;</a:t>
            </a:r>
            <a:endParaRPr lang="it-IT" sz="1600" b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7B1B3F0-9F1E-47E9-86C3-772EACC4A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m2 = {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{"Pippo", 4}, {"Minnie", 2},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{"Topolino", 2}, {"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Zapotec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13}, 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{"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Beta", 9}, {"Pluto", 7}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m2.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m2.erase("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Beta");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m2.size()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6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027E9-119E-4827-89BA-09296955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65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95CB8B9-FE1A-4DE9-9AAC-0F55A533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iteratori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076A5CB-227F-44D8-BCF2-BEEFAF1F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la «</a:t>
            </a:r>
            <a:r>
              <a:rPr lang="it-IT" sz="2800" b="1" i="1" dirty="0"/>
              <a:t>navigazione</a:t>
            </a:r>
            <a:r>
              <a:rPr lang="it-IT" sz="2800" dirty="0"/>
              <a:t>» (accesso agli elementi di un contenitore) avviene tramite gli </a:t>
            </a:r>
            <a:r>
              <a:rPr lang="it-IT" sz="2800" b="1" i="1" dirty="0"/>
              <a:t>iteratori</a:t>
            </a:r>
          </a:p>
          <a:p>
            <a:r>
              <a:rPr lang="it-IT" sz="2800" dirty="0"/>
              <a:t>ogni classe container ha il suo tipo di iteratore ma la </a:t>
            </a:r>
            <a:r>
              <a:rPr lang="it-IT" sz="2800" b="1" i="1" dirty="0"/>
              <a:t>sintassi</a:t>
            </a:r>
            <a:r>
              <a:rPr lang="it-IT" sz="2800" dirty="0"/>
              <a:t> e la </a:t>
            </a:r>
            <a:r>
              <a:rPr lang="it-IT" sz="2800" b="1" i="1" dirty="0"/>
              <a:t>semantica</a:t>
            </a:r>
            <a:r>
              <a:rPr lang="it-IT" sz="2800" dirty="0"/>
              <a:t> sono le stesse</a:t>
            </a:r>
          </a:p>
          <a:p>
            <a:r>
              <a:rPr lang="it-IT" sz="2800" dirty="0"/>
              <a:t>un </a:t>
            </a:r>
            <a:r>
              <a:rPr lang="it-IT" sz="2800" b="1" i="1" dirty="0"/>
              <a:t>iteratore</a:t>
            </a:r>
            <a:r>
              <a:rPr lang="it-IT" sz="2800" dirty="0"/>
              <a:t> è un oggetto che «</a:t>
            </a:r>
            <a:r>
              <a:rPr lang="it-IT" sz="2800" b="1" i="1" dirty="0"/>
              <a:t>punta</a:t>
            </a:r>
            <a:r>
              <a:rPr lang="it-IT" sz="2800" dirty="0"/>
              <a:t>» ad un elemento del contenitore</a:t>
            </a:r>
          </a:p>
          <a:p>
            <a:pPr lvl="1"/>
            <a:r>
              <a:rPr lang="it-IT" sz="2400" dirty="0"/>
              <a:t>l’iteratore è un'astrazione del concetto di puntatore</a:t>
            </a:r>
          </a:p>
          <a:p>
            <a:r>
              <a:rPr lang="it-IT" sz="2800" dirty="0"/>
              <a:t>gli iteratori sono progettati per </a:t>
            </a:r>
            <a:r>
              <a:rPr lang="it-IT" sz="2800" b="1" i="1" dirty="0"/>
              <a:t>nascondere</a:t>
            </a:r>
            <a:r>
              <a:rPr lang="it-IT" sz="2800" dirty="0"/>
              <a:t> i </a:t>
            </a:r>
            <a:r>
              <a:rPr lang="it-IT" sz="2800" b="1" i="1" dirty="0"/>
              <a:t>dettagli implementativi </a:t>
            </a:r>
            <a:r>
              <a:rPr lang="it-IT" sz="2800" dirty="0"/>
              <a:t>e fornire un modo </a:t>
            </a:r>
            <a:r>
              <a:rPr lang="it-IT" sz="2800" b="1" i="1" dirty="0"/>
              <a:t>uniforme</a:t>
            </a:r>
            <a:r>
              <a:rPr lang="it-IT" sz="2800" dirty="0"/>
              <a:t> per esplorare le strutture dati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AF6A4-03A8-4CFB-A15A-FA8FB69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38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4CA017-1422-4427-95F8-BBBA1DC3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iteratori: operazioni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A57927-5D9D-4C48-AF82-39FB271F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gli iteratori offrono un set di </a:t>
            </a:r>
            <a:r>
              <a:rPr lang="it-IT" sz="2800" b="1" i="1" dirty="0"/>
              <a:t>operazioni comuni </a:t>
            </a:r>
            <a:r>
              <a:rPr lang="it-IT" sz="2800" dirty="0"/>
              <a:t>basate su un'interfaccia che non dipende dal tipo di contenitore iterato</a:t>
            </a:r>
          </a:p>
          <a:p>
            <a:r>
              <a:rPr lang="it-IT" sz="2800" dirty="0"/>
              <a:t>operazioni fornite: </a:t>
            </a:r>
          </a:p>
          <a:p>
            <a:pPr lvl="1"/>
            <a:r>
              <a:rPr lang="it-IT" sz="2400" b="1" i="1" dirty="0"/>
              <a:t>lettura</a:t>
            </a:r>
          </a:p>
          <a:p>
            <a:pPr lvl="1"/>
            <a:r>
              <a:rPr lang="it-IT" sz="2400" b="1" i="1" dirty="0"/>
              <a:t>scrittura</a:t>
            </a:r>
          </a:p>
          <a:p>
            <a:pPr lvl="1"/>
            <a:r>
              <a:rPr lang="it-IT" sz="2400" b="1" i="1" dirty="0"/>
              <a:t>inserimento</a:t>
            </a:r>
          </a:p>
          <a:p>
            <a:pPr lvl="1"/>
            <a:r>
              <a:rPr lang="it-IT" sz="2400" b="1" i="1" dirty="0"/>
              <a:t>cancellazione</a:t>
            </a:r>
          </a:p>
          <a:p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44CBFD-9AC8-47E6-A1E2-7E0F4249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612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2CF9966-2C87-484E-9E98-237CEB5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iteratori: operatori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709267-DAA2-4F7E-8F5C-DC28DA609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b="1" i="1" dirty="0" err="1"/>
              <a:t>dereferenziazione</a:t>
            </a:r>
            <a:r>
              <a:rPr lang="it-IT" sz="2400" dirty="0"/>
              <a:t> </a:t>
            </a:r>
            <a:br>
              <a:rPr lang="it-IT" sz="2400" dirty="0"/>
            </a:br>
            <a:r>
              <a:rPr lang="it-IT" sz="2400" dirty="0"/>
              <a:t>(accesso all'elemento puntato)</a:t>
            </a:r>
          </a:p>
          <a:p>
            <a:pPr lvl="1"/>
            <a:r>
              <a:rPr lang="it-I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</a:t>
            </a:r>
          </a:p>
          <a:p>
            <a:r>
              <a:rPr lang="it-IT" sz="2400" dirty="0"/>
              <a:t>passaggio all'elemento </a:t>
            </a:r>
            <a:r>
              <a:rPr lang="it-IT" sz="2400" b="1" i="1" dirty="0"/>
              <a:t>successivo/precedente </a:t>
            </a:r>
            <a:r>
              <a:rPr lang="it-IT" sz="2400" dirty="0"/>
              <a:t>nella sequenza</a:t>
            </a:r>
          </a:p>
          <a:p>
            <a:pPr lvl="1"/>
            <a:r>
              <a:rPr lang="it-I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i++, i--</a:t>
            </a:r>
          </a:p>
          <a:p>
            <a:r>
              <a:rPr lang="it-IT" sz="2400" dirty="0"/>
              <a:t>test di </a:t>
            </a:r>
            <a:r>
              <a:rPr lang="it-IT" sz="2400" b="1" i="1" dirty="0"/>
              <a:t>uguaglianza/disuguaglianza</a:t>
            </a:r>
          </a:p>
          <a:p>
            <a:pPr lvl="1"/>
            <a:r>
              <a:rPr lang="it-IT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i==j, i!=j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9EAC256-20FF-40AC-A108-05EE665D0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606007"/>
            <a:ext cx="5384800" cy="1996823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D569B2-B3C9-4A56-85B7-143AC920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05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B4495-5D86-49D2-822C-785F7948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iteratori: metodi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670F6-EEF0-4E16-A463-CFC3E4BEEE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su ogni contenitore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2400" dirty="0"/>
              <a:t> sono definiti due metodi</a:t>
            </a:r>
          </a:p>
          <a:p>
            <a:r>
              <a:rPr lang="it-IT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sz="2000" dirty="0"/>
              <a:t>restituisce un iteratore che punta al </a:t>
            </a:r>
            <a:r>
              <a:rPr lang="it-IT" sz="2000" b="1" i="1" dirty="0"/>
              <a:t>primo elemento </a:t>
            </a:r>
            <a:r>
              <a:rPr lang="it-IT" sz="2000" dirty="0"/>
              <a:t>di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it-IT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sz="2000" dirty="0"/>
              <a:t>restituisce un iteratore che punta all'elemento </a:t>
            </a:r>
            <a:r>
              <a:rPr lang="it-IT" sz="2000" b="1" i="1" dirty="0"/>
              <a:t>successivo dell'ultimo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5885806-7E5C-4711-98FA-FBD053497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438" y="2866231"/>
            <a:ext cx="5219700" cy="1476375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93EF8-24F1-4C34-93C8-41A1368B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319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91A6E-7A93-438D-9BD0-9831F9F4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it-IT" dirty="0"/>
              <a:t>tandard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it-IT" dirty="0"/>
              <a:t>emplate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it-IT" dirty="0"/>
              <a:t>ibrary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40CDA-975D-47FD-A47A-3D155D4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Standard Template Library è stata progettata per gestire </a:t>
            </a:r>
            <a:r>
              <a:rPr lang="it-IT" b="1" i="1" dirty="0"/>
              <a:t>insiemi di dati </a:t>
            </a:r>
            <a:r>
              <a:rPr lang="it-IT" dirty="0"/>
              <a:t>in modo comodo ed efficiente </a:t>
            </a:r>
            <a:r>
              <a:rPr lang="it-IT" b="1" i="1" dirty="0"/>
              <a:t>senza conoscere dettagli implementativi</a:t>
            </a:r>
          </a:p>
          <a:p>
            <a:r>
              <a:rPr lang="it-IT" dirty="0"/>
              <a:t>fa parte dello </a:t>
            </a:r>
            <a:r>
              <a:rPr lang="it-IT" b="1" i="1" dirty="0"/>
              <a:t>standard</a:t>
            </a:r>
            <a:r>
              <a:rPr lang="it-IT" dirty="0"/>
              <a:t> C++</a:t>
            </a:r>
          </a:p>
          <a:p>
            <a:r>
              <a:rPr lang="it-IT" dirty="0"/>
              <a:t>è basata sulla </a:t>
            </a:r>
            <a:r>
              <a:rPr lang="it-IT" b="1" i="1" dirty="0"/>
              <a:t>programmazione generica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30B154-3A8A-4A7E-BF55-4CD3ACAD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159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52C9BDD1-2D0B-41CA-909F-B2EFDF47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tipi di iteratori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56AB2B-14D5-433A-ACAC-DC17763C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iteratori sono classificati secondo il tipo di operazioni ad essi applicabili</a:t>
            </a:r>
          </a:p>
          <a:p>
            <a:pPr lvl="1"/>
            <a:r>
              <a:rPr lang="it-IT" sz="2400" b="1" i="1" dirty="0" err="1"/>
              <a:t>forward</a:t>
            </a:r>
            <a:r>
              <a:rPr lang="it-IT" sz="2400" b="1" i="1" dirty="0"/>
              <a:t> </a:t>
            </a:r>
            <a:r>
              <a:rPr lang="it-IT" sz="2400" b="1" i="1" dirty="0" err="1"/>
              <a:t>iterators</a:t>
            </a:r>
            <a:r>
              <a:rPr lang="it-IT" sz="2400" dirty="0"/>
              <a:t>: si può applicare l’operazione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lvl="1"/>
            <a:r>
              <a:rPr lang="it-IT" sz="2400" b="1" i="1" dirty="0" err="1"/>
              <a:t>bidirectional</a:t>
            </a:r>
            <a:r>
              <a:rPr lang="it-IT" sz="2400" b="1" i="1" dirty="0"/>
              <a:t> </a:t>
            </a:r>
            <a:r>
              <a:rPr lang="it-IT" sz="2400" b="1" i="1" dirty="0" err="1"/>
              <a:t>iterators</a:t>
            </a:r>
            <a:r>
              <a:rPr lang="it-IT" sz="2400" dirty="0"/>
              <a:t>: si possono applicare le operazioni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2400" dirty="0"/>
              <a:t> e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lvl="1"/>
            <a:r>
              <a:rPr lang="it-IT" sz="2400" b="1" i="1" dirty="0"/>
              <a:t>random access </a:t>
            </a:r>
            <a:r>
              <a:rPr lang="it-IT" sz="2400" b="1" i="1" dirty="0" err="1"/>
              <a:t>iterators</a:t>
            </a:r>
            <a:r>
              <a:rPr lang="it-IT" sz="2400" dirty="0"/>
              <a:t>: si possono applicare le operazioni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2400" dirty="0"/>
              <a:t> e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dirty="0"/>
              <a:t> e si può </a:t>
            </a:r>
            <a:r>
              <a:rPr lang="it-IT" sz="2400" b="1" i="1" dirty="0"/>
              <a:t>accedere</a:t>
            </a:r>
            <a:r>
              <a:rPr lang="it-IT" sz="2400" dirty="0"/>
              <a:t> a qualsiasi elemento in </a:t>
            </a:r>
            <a:r>
              <a:rPr lang="it-IT" sz="2400" b="1" i="1" dirty="0"/>
              <a:t>un solo passo</a:t>
            </a:r>
          </a:p>
          <a:p>
            <a:r>
              <a:rPr lang="it-IT" dirty="0"/>
              <a:t>ogni categoria include le precedenti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044CD8-9871-4874-8B7A-A750944A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472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F8051-A1D1-480F-8EFA-66C32F5C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iteratori </a:t>
            </a:r>
            <a:r>
              <a:rPr lang="it-IT" sz="2800" dirty="0" err="1"/>
              <a:t>constant</a:t>
            </a:r>
            <a:r>
              <a:rPr lang="it-IT" sz="2800" dirty="0"/>
              <a:t> e </a:t>
            </a:r>
            <a:r>
              <a:rPr lang="it-IT" sz="2800" dirty="0" err="1"/>
              <a:t>mutable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D025B-C6A9-4846-A01D-883D3A8C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un iteratore di qualsiasi tipo è</a:t>
            </a:r>
          </a:p>
          <a:p>
            <a:pPr lvl="1"/>
            <a:r>
              <a:rPr lang="it-IT" sz="2400" b="1" i="1" dirty="0" err="1"/>
              <a:t>constant</a:t>
            </a:r>
            <a:r>
              <a:rPr lang="it-IT" sz="2400" dirty="0"/>
              <a:t> se l’operatore </a:t>
            </a:r>
            <a:r>
              <a:rPr lang="it-IT" sz="2400" b="1" i="1" dirty="0"/>
              <a:t>*</a:t>
            </a:r>
            <a:r>
              <a:rPr lang="it-IT" sz="2400" dirty="0"/>
              <a:t> restituisce l’elemento puntato come </a:t>
            </a:r>
            <a:r>
              <a:rPr lang="it-IT" sz="2400" b="1" i="1" dirty="0"/>
              <a:t>r-</a:t>
            </a:r>
            <a:r>
              <a:rPr lang="it-IT" sz="2400" b="1" i="1" dirty="0" err="1"/>
              <a:t>value</a:t>
            </a:r>
            <a:endParaRPr lang="it-IT" sz="2400" b="1" i="1" dirty="0"/>
          </a:p>
          <a:p>
            <a:pPr lvl="1"/>
            <a:r>
              <a:rPr lang="it-IT" sz="2400" b="1" i="1" dirty="0" err="1"/>
              <a:t>mutable</a:t>
            </a:r>
            <a:r>
              <a:rPr lang="it-IT" sz="2400" dirty="0"/>
              <a:t> se l’operatore </a:t>
            </a:r>
            <a:r>
              <a:rPr lang="it-IT" sz="2400" b="1" i="1" dirty="0"/>
              <a:t>*</a:t>
            </a:r>
            <a:r>
              <a:rPr lang="it-IT" sz="2400" dirty="0"/>
              <a:t> restituisce l’elemento puntato come </a:t>
            </a:r>
            <a:r>
              <a:rPr lang="it-IT" sz="2400" b="1" i="1" dirty="0"/>
              <a:t>l-</a:t>
            </a:r>
            <a:r>
              <a:rPr lang="it-IT" sz="2400" b="1" i="1" dirty="0" err="1"/>
              <a:t>value</a:t>
            </a:r>
            <a:endParaRPr lang="it-IT" sz="2400" b="1" i="1" dirty="0"/>
          </a:p>
          <a:p>
            <a:r>
              <a:rPr lang="it-IT" sz="2800" dirty="0"/>
              <a:t>se una classe container ha iteratori </a:t>
            </a:r>
            <a:r>
              <a:rPr lang="it-IT" sz="2800" dirty="0" err="1"/>
              <a:t>mutable</a:t>
            </a:r>
            <a:r>
              <a:rPr lang="it-IT" sz="2800" dirty="0"/>
              <a:t>, ha anche iteratori </a:t>
            </a:r>
            <a:r>
              <a:rPr lang="it-IT" sz="2800" dirty="0" err="1"/>
              <a:t>const</a:t>
            </a:r>
            <a:endParaRPr lang="it-IT" sz="2800" dirty="0"/>
          </a:p>
          <a:p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4759BA-6ABF-4617-B2C9-DA22F156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9210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F31E7-637F-4E78-8B28-4005BF6D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reverse </a:t>
            </a:r>
            <a:r>
              <a:rPr lang="it-IT" sz="2800" dirty="0" err="1"/>
              <a:t>iterators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D0448-C622-4DBB-9550-D1DD8C68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una classe container ha iteratori </a:t>
            </a:r>
            <a:r>
              <a:rPr lang="it-IT" b="1" i="1" dirty="0"/>
              <a:t>bidirezionali</a:t>
            </a:r>
            <a:r>
              <a:rPr lang="it-IT" dirty="0"/>
              <a:t>, per passare gli elementi in ordine inverso si possono usare i </a:t>
            </a:r>
            <a:r>
              <a:rPr lang="it-IT" b="1" i="1" dirty="0"/>
              <a:t>reverse </a:t>
            </a:r>
            <a:r>
              <a:rPr lang="it-IT" b="1" i="1" dirty="0" err="1"/>
              <a:t>iterators</a:t>
            </a:r>
            <a:endParaRPr lang="it-IT" b="1" i="1" dirty="0"/>
          </a:p>
          <a:p>
            <a:r>
              <a:rPr lang="it-IT" dirty="0"/>
              <a:t>la funzione membro </a:t>
            </a:r>
            <a:r>
              <a:rPr lang="it-IT" b="1" i="1" dirty="0" err="1"/>
              <a:t>rbegin</a:t>
            </a:r>
            <a:r>
              <a:rPr lang="it-IT" b="1" i="1" dirty="0"/>
              <a:t>() </a:t>
            </a:r>
            <a:r>
              <a:rPr lang="it-IT" dirty="0"/>
              <a:t>restituisce un iteratore che punta all’</a:t>
            </a:r>
            <a:r>
              <a:rPr lang="it-IT" b="1" i="1" dirty="0"/>
              <a:t>ultimo</a:t>
            </a:r>
            <a:r>
              <a:rPr lang="it-IT" dirty="0"/>
              <a:t> elemento</a:t>
            </a:r>
          </a:p>
          <a:p>
            <a:r>
              <a:rPr lang="it-IT" dirty="0"/>
              <a:t>la funzione membro </a:t>
            </a:r>
            <a:r>
              <a:rPr lang="it-IT" b="1" i="1" dirty="0" err="1"/>
              <a:t>rend</a:t>
            </a:r>
            <a:r>
              <a:rPr lang="it-IT" b="1" i="1" dirty="0"/>
              <a:t>() </a:t>
            </a:r>
            <a:r>
              <a:rPr lang="it-IT" dirty="0"/>
              <a:t>restituisce un valore speciale che può essere usato per verificare se un reverse iterator punta </a:t>
            </a:r>
            <a:r>
              <a:rPr lang="it-IT" b="1" i="1" dirty="0"/>
              <a:t>oltre</a:t>
            </a:r>
            <a:r>
              <a:rPr lang="it-IT" dirty="0"/>
              <a:t> il </a:t>
            </a:r>
            <a:r>
              <a:rPr lang="it-IT" b="1" i="1" dirty="0"/>
              <a:t>primo</a:t>
            </a:r>
            <a:r>
              <a:rPr lang="it-IT" dirty="0"/>
              <a:t> elemento </a:t>
            </a:r>
          </a:p>
          <a:p>
            <a:r>
              <a:rPr lang="it-IT" dirty="0"/>
              <a:t>l’operatore </a:t>
            </a:r>
            <a:r>
              <a:rPr lang="it-IT" b="1" dirty="0"/>
              <a:t>++</a:t>
            </a:r>
            <a:r>
              <a:rPr lang="it-IT" dirty="0"/>
              <a:t> fa avanzare un reverse iterator in </a:t>
            </a:r>
            <a:r>
              <a:rPr lang="it-IT" b="1" i="1" dirty="0"/>
              <a:t>senso inverso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DE4E6F-C4DA-45F3-BAC2-1C631A84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354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B1E45-D680-495D-8E9D-7119A572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visualizza elementi </a:t>
            </a:r>
            <a:r>
              <a:rPr lang="it-IT" sz="2800" dirty="0" err="1"/>
              <a:t>vector</a:t>
            </a:r>
            <a:r>
              <a:rPr lang="it-IT" sz="2800" dirty="0"/>
              <a:t>&lt;</a:t>
            </a:r>
            <a:r>
              <a:rPr lang="it-IT" sz="2800" dirty="0" err="1"/>
              <a:t>int</a:t>
            </a:r>
            <a:r>
              <a:rPr lang="it-IT" sz="2800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BCB7D-E8F3-478B-9685-C1E431FC6B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stampa_vector_int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v){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scorro gli elementi in ordine: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for(i=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i!=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i; // stampo l'elemento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C646DA-F9AF-49A0-BA08-A3955A987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la funzione </a:t>
            </a:r>
            <a:r>
              <a:rPr lang="it-IT" sz="2400" b="1" i="1" dirty="0"/>
              <a:t>visualizza</a:t>
            </a:r>
            <a:r>
              <a:rPr lang="it-IT" sz="2400" dirty="0"/>
              <a:t> gli elementi di un vettore di </a:t>
            </a:r>
            <a:r>
              <a:rPr lang="it-IT" sz="2400" b="1" i="1" dirty="0"/>
              <a:t>interi</a:t>
            </a:r>
          </a:p>
          <a:p>
            <a:r>
              <a:rPr lang="it-IT" sz="2400" b="1" i="1" dirty="0" err="1"/>
              <a:t>v.begin</a:t>
            </a:r>
            <a:r>
              <a:rPr lang="it-IT" sz="2400" b="1" i="1" dirty="0"/>
              <a:t>() </a:t>
            </a:r>
            <a:r>
              <a:rPr lang="it-IT" sz="2400" dirty="0"/>
              <a:t>restituisce un </a:t>
            </a:r>
            <a:r>
              <a:rPr lang="it-IT" sz="2400" b="1" i="1" dirty="0"/>
              <a:t>iteratore</a:t>
            </a:r>
            <a:r>
              <a:rPr lang="it-IT" sz="2400" dirty="0"/>
              <a:t> all'elemento di testa </a:t>
            </a:r>
            <a:br>
              <a:rPr lang="it-IT" sz="2400" dirty="0"/>
            </a:br>
            <a:r>
              <a:rPr lang="it-IT" sz="2400" dirty="0"/>
              <a:t>(</a:t>
            </a:r>
            <a:r>
              <a:rPr lang="it-IT" sz="2400" b="1" i="1" dirty="0"/>
              <a:t>front </a:t>
            </a:r>
            <a:r>
              <a:rPr lang="it-IT" sz="2400" b="1" i="1" dirty="0" err="1"/>
              <a:t>element</a:t>
            </a:r>
            <a:r>
              <a:rPr lang="it-IT" sz="2400" dirty="0"/>
              <a:t>)</a:t>
            </a:r>
            <a:endParaRPr lang="it-IT" sz="2000" dirty="0"/>
          </a:p>
          <a:p>
            <a:r>
              <a:rPr lang="it-IT" sz="2400" b="1" i="1" dirty="0" err="1"/>
              <a:t>v.end</a:t>
            </a:r>
            <a:r>
              <a:rPr lang="it-IT" sz="2400" b="1" i="1" dirty="0"/>
              <a:t>() </a:t>
            </a:r>
            <a:r>
              <a:rPr lang="it-IT" sz="2400" dirty="0"/>
              <a:t>restituisce un </a:t>
            </a:r>
            <a:r>
              <a:rPr lang="it-IT" sz="2400" b="1" i="1" dirty="0"/>
              <a:t>iteratore</a:t>
            </a:r>
            <a:r>
              <a:rPr lang="it-IT" sz="2400" dirty="0"/>
              <a:t> che punta ad un immaginario elemento </a:t>
            </a:r>
            <a:r>
              <a:rPr lang="it-IT" sz="2400" b="1" i="1" dirty="0"/>
              <a:t>successivo all'ultimo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8CBF6F-0A47-486D-9AAE-50A0A4D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5185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B1E45-D680-495D-8E9D-7119A572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funzione generica per </a:t>
            </a:r>
            <a:r>
              <a:rPr lang="it-IT" sz="2800" dirty="0" err="1"/>
              <a:t>vector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BCB7D-E8F3-478B-9685-C1E431FC6B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stampa_vector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&lt;T&gt;::iterator 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scorro gli elementi in ordine: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for(i=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i!=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i; // stampo l'elemento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C646DA-F9AF-49A0-BA08-A3955A987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quando si usa un'espressione generica a sinistra del “::”, si rende necessaria la parola chiave </a:t>
            </a:r>
            <a:r>
              <a:rPr lang="it-IT" sz="2400" b="1" i="1" dirty="0" err="1"/>
              <a:t>typename</a:t>
            </a:r>
            <a:endParaRPr lang="it-IT" sz="2400" b="1" i="1" dirty="0"/>
          </a:p>
          <a:p>
            <a:r>
              <a:rPr lang="it-IT" sz="2400" b="1" i="1" dirty="0"/>
              <a:t>vincolo</a:t>
            </a:r>
            <a:r>
              <a:rPr lang="it-IT" sz="2400" dirty="0"/>
              <a:t>: il tipo T deve avere il vincolo di essere </a:t>
            </a:r>
            <a:r>
              <a:rPr lang="it-IT" sz="2400" b="1" i="1" dirty="0"/>
              <a:t>stampabile</a:t>
            </a:r>
            <a:r>
              <a:rPr lang="it-IT" sz="2400" dirty="0"/>
              <a:t> (definito l'operatore </a:t>
            </a:r>
            <a:r>
              <a:rPr lang="it-IT" sz="2400" b="1" dirty="0"/>
              <a:t>&lt;&lt;</a:t>
            </a:r>
            <a:r>
              <a:rPr lang="it-IT" sz="2400" dirty="0"/>
              <a:t> su </a:t>
            </a:r>
            <a:r>
              <a:rPr lang="it-IT" sz="2400" dirty="0" err="1"/>
              <a:t>ostream</a:t>
            </a:r>
            <a:r>
              <a:rPr lang="it-IT" sz="2400" dirty="0"/>
              <a:t>)</a:t>
            </a:r>
          </a:p>
          <a:p>
            <a:r>
              <a:rPr lang="it-IT" sz="2400" dirty="0"/>
              <a:t>la funzione può essere invocata su </a:t>
            </a:r>
            <a:r>
              <a:rPr lang="it-IT" sz="2400" dirty="0" err="1"/>
              <a:t>vector</a:t>
            </a:r>
            <a:r>
              <a:rPr lang="it-IT" sz="2400" dirty="0"/>
              <a:t> di interi, caratteri, stringhe, etc. ma non su altri tipi che non abbiano ridefinito </a:t>
            </a:r>
            <a:r>
              <a:rPr lang="it-IT" sz="2400" b="1" dirty="0"/>
              <a:t>&lt;&lt;</a:t>
            </a:r>
            <a:endParaRPr lang="it-IT" sz="2400" b="1" i="1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8CBF6F-0A47-486D-9AAE-50A0A4D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403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B1E45-D680-495D-8E9D-7119A572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funzione generica </a:t>
            </a:r>
            <a:br>
              <a:rPr lang="it-IT" sz="2800" dirty="0"/>
            </a:br>
            <a:r>
              <a:rPr lang="it-IT" sz="2800" dirty="0"/>
              <a:t>per ogni contenitore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BCB7D-E8F3-478B-9685-C1E431FC6B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stampa_vector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::iterator i;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scorro gli elementi in ordine: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for(i=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i!=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i; // stampo l'elemento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C646DA-F9AF-49A0-BA08-A3955A987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esempio di funzione generica che stampa gli elementi di un </a:t>
            </a:r>
            <a:r>
              <a:rPr lang="it-IT" sz="2400" b="1" i="1" dirty="0"/>
              <a:t>generico</a:t>
            </a:r>
            <a:r>
              <a:rPr lang="it-IT" sz="2400" dirty="0"/>
              <a:t> </a:t>
            </a:r>
            <a:r>
              <a:rPr lang="it-IT" sz="2400" b="1" i="1" dirty="0"/>
              <a:t>container</a:t>
            </a:r>
          </a:p>
          <a:p>
            <a:r>
              <a:rPr lang="it-IT" sz="2400" b="1" i="1" dirty="0"/>
              <a:t>vincolo: </a:t>
            </a:r>
          </a:p>
          <a:p>
            <a:pPr lvl="1"/>
            <a:r>
              <a:rPr lang="it-IT" sz="2000" b="1" i="1" dirty="0" err="1"/>
              <a:t>Cont</a:t>
            </a:r>
            <a:r>
              <a:rPr lang="it-IT" sz="2000" b="1" i="1" dirty="0"/>
              <a:t> </a:t>
            </a:r>
            <a:r>
              <a:rPr lang="it-IT" sz="2000" dirty="0"/>
              <a:t>deve supportare gli iteratori quindi funziona con </a:t>
            </a:r>
            <a:r>
              <a:rPr lang="it-IT" sz="2000" b="1" i="1" dirty="0"/>
              <a:t>qualsiasi contenitore</a:t>
            </a:r>
            <a:r>
              <a:rPr lang="it-IT" sz="2000" dirty="0"/>
              <a:t> STL (</a:t>
            </a:r>
            <a:r>
              <a:rPr lang="it-IT" sz="2000" dirty="0" err="1"/>
              <a:t>vector</a:t>
            </a:r>
            <a:r>
              <a:rPr lang="it-IT" sz="2000" dirty="0"/>
              <a:t>, list, etc.)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8CBF6F-0A47-486D-9AAE-50A0A4D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18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461027-F5D2-413C-ADD4-02DD5768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274638"/>
            <a:ext cx="8208912" cy="457199"/>
          </a:xfrm>
        </p:spPr>
        <p:txBody>
          <a:bodyPr/>
          <a:lstStyle/>
          <a:p>
            <a:r>
              <a:rPr lang="it-IT" sz="2800" dirty="0"/>
              <a:t>esempio: iteratori su lista di interi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044EA99-9DC9-4853-B44B-91C45BE2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96752"/>
            <a:ext cx="5386917" cy="639762"/>
          </a:xfrm>
        </p:spPr>
        <p:txBody>
          <a:bodyPr/>
          <a:lstStyle/>
          <a:p>
            <a:r>
              <a:rPr lang="it-IT" dirty="0"/>
              <a:t>… da </a:t>
            </a:r>
            <a:r>
              <a:rPr lang="it-IT" dirty="0" err="1"/>
              <a:t>begin</a:t>
            </a:r>
            <a:r>
              <a:rPr lang="it-IT" dirty="0"/>
              <a:t> a 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BC24A-19B5-463F-980C-D6CF58DB8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836514"/>
            <a:ext cx="5386917" cy="3951288"/>
          </a:xfrm>
        </p:spPr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first;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second {34,23,65,12,3,67,123};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"first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"second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second.size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 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3C66CAB-D55A-40F0-9835-148313683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1196752"/>
            <a:ext cx="5389033" cy="639762"/>
          </a:xfrm>
        </p:spPr>
        <p:txBody>
          <a:bodyPr/>
          <a:lstStyle/>
          <a:p>
            <a:r>
              <a:rPr lang="it-IT" dirty="0"/>
              <a:t>… da end a </a:t>
            </a:r>
            <a:r>
              <a:rPr lang="it-IT" dirty="0" err="1"/>
              <a:t>begin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ECD6B3E-F6D0-49C2-8C57-60576F65A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836514"/>
            <a:ext cx="5389033" cy="3951288"/>
          </a:xfrm>
        </p:spPr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 {34,23,65,12,3,67,123};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"contenuto di l ..."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</a:t>
            </a:r>
          </a:p>
          <a:p>
            <a:pPr marL="0" indent="0">
              <a:buNone/>
            </a:pP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i!=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i--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o meglio così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reverse_iterator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rbegin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i!=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*i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3D50F3-0585-40B2-985C-E9A7A9B6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9430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5AD6246-DD6C-4766-8E16-145E7D0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altri esempi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6AEA7BA-18C6-402E-9943-EDEDA8A12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 // append an element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insert an element in third position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D4EDA8A4-5A55-4A2D-9E13-B418333F61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 {21,33,20,15,2,66,8};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i=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i!=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(*i%2==1)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3BFFAC5-BAFD-4212-B9D7-CEF5F40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807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5AD6246-DD6C-4766-8E16-145E7D0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deque</a:t>
            </a:r>
            <a:endParaRPr lang="it-IT" sz="320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6AEA7BA-18C6-402E-9943-EDEDA8A1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{21,33,5,2,66,8,87};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"contenuto di l ..." 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i=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i!=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i++) {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 &lt;&lt; ", ";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"&lt;&lt;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()&lt;&lt;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800" i="1" dirty="0">
                <a:cs typeface="Courier New" panose="02070309020205020404" pitchFamily="49" charset="0"/>
              </a:rPr>
              <a:t>riferimenti per container con relativi metodi     </a:t>
            </a:r>
            <a:r>
              <a:rPr lang="it-IT" sz="1800" b="1" i="1" dirty="0">
                <a:cs typeface="Courier New" panose="02070309020205020404" pitchFamily="49" charset="0"/>
              </a:rPr>
              <a:t>http://en.cppreference.com/w/cpp/container</a:t>
            </a:r>
          </a:p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3BFFAC5-BAFD-4212-B9D7-CEF5F40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393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3107131-879F-4C18-9A2A-707733BE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algoritmi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7AC96F8-CF3A-45BB-96BF-624C8B54D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3D8CA5-104E-43A0-AD6F-AF3E6811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771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8DDB-018F-41FB-925F-FDF86012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STL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5958-9239-4BE6-A893-C3F19FB7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i="1" dirty="0"/>
              <a:t>Standard Template Library </a:t>
            </a:r>
            <a:r>
              <a:rPr lang="it-IT" dirty="0"/>
              <a:t>fornisce una serie di </a:t>
            </a:r>
            <a:r>
              <a:rPr lang="it-IT" b="1" i="1" dirty="0"/>
              <a:t>classi</a:t>
            </a:r>
            <a:r>
              <a:rPr lang="it-IT" dirty="0"/>
              <a:t> standard che realizzano dei contenitori </a:t>
            </a:r>
            <a:r>
              <a:rPr lang="it-IT" i="1" dirty="0"/>
              <a:t>(vettori, liste, alberi, etc.)</a:t>
            </a:r>
          </a:p>
          <a:p>
            <a:r>
              <a:rPr lang="it-IT" dirty="0"/>
              <a:t>un contenitore (</a:t>
            </a:r>
            <a:r>
              <a:rPr lang="it-IT" b="1" i="1" dirty="0"/>
              <a:t>container</a:t>
            </a:r>
            <a:r>
              <a:rPr lang="it-IT" dirty="0"/>
              <a:t>) è una </a:t>
            </a:r>
            <a:r>
              <a:rPr lang="it-IT" b="1" i="1" dirty="0"/>
              <a:t>collezione</a:t>
            </a:r>
            <a:r>
              <a:rPr lang="it-IT" dirty="0"/>
              <a:t> di oggetti di tipo omogeneo</a:t>
            </a:r>
          </a:p>
          <a:p>
            <a:r>
              <a:rPr lang="it-IT" dirty="0"/>
              <a:t>la STL del C++ è basata sulla </a:t>
            </a:r>
            <a:r>
              <a:rPr lang="it-IT" b="1" i="1" dirty="0"/>
              <a:t>programmazione generica</a:t>
            </a:r>
          </a:p>
          <a:p>
            <a:pPr lvl="1"/>
            <a:r>
              <a:rPr lang="it-IT" dirty="0"/>
              <a:t>es. la classe “</a:t>
            </a:r>
            <a:r>
              <a:rPr lang="it-IT" b="1" i="1" dirty="0"/>
              <a:t>list</a:t>
            </a:r>
            <a:r>
              <a:rPr lang="it-IT" dirty="0"/>
              <a:t>” viene definita una sola volta: il tipo degli elementi è un tipo generico T</a:t>
            </a:r>
          </a:p>
          <a:p>
            <a:pPr lvl="1"/>
            <a:r>
              <a:rPr lang="it-IT" dirty="0"/>
              <a:t>non è necessario conoscere a priori quale sarà il tipo T, è sufficiente che questo soddisfi alcuni requisiti (</a:t>
            </a:r>
            <a:r>
              <a:rPr lang="it-IT" b="1" i="1" dirty="0" err="1"/>
              <a:t>constraints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per esempio: il tipo T dei </a:t>
            </a:r>
            <a:r>
              <a:rPr lang="it-IT" i="1" dirty="0" err="1"/>
              <a:t>search</a:t>
            </a:r>
            <a:r>
              <a:rPr lang="it-IT" i="1" dirty="0"/>
              <a:t> </a:t>
            </a:r>
            <a:r>
              <a:rPr lang="it-IT" i="1" dirty="0" err="1"/>
              <a:t>tree</a:t>
            </a:r>
            <a:r>
              <a:rPr lang="it-IT" i="1" dirty="0"/>
              <a:t> </a:t>
            </a:r>
            <a:r>
              <a:rPr lang="it-IT" dirty="0"/>
              <a:t>deve essere ordinabile (</a:t>
            </a:r>
            <a:r>
              <a:rPr lang="it-IT" b="1" i="1" dirty="0"/>
              <a:t>&lt;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922B6A-CF6F-495F-B3BC-A607A04A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952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BD904D0-F411-4D58-A054-A7D8CCFD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algoritmi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4230A8-A77B-46D0-A418-E365304B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STL sono presenti numerosi </a:t>
            </a:r>
            <a:r>
              <a:rPr lang="it-IT" b="1" i="1" dirty="0"/>
              <a:t>algoritmi generici </a:t>
            </a:r>
            <a:r>
              <a:rPr lang="it-IT" dirty="0"/>
              <a:t>per eseguire le operazioni più comuni</a:t>
            </a:r>
          </a:p>
          <a:p>
            <a:r>
              <a:rPr lang="it-IT" dirty="0"/>
              <a:t>gli algoritmi sono </a:t>
            </a:r>
            <a:r>
              <a:rPr lang="it-IT" b="1" dirty="0"/>
              <a:t>indipendenti dai contenitori</a:t>
            </a:r>
          </a:p>
          <a:p>
            <a:r>
              <a:rPr lang="it-IT" dirty="0"/>
              <a:t>per l’utilizzo degli algoritmi della STL è necessario includere l’</a:t>
            </a:r>
            <a:r>
              <a:rPr lang="it-IT" dirty="0" err="1"/>
              <a:t>header</a:t>
            </a:r>
            <a:r>
              <a:rPr lang="it-IT" dirty="0"/>
              <a:t> </a:t>
            </a:r>
            <a:r>
              <a:rPr lang="it-IT" b="1" i="1" dirty="0"/>
              <a:t>&lt;</a:t>
            </a:r>
            <a:r>
              <a:rPr lang="it-IT" b="1" i="1" dirty="0" err="1"/>
              <a:t>algorithm</a:t>
            </a:r>
            <a:r>
              <a:rPr lang="it-IT" b="1" i="1" dirty="0"/>
              <a:t>&gt;</a:t>
            </a:r>
          </a:p>
          <a:p>
            <a:r>
              <a:rPr lang="it-IT" b="1" i="1" dirty="0"/>
              <a:t>alcuni</a:t>
            </a:r>
            <a:r>
              <a:rPr lang="it-IT" dirty="0"/>
              <a:t> esempi di algoritmi:</a:t>
            </a:r>
          </a:p>
          <a:p>
            <a:pPr lvl="1"/>
            <a:r>
              <a:rPr lang="it-IT" dirty="0"/>
              <a:t>operazioni sequenziali senza modifiche: </a:t>
            </a:r>
            <a:r>
              <a:rPr lang="it-IT" b="1" i="1" dirty="0" err="1"/>
              <a:t>find</a:t>
            </a:r>
            <a:r>
              <a:rPr lang="it-IT" dirty="0"/>
              <a:t>, </a:t>
            </a:r>
            <a:r>
              <a:rPr lang="it-IT" dirty="0" err="1"/>
              <a:t>for_each</a:t>
            </a:r>
            <a:endParaRPr lang="it-IT" dirty="0"/>
          </a:p>
          <a:p>
            <a:pPr lvl="1"/>
            <a:r>
              <a:rPr lang="it-IT" dirty="0"/>
              <a:t>operazioni di modifica degli elementi: </a:t>
            </a:r>
            <a:r>
              <a:rPr lang="it-IT" b="1" i="1" dirty="0" err="1"/>
              <a:t>fill</a:t>
            </a:r>
            <a:r>
              <a:rPr lang="it-IT" dirty="0"/>
              <a:t>, </a:t>
            </a:r>
            <a:r>
              <a:rPr lang="it-IT" dirty="0" err="1"/>
              <a:t>replace</a:t>
            </a:r>
            <a:r>
              <a:rPr lang="it-IT" dirty="0"/>
              <a:t>, copy</a:t>
            </a:r>
          </a:p>
          <a:p>
            <a:pPr lvl="1"/>
            <a:r>
              <a:rPr lang="it-IT" dirty="0"/>
              <a:t>algoritmi di ordinamento: </a:t>
            </a:r>
            <a:r>
              <a:rPr lang="it-IT" b="1" i="1" dirty="0" err="1"/>
              <a:t>sort</a:t>
            </a:r>
            <a:endParaRPr lang="it-IT" b="1" i="1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E18501-AE27-445A-97B3-FACC125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740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BEC7174-BA56-43EE-B0A5-CAEC9046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find</a:t>
            </a:r>
            <a:endParaRPr lang="it-IT" sz="280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234616B-9AB9-4027-85D6-D78A7A1EB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individua il </a:t>
            </a:r>
            <a:r>
              <a:rPr lang="it-IT" b="1" i="1" dirty="0"/>
              <a:t>primo</a:t>
            </a:r>
            <a:r>
              <a:rPr lang="it-IT" dirty="0"/>
              <a:t> elemento che corrisponde al valore cercato</a:t>
            </a:r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5B6DC9C-7CA9-4D73-A666-644643529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(v,10);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rand()%100;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!=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found 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  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it-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not found"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1E1434-26F5-43C2-99A3-C6CF3968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9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03D37-48D3-41FF-91D3-1D763309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replace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06D22-B8F1-47C7-91C3-0E1BB0149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b="1" i="1" dirty="0"/>
              <a:t>sostituisce</a:t>
            </a:r>
            <a:r>
              <a:rPr lang="it-IT" sz="2400" dirty="0"/>
              <a:t> con un </a:t>
            </a:r>
            <a:r>
              <a:rPr lang="it-IT" sz="2400" b="1" i="1" dirty="0"/>
              <a:t>nuovo</a:t>
            </a:r>
            <a:r>
              <a:rPr lang="it-IT" sz="2400" dirty="0"/>
              <a:t> valore il contenuto degli elementi il cui valore coincide con quello specificato</a:t>
            </a:r>
          </a:p>
          <a:p>
            <a:endParaRPr lang="it-IT" sz="24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D91F1E-B787-4D42-9919-20F3E60799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oldval,newval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"new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 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buNone/>
            </a:pP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it-IT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E5462F-A74A-4C62-B85B-02B1608E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802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16B62-FDBC-4F0F-921D-C4BC6257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copy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A7D028-5409-44E4-9FD5-A45E64007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b="1" i="1" dirty="0"/>
              <a:t>copia</a:t>
            </a:r>
            <a:r>
              <a:rPr lang="it-IT" sz="2400" dirty="0"/>
              <a:t> gli elementi di una sequenza in un’altra</a:t>
            </a:r>
          </a:p>
          <a:p>
            <a:r>
              <a:rPr lang="it-IT" sz="2400" dirty="0"/>
              <a:t>nell’esempio v2 ha 20 elementi tutti con valore 99</a:t>
            </a:r>
          </a:p>
          <a:p>
            <a:r>
              <a:rPr lang="it-IT" sz="2400" dirty="0"/>
              <a:t>la dimensione di v2 è maggiore di quella di v1</a:t>
            </a:r>
          </a:p>
          <a:p>
            <a:r>
              <a:rPr lang="it-IT" sz="2400" dirty="0"/>
              <a:t>il </a:t>
            </a:r>
            <a:r>
              <a:rPr lang="it-IT" sz="2400" b="1" i="1" dirty="0"/>
              <a:t>valore</a:t>
            </a:r>
            <a:r>
              <a:rPr lang="it-IT" sz="2400" dirty="0"/>
              <a:t> dei primi elementi di v2 viene </a:t>
            </a:r>
            <a:r>
              <a:rPr lang="it-IT" sz="2400" b="1" i="1" dirty="0"/>
              <a:t>sostituito</a:t>
            </a:r>
            <a:r>
              <a:rPr lang="it-IT" sz="2400" dirty="0"/>
              <a:t> con quello degli elementi di v1</a:t>
            </a:r>
          </a:p>
          <a:p>
            <a:endParaRPr lang="it-IT" sz="24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5FD1D3-1F74-400B-8B47-CDB27200E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I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v2(20,99);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  <a:p>
            <a:pPr marL="0" indent="0">
              <a:buNone/>
            </a:pP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(),v2.begin());</a:t>
            </a:r>
          </a:p>
          <a:p>
            <a:pPr marL="0" indent="0">
              <a:buNone/>
            </a:pPr>
            <a:r>
              <a:rPr lang="it-IT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printVector</a:t>
            </a:r>
            <a:r>
              <a:rPr lang="it-IT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(v2);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C2702B-D35A-4093-94F4-B36C3361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4ACAB2D-F5FB-4CF1-B6BC-B29F45EA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29" y="5105400"/>
            <a:ext cx="1046797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407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A15BD-90E3-4190-B43C-0951DD12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sort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DB01B2-C743-4AAB-A313-ACA13091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funzione template </a:t>
            </a:r>
            <a:r>
              <a:rPr lang="it-IT" b="1" i="1" dirty="0" err="1"/>
              <a:t>sort</a:t>
            </a:r>
            <a:r>
              <a:rPr lang="it-IT" dirty="0"/>
              <a:t> realizza l’</a:t>
            </a:r>
            <a:r>
              <a:rPr lang="it-IT" b="1" i="1" dirty="0"/>
              <a:t>ordinamento</a:t>
            </a:r>
            <a:r>
              <a:rPr lang="it-IT" dirty="0"/>
              <a:t> dei dati di un contenitore </a:t>
            </a:r>
            <a:r>
              <a:rPr lang="it-IT" i="1" dirty="0"/>
              <a:t>in </a:t>
            </a:r>
            <a:r>
              <a:rPr lang="it-IT" i="1" dirty="0" err="1"/>
              <a:t>place</a:t>
            </a:r>
            <a:r>
              <a:rPr lang="it-IT" i="1" dirty="0"/>
              <a:t> </a:t>
            </a:r>
            <a:r>
              <a:rPr lang="it-IT" dirty="0"/>
              <a:t>(nello stesso container di partenza)</a:t>
            </a:r>
          </a:p>
          <a:p>
            <a:r>
              <a:rPr lang="it-IT" dirty="0"/>
              <a:t>i parametri formali sono due </a:t>
            </a:r>
            <a:r>
              <a:rPr lang="it-IT" b="1" i="1" dirty="0"/>
              <a:t>iteratori</a:t>
            </a:r>
            <a:r>
              <a:rPr lang="it-IT" dirty="0"/>
              <a:t> che si riferiscono al </a:t>
            </a:r>
            <a:r>
              <a:rPr lang="it-IT" b="1" i="1" dirty="0"/>
              <a:t>primo</a:t>
            </a:r>
            <a:r>
              <a:rPr lang="it-IT" dirty="0"/>
              <a:t> e al </a:t>
            </a:r>
            <a:r>
              <a:rPr lang="it-IT" b="1" i="1" dirty="0"/>
              <a:t>successivo all’ultimo </a:t>
            </a:r>
            <a:r>
              <a:rPr lang="it-IT" dirty="0"/>
              <a:t>elemento della parte del contenitore da ordinare</a:t>
            </a:r>
          </a:p>
          <a:p>
            <a:pPr lvl="1"/>
            <a:r>
              <a:rPr lang="it-IT" dirty="0"/>
              <a:t>per ordinare tutto il container si utilizzano </a:t>
            </a:r>
            <a:r>
              <a:rPr lang="it-IT" b="1" i="1" dirty="0" err="1"/>
              <a:t>begin</a:t>
            </a:r>
            <a:r>
              <a:rPr lang="it-IT" dirty="0"/>
              <a:t> e </a:t>
            </a:r>
            <a:r>
              <a:rPr lang="it-IT" b="1" i="1" dirty="0"/>
              <a:t>end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92C5EE-EBBB-4FED-93D7-DDA1DBDB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6659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E6BE2-E2E2-40A8-98FA-8D16A00E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sort</a:t>
            </a:r>
            <a:r>
              <a:rPr lang="it-IT" sz="2800" dirty="0"/>
              <a:t> – esempio </a:t>
            </a:r>
            <a:r>
              <a:rPr lang="it-IT" sz="2800" dirty="0" err="1"/>
              <a:t>vector</a:t>
            </a:r>
            <a:endParaRPr lang="it-IT" sz="28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00607AE-B90B-4B11-A274-FDFABB437C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(v,10);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(auto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v)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| ";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&amp;v,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::time(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i&lt;n; i++)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(rand()%(n*10));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E71A372-E7F8-414A-88F0-FE086526B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gli iteratori </a:t>
            </a:r>
            <a:r>
              <a:rPr lang="it-IT" sz="2400" dirty="0" err="1"/>
              <a:t>begin</a:t>
            </a:r>
            <a:r>
              <a:rPr lang="it-IT" sz="2400" dirty="0"/>
              <a:t> e end si riferiscono al primo elemento del </a:t>
            </a:r>
            <a:r>
              <a:rPr lang="it-IT" sz="2400" dirty="0" err="1"/>
              <a:t>vector</a:t>
            </a:r>
            <a:r>
              <a:rPr lang="it-IT" sz="2400" dirty="0"/>
              <a:t> e al successivo all’ultimo</a:t>
            </a:r>
          </a:p>
          <a:p>
            <a:endParaRPr lang="it-IT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A2874-AF42-4DAF-8FAA-5C33B638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7B2EB74-7E48-443F-9287-EA1AA4FF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33" y="3861048"/>
            <a:ext cx="5200650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15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D10F2-1459-4BB6-A7F1-6A8B6AD5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sort</a:t>
            </a:r>
            <a:r>
              <a:rPr lang="it-IT" sz="2800" dirty="0"/>
              <a:t> – esempio array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4A9D338-E835-4A0F-9748-B56690D8D8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DIM = 5;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contArray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[DIM];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fillArray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contArray,DIM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contArray,DIM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contArray,contArray+DIM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contArray,DIM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fillArray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v[],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::time(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i&lt;n; i++) v[i] = rand()%(n*10);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printArray(int v[], int n) {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i=0; i&lt;n; i++) cout &lt;&lt; v[i] &lt;&lt; " | ";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cout &lt;&lt; endl;</a:t>
            </a:r>
          </a:p>
          <a:p>
            <a:pPr marL="0" indent="0">
              <a:buNone/>
            </a:pPr>
            <a:r>
              <a:rPr lang="nn-NO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C2F9DCA-8CB1-41D6-A8C1-14AF97F38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la funzione </a:t>
            </a:r>
            <a:r>
              <a:rPr lang="it-IT" sz="2400" b="1" i="1" dirty="0" err="1"/>
              <a:t>sort</a:t>
            </a:r>
            <a:r>
              <a:rPr lang="it-IT" sz="2400" dirty="0"/>
              <a:t> opera anche con gli array</a:t>
            </a:r>
          </a:p>
          <a:p>
            <a:r>
              <a:rPr lang="it-IT" sz="2400" dirty="0"/>
              <a:t>i parametri sono i </a:t>
            </a:r>
            <a:r>
              <a:rPr lang="it-IT" sz="2400" b="1" i="1" dirty="0"/>
              <a:t>puntatori</a:t>
            </a:r>
            <a:r>
              <a:rPr lang="it-IT" sz="2400" dirty="0"/>
              <a:t> al primo e al successivo all’ultimo elemento dell’array</a:t>
            </a:r>
          </a:p>
          <a:p>
            <a:pPr lvl="1"/>
            <a:r>
              <a:rPr lang="it-IT" sz="2000" dirty="0"/>
              <a:t>un array è definito tramite il puntatore al suo primo elemento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F33963-11BC-458A-84FD-A3C246F4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AE6F1E-4F47-486D-ABD4-D9D9BF49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67" y="4293096"/>
            <a:ext cx="3314700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56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ED9FF26-55AD-476E-9953-909C928A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 STL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F9CA0CE-65B8-43F3-A1E8-5C320E6F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online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http://en.cppreference.com/w/</a:t>
            </a:r>
          </a:p>
          <a:p>
            <a:pPr lvl="1"/>
            <a:r>
              <a:rPr lang="it-IT" dirty="0">
                <a:hlinkClick r:id="rId2"/>
              </a:rPr>
              <a:t>http://it.cppreference.com/w/</a:t>
            </a:r>
          </a:p>
          <a:p>
            <a:r>
              <a:rPr lang="it-IT" dirty="0"/>
              <a:t>offline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http://en.cppreference.com/w/Cppreference:Archives</a:t>
            </a:r>
            <a:endParaRPr lang="it-IT" dirty="0"/>
          </a:p>
          <a:p>
            <a:r>
              <a:rPr lang="it-IT" dirty="0"/>
              <a:t>la documentazione sarà </a:t>
            </a:r>
            <a:r>
              <a:rPr lang="it-IT" b="1" i="1" dirty="0"/>
              <a:t>consultabile</a:t>
            </a:r>
            <a:r>
              <a:rPr lang="it-IT" dirty="0"/>
              <a:t> durante le sessioni di esame</a:t>
            </a:r>
          </a:p>
          <a:p>
            <a:pPr lvl="1"/>
            <a:r>
              <a:rPr lang="it-IT" dirty="0"/>
              <a:t>in alcune prove sarà richiesto di </a:t>
            </a:r>
            <a:r>
              <a:rPr lang="it-IT" b="1" i="1" dirty="0"/>
              <a:t>non</a:t>
            </a:r>
            <a:r>
              <a:rPr lang="it-IT" dirty="0"/>
              <a:t> utilizzare le funzionalità messe a disposizione dalla STL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F74197-477F-414F-A4FE-87E6030E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04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E4585-DC67-4384-8234-C17B6F47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contenitori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0F587-7286-4AB5-B3CE-F8BB4D90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i="1" dirty="0"/>
              <a:t>sequenze</a:t>
            </a:r>
          </a:p>
          <a:p>
            <a:pPr lvl="1"/>
            <a:r>
              <a:rPr lang="it-IT" sz="2400" dirty="0"/>
              <a:t>sono i contenitori che impongono un </a:t>
            </a:r>
            <a:r>
              <a:rPr lang="it-IT" sz="2400" b="1" i="1" dirty="0"/>
              <a:t>ordinamento lineare </a:t>
            </a:r>
            <a:r>
              <a:rPr lang="it-IT" sz="2400" dirty="0"/>
              <a:t>delle posizioni degli elementi, </a:t>
            </a:r>
          </a:p>
          <a:p>
            <a:pPr lvl="2"/>
            <a:r>
              <a:rPr lang="it-IT" sz="2000" dirty="0"/>
              <a:t>dati due elementi si può sempre definire quale sta prima e quale sta dopo</a:t>
            </a:r>
          </a:p>
          <a:p>
            <a:pPr lvl="2"/>
            <a:r>
              <a:rPr lang="it-IT" sz="2000" dirty="0"/>
              <a:t>gli elementi sono ordinati in base al modo in cui sono inseriti (es. </a:t>
            </a:r>
            <a:r>
              <a:rPr lang="it-IT" sz="2000" b="1" i="1" dirty="0"/>
              <a:t>list</a:t>
            </a:r>
            <a:r>
              <a:rPr lang="it-IT" sz="2000" dirty="0"/>
              <a:t>)</a:t>
            </a:r>
          </a:p>
          <a:p>
            <a:r>
              <a:rPr lang="it-IT" sz="2800" b="1" i="1" dirty="0"/>
              <a:t>adattatori</a:t>
            </a:r>
          </a:p>
          <a:p>
            <a:pPr lvl="1"/>
            <a:r>
              <a:rPr lang="it-IT" sz="2400" dirty="0"/>
              <a:t>non sono contenitori indipendenti ma si appoggiano ad un altro container e ne </a:t>
            </a:r>
            <a:r>
              <a:rPr lang="it-IT" sz="2400" b="1" i="1" dirty="0"/>
              <a:t>estendono le funzionalità </a:t>
            </a:r>
            <a:r>
              <a:rPr lang="it-IT" sz="2400" dirty="0"/>
              <a:t>(es. </a:t>
            </a:r>
            <a:r>
              <a:rPr lang="it-IT" sz="2400" b="1" i="1" dirty="0" err="1"/>
              <a:t>priority_queue</a:t>
            </a:r>
            <a:r>
              <a:rPr lang="it-IT" sz="2400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F611AB-93B7-434B-90B2-29BC6BBE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01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4E4585-DC67-4384-8234-C17B6F47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contenitori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0F587-7286-4AB5-B3CE-F8BB4D90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b="1" i="1" dirty="0"/>
              <a:t>quasi-contenitori</a:t>
            </a:r>
          </a:p>
          <a:p>
            <a:pPr lvl="1"/>
            <a:r>
              <a:rPr lang="it-IT" sz="2400" dirty="0"/>
              <a:t>non esportano tutte le funzionalità di un contenitore propriamente detto (es. </a:t>
            </a:r>
            <a:r>
              <a:rPr lang="it-IT" sz="2400" b="1" i="1" dirty="0" err="1"/>
              <a:t>string</a:t>
            </a:r>
            <a:r>
              <a:rPr lang="it-IT" sz="2400" dirty="0"/>
              <a:t>)</a:t>
            </a:r>
          </a:p>
          <a:p>
            <a:r>
              <a:rPr lang="it-IT" sz="2800" b="1" i="1" dirty="0"/>
              <a:t>contenitori associativi</a:t>
            </a:r>
          </a:p>
          <a:p>
            <a:pPr lvl="1"/>
            <a:r>
              <a:rPr lang="it-IT" sz="2400" dirty="0"/>
              <a:t>ogni elemento è composto da </a:t>
            </a:r>
            <a:r>
              <a:rPr lang="it-IT" sz="2400" b="1" i="1" dirty="0"/>
              <a:t>chiave</a:t>
            </a:r>
            <a:r>
              <a:rPr lang="it-IT" sz="2400" dirty="0"/>
              <a:t> e </a:t>
            </a:r>
            <a:r>
              <a:rPr lang="it-IT" sz="2400" b="1" i="1" dirty="0"/>
              <a:t>valore</a:t>
            </a:r>
          </a:p>
          <a:p>
            <a:pPr lvl="1"/>
            <a:r>
              <a:rPr lang="it-IT" sz="2400" dirty="0"/>
              <a:t>gli elementi sono </a:t>
            </a:r>
            <a:r>
              <a:rPr lang="it-IT" sz="2400" b="1" i="1" dirty="0"/>
              <a:t>individuati</a:t>
            </a:r>
            <a:r>
              <a:rPr lang="it-IT" sz="2400" dirty="0"/>
              <a:t> per mezzo della </a:t>
            </a:r>
            <a:r>
              <a:rPr lang="it-IT" sz="2400" b="1" i="1" dirty="0"/>
              <a:t>chiave</a:t>
            </a:r>
          </a:p>
          <a:p>
            <a:pPr lvl="1"/>
            <a:r>
              <a:rPr lang="it-IT" sz="2400" b="1" i="1" dirty="0"/>
              <a:t>non</a:t>
            </a:r>
            <a:r>
              <a:rPr lang="it-IT" sz="2400" dirty="0"/>
              <a:t> impongono un </a:t>
            </a:r>
            <a:r>
              <a:rPr lang="it-IT" sz="2400" b="1" i="1" dirty="0"/>
              <a:t>ordinamento lineare </a:t>
            </a:r>
            <a:r>
              <a:rPr lang="it-IT" sz="2400" dirty="0"/>
              <a:t>nelle posizioni degli elementi (es. </a:t>
            </a:r>
            <a:r>
              <a:rPr lang="it-IT" sz="2400" b="1" i="1" dirty="0" err="1"/>
              <a:t>map</a:t>
            </a:r>
            <a:r>
              <a:rPr lang="it-IT" sz="2400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F611AB-93B7-434B-90B2-29BC6BBE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856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70BE00D-72B9-4788-8B54-E701C4BC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sequenze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D6764-8095-403E-9900-EFA1CF041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i="1" dirty="0" err="1"/>
              <a:t>vector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è un </a:t>
            </a:r>
            <a:r>
              <a:rPr lang="it-IT" i="1" dirty="0"/>
              <a:t>array</a:t>
            </a:r>
            <a:r>
              <a:rPr lang="it-IT" dirty="0"/>
              <a:t> con </a:t>
            </a:r>
            <a:r>
              <a:rPr lang="it-IT" i="1" dirty="0"/>
              <a:t>dimensione variabile </a:t>
            </a:r>
          </a:p>
          <a:p>
            <a:r>
              <a:rPr lang="it-IT" b="1" i="1" dirty="0"/>
              <a:t>list</a:t>
            </a:r>
          </a:p>
          <a:p>
            <a:pPr lvl="1"/>
            <a:r>
              <a:rPr lang="it-IT" dirty="0"/>
              <a:t>è una </a:t>
            </a:r>
            <a:r>
              <a:rPr lang="it-IT" i="1" dirty="0"/>
              <a:t>lista</a:t>
            </a:r>
            <a:r>
              <a:rPr lang="it-IT" dirty="0"/>
              <a:t> </a:t>
            </a:r>
            <a:r>
              <a:rPr lang="it-IT" i="1" dirty="0"/>
              <a:t>doppiamente concatenata </a:t>
            </a:r>
          </a:p>
          <a:p>
            <a:r>
              <a:rPr lang="it-IT" b="1" i="1" dirty="0" err="1"/>
              <a:t>deque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è un </a:t>
            </a:r>
            <a:r>
              <a:rPr lang="it-IT" i="1" dirty="0"/>
              <a:t>vettore circolare </a:t>
            </a:r>
            <a:br>
              <a:rPr lang="it-IT" i="1" dirty="0"/>
            </a:br>
            <a:r>
              <a:rPr lang="it-IT" dirty="0"/>
              <a:t>(</a:t>
            </a:r>
            <a:r>
              <a:rPr lang="it-IT" i="1" dirty="0"/>
              <a:t>double-</a:t>
            </a:r>
            <a:r>
              <a:rPr lang="it-IT" i="1" dirty="0" err="1"/>
              <a:t>ended</a:t>
            </a:r>
            <a:r>
              <a:rPr lang="it-IT" i="1" dirty="0"/>
              <a:t> </a:t>
            </a:r>
            <a:r>
              <a:rPr lang="it-IT" i="1" dirty="0" err="1"/>
              <a:t>queue</a:t>
            </a:r>
            <a:r>
              <a:rPr lang="it-IT" dirty="0"/>
              <a:t>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5D3BB2-1490-4DA0-8610-F949C009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B670027-8328-48DB-B19B-2555A168E1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227987"/>
            <a:ext cx="5384800" cy="275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C232959-4E06-4148-9C21-D9632A4E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vector</a:t>
            </a:r>
            <a:r>
              <a:rPr lang="it-IT" sz="2800" dirty="0"/>
              <a:t> – accesso agli elementi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CE091A-5EC5-4F09-9309-EFA8F8CC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la notazione </a:t>
            </a:r>
            <a:r>
              <a:rPr lang="it-IT" sz="2800" b="1" dirty="0"/>
              <a:t>[]</a:t>
            </a:r>
            <a:r>
              <a:rPr lang="it-IT" sz="2800" dirty="0"/>
              <a:t> </a:t>
            </a:r>
          </a:p>
          <a:p>
            <a:pPr lvl="1"/>
            <a:r>
              <a:rPr lang="it-IT" sz="2400" dirty="0"/>
              <a:t>può essere usata per</a:t>
            </a:r>
          </a:p>
          <a:p>
            <a:pPr lvl="2"/>
            <a:r>
              <a:rPr lang="it-IT" sz="2000" b="1" i="1" dirty="0"/>
              <a:t>leggere</a:t>
            </a:r>
            <a:r>
              <a:rPr lang="it-IT" sz="2000" dirty="0"/>
              <a:t> un elemento</a:t>
            </a:r>
          </a:p>
          <a:p>
            <a:pPr lvl="2"/>
            <a:r>
              <a:rPr lang="it-IT" sz="2000" b="1" i="1" dirty="0"/>
              <a:t>cambiare</a:t>
            </a:r>
            <a:r>
              <a:rPr lang="it-IT" sz="2000" dirty="0"/>
              <a:t> un elemento che ha già un </a:t>
            </a:r>
            <a:r>
              <a:rPr lang="it-IT" sz="2000" b="1" i="1" dirty="0"/>
              <a:t>valore</a:t>
            </a:r>
          </a:p>
          <a:p>
            <a:pPr lvl="1"/>
            <a:r>
              <a:rPr lang="it-IT" sz="2400" b="1" i="1" dirty="0"/>
              <a:t>non</a:t>
            </a:r>
            <a:r>
              <a:rPr lang="it-IT" sz="2400" dirty="0"/>
              <a:t> può essere usata per</a:t>
            </a:r>
          </a:p>
          <a:p>
            <a:pPr lvl="2"/>
            <a:r>
              <a:rPr lang="it-IT" sz="2000" b="1" i="1" dirty="0"/>
              <a:t>inizializzare</a:t>
            </a:r>
            <a:r>
              <a:rPr lang="it-IT" sz="2000" dirty="0"/>
              <a:t> un elemento</a:t>
            </a:r>
          </a:p>
          <a:p>
            <a:pPr lvl="1"/>
            <a:r>
              <a:rPr lang="it-IT" sz="2400" b="1" i="1" dirty="0"/>
              <a:t>non controlla </a:t>
            </a:r>
            <a:r>
              <a:rPr lang="it-IT" sz="2400" dirty="0"/>
              <a:t>se l’elemento esiste</a:t>
            </a:r>
          </a:p>
          <a:p>
            <a:r>
              <a:rPr lang="it-IT" sz="2800" dirty="0"/>
              <a:t>per </a:t>
            </a:r>
            <a:r>
              <a:rPr lang="it-IT" sz="2800" b="1" i="1" dirty="0"/>
              <a:t>aggiungere</a:t>
            </a:r>
            <a:r>
              <a:rPr lang="it-IT" sz="2800" dirty="0"/>
              <a:t> elementi (in ordine di posizione) si usa il metodo </a:t>
            </a:r>
            <a:r>
              <a:rPr lang="it-IT" sz="2800" b="1" i="1" dirty="0" err="1"/>
              <a:t>push_back</a:t>
            </a:r>
            <a:r>
              <a:rPr lang="it-IT" sz="2800" b="1" i="1" dirty="0"/>
              <a:t>()</a:t>
            </a:r>
          </a:p>
          <a:p>
            <a:endParaRPr lang="it-IT" sz="28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63A9E3-8AF3-41B7-B393-138BA0FC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07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B7D4A-6ECA-43C4-B50D-CC2FB8F4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contenitori associativi -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449AB-AA49-48E0-A3BB-3169BF81A4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sz="2400" dirty="0"/>
              <a:t>contenitori che offrono una </a:t>
            </a:r>
            <a:r>
              <a:rPr lang="it-IT" sz="2400" b="1" i="1" dirty="0"/>
              <a:t>ricerca efficiente </a:t>
            </a:r>
            <a:r>
              <a:rPr lang="it-IT" sz="2400" dirty="0"/>
              <a:t>basata sul valore di una </a:t>
            </a:r>
            <a:r>
              <a:rPr lang="it-IT" sz="2400" b="1" i="1" dirty="0"/>
              <a:t>chiave</a:t>
            </a:r>
          </a:p>
          <a:p>
            <a:r>
              <a:rPr lang="it-IT" sz="2400" dirty="0"/>
              <a:t>la chiave può essere di un qualsiasi tipo T (</a:t>
            </a:r>
            <a:r>
              <a:rPr lang="it-IT" sz="2400" b="1" i="1" dirty="0"/>
              <a:t>ordinabile</a:t>
            </a:r>
            <a:r>
              <a:rPr lang="it-IT" sz="2400" dirty="0"/>
              <a:t>).</a:t>
            </a:r>
          </a:p>
          <a:p>
            <a:endParaRPr lang="it-IT" sz="2400" dirty="0"/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set&lt;T&gt; </a:t>
            </a:r>
          </a:p>
          <a:p>
            <a:pPr lvl="1"/>
            <a:r>
              <a:rPr lang="it-IT" sz="2000" dirty="0"/>
              <a:t>è un </a:t>
            </a:r>
            <a:r>
              <a:rPr lang="it-IT" sz="2000" b="1" i="1" dirty="0"/>
              <a:t>albero binario di ricerca</a:t>
            </a:r>
            <a:r>
              <a:rPr lang="it-IT" sz="2000" dirty="0"/>
              <a:t> di chiavi 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1BD295B-1B99-46E0-928E-247418EBCD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888" y="2392839"/>
            <a:ext cx="5384800" cy="242316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DD5930-AA01-454C-A5F0-D9F8D2DC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595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3DE1F-AA30-4401-943D-A52657E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esempio di contenitore associativo: 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D0EE1C-AA9F-48A9-9A6C-53F1EE40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ogni elemento coincide con la sua </a:t>
            </a:r>
            <a:r>
              <a:rPr lang="it-IT" sz="2800" b="1" i="1" dirty="0"/>
              <a:t>chiave</a:t>
            </a:r>
          </a:p>
          <a:p>
            <a:r>
              <a:rPr lang="it-IT" sz="2800" dirty="0"/>
              <a:t>ogni elemento può comparire al più </a:t>
            </a:r>
            <a:r>
              <a:rPr lang="it-IT" sz="2800" b="1" i="1" dirty="0"/>
              <a:t>una volta</a:t>
            </a:r>
          </a:p>
          <a:p>
            <a:r>
              <a:rPr lang="it-IT" sz="2800" dirty="0"/>
              <a:t>per motivi di efficienza memorizza gli elementi in </a:t>
            </a:r>
            <a:r>
              <a:rPr lang="it-IT" sz="2800" b="1" i="1" dirty="0"/>
              <a:t>ordine</a:t>
            </a:r>
            <a:r>
              <a:rPr lang="it-IT" sz="2800" dirty="0"/>
              <a:t> rispetto al loro </a:t>
            </a:r>
            <a:r>
              <a:rPr lang="it-IT" sz="2800" b="1" i="1" dirty="0"/>
              <a:t>valore</a:t>
            </a:r>
            <a:r>
              <a:rPr lang="it-IT" sz="2800" dirty="0"/>
              <a:t> (i set sono implementati come </a:t>
            </a:r>
            <a:r>
              <a:rPr lang="it-IT" sz="2800" b="1" i="1" dirty="0"/>
              <a:t>alberi binari</a:t>
            </a:r>
            <a:r>
              <a:rPr lang="it-IT" sz="2800" dirty="0"/>
              <a:t>)</a:t>
            </a:r>
          </a:p>
          <a:p>
            <a:endParaRPr lang="it-IT" sz="28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0D8A81-376B-48A3-8EB3-92A16508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2458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3309</TotalTime>
  <Words>3066</Words>
  <Application>Microsoft Office PowerPoint</Application>
  <PresentationFormat>Widescreen</PresentationFormat>
  <Paragraphs>414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Schoolbook</vt:lpstr>
      <vt:lpstr>Courier New</vt:lpstr>
      <vt:lpstr>Tahoma</vt:lpstr>
      <vt:lpstr>template sisinf</vt:lpstr>
      <vt:lpstr>STL (Standard Template Library)  Alberto Ferrari</vt:lpstr>
      <vt:lpstr>Standard Template Library</vt:lpstr>
      <vt:lpstr>STL</vt:lpstr>
      <vt:lpstr>contenitori (1)</vt:lpstr>
      <vt:lpstr>contenitori (2)</vt:lpstr>
      <vt:lpstr>sequenze</vt:lpstr>
      <vt:lpstr>vector – accesso agli elementi</vt:lpstr>
      <vt:lpstr>contenitori associativi - set</vt:lpstr>
      <vt:lpstr>esempio di contenitore associativo: set</vt:lpstr>
      <vt:lpstr>set - esempio</vt:lpstr>
      <vt:lpstr>set – ricerca e cancellazione</vt:lpstr>
      <vt:lpstr>multiset – valori multipli</vt:lpstr>
      <vt:lpstr>contenitori associativi - map</vt:lpstr>
      <vt:lpstr>esempio di contenitore associativo: map</vt:lpstr>
      <vt:lpstr>map – esempio</vt:lpstr>
      <vt:lpstr>iteratori</vt:lpstr>
      <vt:lpstr>iteratori: operazioni</vt:lpstr>
      <vt:lpstr>iteratori: operatori</vt:lpstr>
      <vt:lpstr>iteratori: metodi</vt:lpstr>
      <vt:lpstr>tipi di iteratori</vt:lpstr>
      <vt:lpstr>iteratori constant e mutable</vt:lpstr>
      <vt:lpstr>reverse iterators</vt:lpstr>
      <vt:lpstr>visualizza elementi vector&lt;int&gt;</vt:lpstr>
      <vt:lpstr>funzione generica per vector</vt:lpstr>
      <vt:lpstr>funzione generica  per ogni contenitore</vt:lpstr>
      <vt:lpstr>esempio: iteratori su lista di interi</vt:lpstr>
      <vt:lpstr>altri esempi</vt:lpstr>
      <vt:lpstr>deque</vt:lpstr>
      <vt:lpstr>algoritmi</vt:lpstr>
      <vt:lpstr>algoritmi</vt:lpstr>
      <vt:lpstr>find</vt:lpstr>
      <vt:lpstr>replace</vt:lpstr>
      <vt:lpstr>copy</vt:lpstr>
      <vt:lpstr>sort</vt:lpstr>
      <vt:lpstr>sort – esempio vector</vt:lpstr>
      <vt:lpstr>sort – esempio array</vt:lpstr>
      <vt:lpstr>documentazione 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251</cp:revision>
  <dcterms:created xsi:type="dcterms:W3CDTF">2018-01-19T17:39:36Z</dcterms:created>
  <dcterms:modified xsi:type="dcterms:W3CDTF">2018-04-26T11:05:50Z</dcterms:modified>
</cp:coreProperties>
</file>