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KKNTbd/+FuXDFHPzEsbFY2JPU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exend-regular.fntdata"/><Relationship Id="rId25" Type="http://schemas.openxmlformats.org/officeDocument/2006/relationships/font" Target="fonts/RobotoLight-boldItalic.fntdata"/><Relationship Id="rId28" Type="http://customschemas.google.com/relationships/presentationmetadata" Target="metadata"/><Relationship Id="rId27" Type="http://schemas.openxmlformats.org/officeDocument/2006/relationships/font" Target="fonts/Lexe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c41d00961_0_5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c41d00961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d13ca85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2fd13ca851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una solución tecnológica integral para Aguas Damai que optimice la gestión de pedidos, la coordinación de entregas, y el control de inventario en los camiones, automatizando procesos críticos para mejorar la eficiencia operativa, reducir errores y tiempos de entrega, y brindar una mejor experiencia al cliente. Esto se logrará a través de una plataforma que incluya un sistema de asignación automatizada de pedidos, visualización en tiempo real de la ubicación de los repartidores, y herramientas de comunicación efectivas entre los repartidores y la empresa, potenciando la capacidad de respuesta y la satisfacción del cliente.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d13ca85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2fd13ca851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bb0e806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0bb0e8069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7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2.png"/><Relationship Id="rId13" Type="http://schemas.openxmlformats.org/officeDocument/2006/relationships/image" Target="../media/image1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650" y="2971149"/>
            <a:ext cx="3793901" cy="32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32525" y="1307800"/>
            <a:ext cx="93153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Maipú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400"/>
              <a:t>2024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400"/>
              <a:t>Docente Instructor de la Asignatura: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Jorge Guzmán Bozo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400"/>
              <a:t>Integrantes del Equipo: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Eliecer Reyes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Alberto Fernández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Rodrigo Concha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g30c41d00961_0_542"/>
          <p:cNvGrpSpPr/>
          <p:nvPr/>
        </p:nvGrpSpPr>
        <p:grpSpPr>
          <a:xfrm>
            <a:off x="546056" y="3245591"/>
            <a:ext cx="9917030" cy="858753"/>
            <a:chOff x="1431325" y="2446793"/>
            <a:chExt cx="6566700" cy="697549"/>
          </a:xfrm>
        </p:grpSpPr>
        <p:sp>
          <p:nvSpPr>
            <p:cNvPr id="288" name="Google Shape;288;g30c41d00961_0_542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g30c41d00961_0_542"/>
            <p:cNvSpPr txBox="1"/>
            <p:nvPr/>
          </p:nvSpPr>
          <p:spPr>
            <a:xfrm>
              <a:off x="5329107" y="2446793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Integración</a:t>
              </a: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con MAPBOX API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Ubicación</a:t>
              </a: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georeferenciada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g30c41d00961_0_542"/>
            <p:cNvSpPr txBox="1"/>
            <p:nvPr/>
          </p:nvSpPr>
          <p:spPr>
            <a:xfrm>
              <a:off x="2752785" y="2642580"/>
              <a:ext cx="24570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191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Char char="●"/>
              </a:pP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Visualización</a:t>
              </a: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georreferenciada</a:t>
              </a: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del </a:t>
              </a: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móvil</a:t>
              </a: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g30c41d00961_0_542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30c41d00961_0_54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30c41d00961_0_542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30c41d00961_0_542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100</a:t>
              </a: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95" name="Google Shape;295;g30c41d00961_0_542"/>
            <p:cNvCxnSpPr/>
            <p:nvPr/>
          </p:nvCxnSpPr>
          <p:spPr>
            <a:xfrm>
              <a:off x="5209891" y="2552989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96" name="Google Shape;296;g30c41d00961_0_542"/>
          <p:cNvGrpSpPr/>
          <p:nvPr/>
        </p:nvGrpSpPr>
        <p:grpSpPr>
          <a:xfrm>
            <a:off x="546031" y="2382310"/>
            <a:ext cx="9917030" cy="825453"/>
            <a:chOff x="1431325" y="2473842"/>
            <a:chExt cx="6566700" cy="670500"/>
          </a:xfrm>
        </p:grpSpPr>
        <p:sp>
          <p:nvSpPr>
            <p:cNvPr id="297" name="Google Shape;297;g30c41d00961_0_542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g30c41d00961_0_542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Selección</a:t>
              </a: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 productos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Formulario 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Consumo de api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g30c41d00961_0_542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191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Char char="●"/>
              </a:pP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Pedido del cliente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g30c41d00961_0_542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30c41d00961_0_54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30c41d00961_0_542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g30c41d00961_0_542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75%</a:t>
              </a:r>
              <a:endPara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04" name="Google Shape;304;g30c41d00961_0_542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05" name="Google Shape;305;g30c41d00961_0_542"/>
          <p:cNvGrpSpPr/>
          <p:nvPr/>
        </p:nvGrpSpPr>
        <p:grpSpPr>
          <a:xfrm>
            <a:off x="534656" y="1473730"/>
            <a:ext cx="9939755" cy="923133"/>
            <a:chOff x="1431325" y="2380998"/>
            <a:chExt cx="6581748" cy="749844"/>
          </a:xfrm>
        </p:grpSpPr>
        <p:sp>
          <p:nvSpPr>
            <p:cNvPr id="306" name="Google Shape;306;g30c41d00961_0_542"/>
            <p:cNvSpPr/>
            <p:nvPr/>
          </p:nvSpPr>
          <p:spPr>
            <a:xfrm rot="-5400000">
              <a:off x="4659523" y="-276465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30c41d00961_0_542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Formulario de registro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Almacenamiento en la base de datos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g30c41d00961_0_542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191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Char char="●"/>
              </a:pP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Registro de cliente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g30c41d00961_0_542"/>
            <p:cNvSpPr/>
            <p:nvPr/>
          </p:nvSpPr>
          <p:spPr>
            <a:xfrm rot="-5400000">
              <a:off x="1751875" y="2060448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30c41d00961_0_54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g30c41d00961_0_542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30c41d00961_0_542"/>
            <p:cNvSpPr/>
            <p:nvPr/>
          </p:nvSpPr>
          <p:spPr>
            <a:xfrm>
              <a:off x="2025165" y="2616799"/>
              <a:ext cx="7179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100</a:t>
              </a: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13" name="Google Shape;313;g30c41d00961_0_542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14" name="Google Shape;314;g30c41d00961_0_542"/>
          <p:cNvGrpSpPr/>
          <p:nvPr/>
        </p:nvGrpSpPr>
        <p:grpSpPr>
          <a:xfrm>
            <a:off x="546056" y="5913660"/>
            <a:ext cx="9917030" cy="825453"/>
            <a:chOff x="1431325" y="2473842"/>
            <a:chExt cx="6566700" cy="670500"/>
          </a:xfrm>
        </p:grpSpPr>
        <p:sp>
          <p:nvSpPr>
            <p:cNvPr id="315" name="Google Shape;315;g30c41d00961_0_542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30c41d00961_0_542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Gráficos</a:t>
              </a: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 pedidos pendientes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y completados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g30c41d00961_0_542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127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Roboto"/>
                <a:buChar char="●"/>
              </a:pPr>
              <a:r>
                <a:rPr lang="es-CL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Reportes del administrador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g30c41d00961_0_542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30c41d00961_0_54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30c41d00961_0_542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30c41d00961_0_542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</a:t>
              </a: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22" name="Google Shape;322;g30c41d00961_0_542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23" name="Google Shape;323;g30c41d00961_0_542"/>
          <p:cNvGrpSpPr/>
          <p:nvPr/>
        </p:nvGrpSpPr>
        <p:grpSpPr>
          <a:xfrm>
            <a:off x="546044" y="5008354"/>
            <a:ext cx="9917030" cy="825453"/>
            <a:chOff x="1431325" y="2473842"/>
            <a:chExt cx="6566700" cy="670500"/>
          </a:xfrm>
        </p:grpSpPr>
        <p:sp>
          <p:nvSpPr>
            <p:cNvPr id="324" name="Google Shape;324;g30c41d00961_0_542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30c41d00961_0_542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Implementar websocket 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g30c41d00961_0_542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191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Char char="●"/>
              </a:pP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Visualización</a:t>
              </a: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en tiempo real del </a:t>
              </a: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móvil</a:t>
              </a: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(chofer)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g30c41d00961_0_542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30c41d00961_0_54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30c41d00961_0_542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30c41d00961_0_542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50</a:t>
              </a: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31" name="Google Shape;331;g30c41d00961_0_542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32" name="Google Shape;332;g30c41d00961_0_542"/>
          <p:cNvGrpSpPr/>
          <p:nvPr/>
        </p:nvGrpSpPr>
        <p:grpSpPr>
          <a:xfrm>
            <a:off x="546044" y="4136348"/>
            <a:ext cx="9917030" cy="825453"/>
            <a:chOff x="1431325" y="2473842"/>
            <a:chExt cx="6566700" cy="670500"/>
          </a:xfrm>
        </p:grpSpPr>
        <p:sp>
          <p:nvSpPr>
            <p:cNvPr id="333" name="Google Shape;333;g30c41d00961_0_542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30c41d00961_0_542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Algoritmo</a:t>
              </a: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cercanía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es-CL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Listado de pedidos pendientes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g30c41d00961_0_542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191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oboto"/>
                <a:buChar char="●"/>
              </a:pP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Asignación</a:t>
              </a:r>
              <a:r>
                <a:rPr lang="es-CL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 pedidos al conductor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g30c41d00961_0_542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30c41d00961_0_54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30c41d00961_0_542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30c41d00961_0_542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</a:t>
              </a:r>
              <a:r>
                <a:rPr lang="es-CL" sz="24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40" name="Google Shape;340;g30c41d00961_0_542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341" name="Google Shape;341;g30c41d00961_0_542"/>
          <p:cNvSpPr txBox="1"/>
          <p:nvPr>
            <p:ph type="title"/>
          </p:nvPr>
        </p:nvSpPr>
        <p:spPr>
          <a:xfrm>
            <a:off x="3" y="83225"/>
            <a:ext cx="38142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Gestión del desarrollo</a:t>
            </a:r>
            <a:endParaRPr sz="3200"/>
          </a:p>
        </p:txBody>
      </p:sp>
      <p:sp>
        <p:nvSpPr>
          <p:cNvPr id="342" name="Google Shape;342;g30c41d00961_0_542"/>
          <p:cNvSpPr txBox="1"/>
          <p:nvPr/>
        </p:nvSpPr>
        <p:spPr>
          <a:xfrm>
            <a:off x="1041250" y="1005515"/>
            <a:ext cx="1844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0c41d00961_0_542"/>
          <p:cNvSpPr txBox="1"/>
          <p:nvPr/>
        </p:nvSpPr>
        <p:spPr>
          <a:xfrm>
            <a:off x="2972350" y="1070925"/>
            <a:ext cx="3107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0c41d00961_0_542"/>
          <p:cNvSpPr txBox="1"/>
          <p:nvPr/>
        </p:nvSpPr>
        <p:spPr>
          <a:xfrm>
            <a:off x="3702725" y="1005500"/>
            <a:ext cx="2067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0c41d00961_0_542"/>
          <p:cNvSpPr txBox="1"/>
          <p:nvPr/>
        </p:nvSpPr>
        <p:spPr>
          <a:xfrm>
            <a:off x="7824975" y="1005525"/>
            <a:ext cx="1336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Tecnologías del desarrollo</a:t>
            </a:r>
            <a:endParaRPr sz="3200"/>
          </a:p>
        </p:txBody>
      </p:sp>
      <p:sp>
        <p:nvSpPr>
          <p:cNvPr id="351" name="Google Shape;351;p35"/>
          <p:cNvSpPr txBox="1"/>
          <p:nvPr/>
        </p:nvSpPr>
        <p:spPr>
          <a:xfrm>
            <a:off x="486654" y="1617125"/>
            <a:ext cx="107625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1266475" y="1433425"/>
            <a:ext cx="9454600" cy="5301125"/>
            <a:chOff x="1266475" y="1433425"/>
            <a:chExt cx="9454600" cy="5301125"/>
          </a:xfrm>
        </p:grpSpPr>
        <p:pic>
          <p:nvPicPr>
            <p:cNvPr id="353" name="Google Shape;35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66475" y="1433425"/>
              <a:ext cx="9454600" cy="530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75675" y="2614425"/>
              <a:ext cx="692625" cy="627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Pantallas o mock up</a:t>
            </a:r>
            <a:endParaRPr sz="3200"/>
          </a:p>
        </p:txBody>
      </p:sp>
      <p:pic>
        <p:nvPicPr>
          <p:cNvPr id="360" name="Google Shape;3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00" y="1639188"/>
            <a:ext cx="3245755" cy="503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118" y="1523013"/>
            <a:ext cx="3021089" cy="503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0869" y="1523013"/>
            <a:ext cx="2578249" cy="503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d13ca8512_0_0"/>
          <p:cNvSpPr txBox="1"/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APLICACIÓN “AQUA PRONTO”</a:t>
            </a:r>
            <a:endParaRPr/>
          </a:p>
        </p:txBody>
      </p:sp>
      <p:sp>
        <p:nvSpPr>
          <p:cNvPr id="368" name="Google Shape;368;g2fd13ca8512_0_0"/>
          <p:cNvSpPr txBox="1"/>
          <p:nvPr>
            <p:ph idx="1" type="subTitle"/>
          </p:nvPr>
        </p:nvSpPr>
        <p:spPr>
          <a:xfrm>
            <a:off x="1524000" y="2731148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Maipú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400"/>
              <a:t>2024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400"/>
              <a:t>Docente Instructor de la Asignatura: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Jorge Guzmán Bozo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400"/>
              <a:t>Integrantes del Equipo: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Eliecer Reyes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Alberto Fernández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Rodrigo Concha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" y="950312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Problemática por resolver</a:t>
            </a:r>
            <a:endParaRPr sz="3200"/>
          </a:p>
        </p:txBody>
      </p:sp>
      <p:grpSp>
        <p:nvGrpSpPr>
          <p:cNvPr id="91" name="Google Shape;91;p2"/>
          <p:cNvGrpSpPr/>
          <p:nvPr/>
        </p:nvGrpSpPr>
        <p:grpSpPr>
          <a:xfrm>
            <a:off x="6486882" y="1919450"/>
            <a:ext cx="5499113" cy="996375"/>
            <a:chOff x="4530625" y="1206559"/>
            <a:chExt cx="4124438" cy="747300"/>
          </a:xfrm>
        </p:grpSpPr>
        <p:cxnSp>
          <p:nvCxnSpPr>
            <p:cNvPr id="92" name="Google Shape;92;p2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2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L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6223863" y="1206559"/>
              <a:ext cx="24312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CL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Asignación Manual de Pedidos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asignación de pedidos se realiza manualmente, sin un sistema automatizado.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7198631" y="3163174"/>
            <a:ext cx="4382163" cy="996375"/>
            <a:chOff x="5064450" y="2086419"/>
            <a:chExt cx="3286704" cy="747300"/>
          </a:xfrm>
        </p:grpSpPr>
        <p:cxnSp>
          <p:nvCxnSpPr>
            <p:cNvPr id="97" name="Google Shape;97;p2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2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L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CL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Visualización de la Ubicación de Repartidores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Falta de visibilidad en tiempo real de la ubicación de los repartidores.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7878215" y="4602400"/>
            <a:ext cx="4005383" cy="996375"/>
            <a:chOff x="5574150" y="3083463"/>
            <a:chExt cx="3004112" cy="747300"/>
          </a:xfrm>
        </p:grpSpPr>
        <p:cxnSp>
          <p:nvCxnSpPr>
            <p:cNvPr id="102" name="Google Shape;102;p2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" name="Google Shape;103;p2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L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6223862" y="3083463"/>
              <a:ext cx="23544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CL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Gestión de Stock en el Camión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CL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Necesidad de controlar la cantidad de productos en el camión y las ventas realizadas.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413277" y="2587625"/>
            <a:ext cx="5194782" cy="996375"/>
            <a:chOff x="316641" y="1672392"/>
            <a:chExt cx="3896184" cy="747300"/>
          </a:xfrm>
        </p:grpSpPr>
        <p:cxnSp>
          <p:nvCxnSpPr>
            <p:cNvPr id="107" name="Google Shape;107;p2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2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L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316641" y="1672392"/>
              <a:ext cx="25548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600">
                  <a:latin typeface="Roboto"/>
                  <a:ea typeface="Roboto"/>
                  <a:cs typeface="Roboto"/>
                  <a:sym typeface="Roboto"/>
                </a:rPr>
                <a:t>Comunicación Telefónica entre Gerente y Repartidores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L" sz="1100">
                  <a:latin typeface="Roboto"/>
                  <a:ea typeface="Roboto"/>
                  <a:cs typeface="Roboto"/>
                  <a:sym typeface="Roboto"/>
                </a:rPr>
                <a:t>La coordinación de pedidos y la ubicación de los repartidores se basa en comunicación telefónica.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-62874" y="3811025"/>
            <a:ext cx="5074908" cy="996375"/>
            <a:chOff x="-40481" y="2507603"/>
            <a:chExt cx="3806276" cy="747300"/>
          </a:xfrm>
        </p:grpSpPr>
        <p:cxnSp>
          <p:nvCxnSpPr>
            <p:cNvPr id="112" name="Google Shape;112;p2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2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L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-40481" y="2507603"/>
              <a:ext cx="29121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600">
                  <a:latin typeface="Roboto"/>
                  <a:ea typeface="Roboto"/>
                  <a:cs typeface="Roboto"/>
                  <a:sym typeface="Roboto"/>
                </a:rPr>
                <a:t>Comunicación de Tiempos de Entrega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L" sz="1100">
                  <a:latin typeface="Roboto"/>
                  <a:ea typeface="Roboto"/>
                  <a:cs typeface="Roboto"/>
                  <a:sym typeface="Roboto"/>
                </a:rPr>
                <a:t>Los tiempos de entrega se comunican manualmente.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3934955" y="2085961"/>
            <a:ext cx="4678985" cy="4342944"/>
            <a:chOff x="3318063" y="1368287"/>
            <a:chExt cx="2408000" cy="2993482"/>
          </a:xfrm>
        </p:grpSpPr>
        <p:sp>
          <p:nvSpPr>
            <p:cNvPr id="117" name="Google Shape;117;p2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8" name="Google Shape;118;p2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19" name="Google Shape;119;p2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325A5"/>
            </a:solidFill>
            <a:ln>
              <a:noFill/>
            </a:ln>
          </p:spPr>
        </p:sp>
        <p:sp>
          <p:nvSpPr>
            <p:cNvPr id="120" name="Google Shape;120;p2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1" name="Google Shape;121;p2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2" name="Google Shape;122;p2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3" name="Google Shape;123;p2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24" name="Google Shape;124;p2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25" name="Google Shape;125;p2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6" name="Google Shape;126;p2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27" name="Google Shape;127;p2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28" name="Google Shape;128;p2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29" name="Google Shape;129;p2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30" name="Google Shape;130;p2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31" name="Google Shape;131;p2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32" name="Google Shape;132;p2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71E86"/>
            </a:solidFill>
            <a:ln>
              <a:noFill/>
            </a:ln>
          </p:spPr>
        </p:sp>
        <p:sp>
          <p:nvSpPr>
            <p:cNvPr id="133" name="Google Shape;133;p2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02090"/>
            </a:solidFill>
            <a:ln>
              <a:noFill/>
            </a:ln>
          </p:spPr>
        </p:sp>
      </p:grpSp>
      <p:pic>
        <p:nvPicPr>
          <p:cNvPr id="134" name="Google Shape;13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00" y="5299100"/>
            <a:ext cx="1715200" cy="147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276829" y="59238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Solución</a:t>
            </a:r>
            <a:endParaRPr sz="3200"/>
          </a:p>
        </p:txBody>
      </p:sp>
      <p:grpSp>
        <p:nvGrpSpPr>
          <p:cNvPr id="140" name="Google Shape;140;p7"/>
          <p:cNvGrpSpPr/>
          <p:nvPr/>
        </p:nvGrpSpPr>
        <p:grpSpPr>
          <a:xfrm>
            <a:off x="985700" y="2396500"/>
            <a:ext cx="2443262" cy="1066156"/>
            <a:chOff x="734715" y="1856989"/>
            <a:chExt cx="2561340" cy="924600"/>
          </a:xfrm>
        </p:grpSpPr>
        <p:cxnSp>
          <p:nvCxnSpPr>
            <p:cNvPr id="141" name="Google Shape;141;p7"/>
            <p:cNvCxnSpPr>
              <a:stCxn id="142" idx="0"/>
              <a:endCxn id="143" idx="3"/>
            </p:cNvCxnSpPr>
            <p:nvPr/>
          </p:nvCxnSpPr>
          <p:spPr>
            <a:xfrm rot="10800000">
              <a:off x="2493555" y="2319206"/>
              <a:ext cx="802500" cy="42690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3" name="Google Shape;143;p7"/>
            <p:cNvSpPr txBox="1"/>
            <p:nvPr/>
          </p:nvSpPr>
          <p:spPr>
            <a:xfrm>
              <a:off x="734715" y="1856989"/>
              <a:ext cx="17589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Asignación Manual de Pedidos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50752" y="3803213"/>
            <a:ext cx="3562638" cy="1221066"/>
            <a:chOff x="876064" y="3167833"/>
            <a:chExt cx="3119375" cy="1058942"/>
          </a:xfrm>
        </p:grpSpPr>
        <p:cxnSp>
          <p:nvCxnSpPr>
            <p:cNvPr id="145" name="Google Shape;145;p7"/>
            <p:cNvCxnSpPr>
              <a:stCxn id="146" idx="1"/>
              <a:endCxn id="147" idx="3"/>
            </p:cNvCxnSpPr>
            <p:nvPr/>
          </p:nvCxnSpPr>
          <p:spPr>
            <a:xfrm rot="10800000">
              <a:off x="3000039" y="3630075"/>
              <a:ext cx="995400" cy="59670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7" name="Google Shape;147;p7"/>
            <p:cNvSpPr txBox="1"/>
            <p:nvPr/>
          </p:nvSpPr>
          <p:spPr>
            <a:xfrm>
              <a:off x="876064" y="3167833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Comunicación Telefónica entre Gerente y Repartidores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2552500" y="5024278"/>
            <a:ext cx="2551369" cy="1728897"/>
            <a:chOff x="2859298" y="1018225"/>
            <a:chExt cx="2233928" cy="5385971"/>
          </a:xfrm>
        </p:grpSpPr>
        <p:cxnSp>
          <p:nvCxnSpPr>
            <p:cNvPr id="149" name="Google Shape;149;p7"/>
            <p:cNvCxnSpPr>
              <a:stCxn id="150" idx="1"/>
              <a:endCxn id="151" idx="0"/>
            </p:cNvCxnSpPr>
            <p:nvPr/>
          </p:nvCxnSpPr>
          <p:spPr>
            <a:xfrm flipH="1">
              <a:off x="3881226" y="1018225"/>
              <a:ext cx="1212000" cy="335280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1" name="Google Shape;151;p7"/>
            <p:cNvSpPr txBox="1"/>
            <p:nvPr/>
          </p:nvSpPr>
          <p:spPr>
            <a:xfrm>
              <a:off x="2859298" y="4371095"/>
              <a:ext cx="2043600" cy="20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Visualización de la Ubicación de Repartidores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7"/>
          <p:cNvGrpSpPr/>
          <p:nvPr/>
        </p:nvGrpSpPr>
        <p:grpSpPr>
          <a:xfrm>
            <a:off x="4331120" y="1478960"/>
            <a:ext cx="2055136" cy="1221033"/>
            <a:chOff x="4182727" y="275946"/>
            <a:chExt cx="2440200" cy="1582879"/>
          </a:xfrm>
        </p:grpSpPr>
        <p:sp>
          <p:nvSpPr>
            <p:cNvPr id="153" name="Google Shape;153;p7"/>
            <p:cNvSpPr txBox="1"/>
            <p:nvPr/>
          </p:nvSpPr>
          <p:spPr>
            <a:xfrm>
              <a:off x="4182727" y="275946"/>
              <a:ext cx="24402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Gestión de Stock en el Camión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4" name="Google Shape;154;p7"/>
            <p:cNvCxnSpPr>
              <a:stCxn id="155" idx="3"/>
              <a:endCxn id="153" idx="2"/>
            </p:cNvCxnSpPr>
            <p:nvPr/>
          </p:nvCxnSpPr>
          <p:spPr>
            <a:xfrm flipH="1" rot="10800000">
              <a:off x="4953219" y="1009225"/>
              <a:ext cx="449700" cy="84960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6" name="Google Shape;156;p7"/>
          <p:cNvGrpSpPr/>
          <p:nvPr/>
        </p:nvGrpSpPr>
        <p:grpSpPr>
          <a:xfrm>
            <a:off x="5920151" y="3983122"/>
            <a:ext cx="1831202" cy="1636980"/>
            <a:chOff x="5573393" y="2119011"/>
            <a:chExt cx="2861700" cy="2588110"/>
          </a:xfrm>
        </p:grpSpPr>
        <p:cxnSp>
          <p:nvCxnSpPr>
            <p:cNvPr id="157" name="Google Shape;157;p7"/>
            <p:cNvCxnSpPr>
              <a:stCxn id="158" idx="2"/>
              <a:endCxn id="159" idx="0"/>
            </p:cNvCxnSpPr>
            <p:nvPr/>
          </p:nvCxnSpPr>
          <p:spPr>
            <a:xfrm>
              <a:off x="5721788" y="2119011"/>
              <a:ext cx="1282500" cy="164610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9" name="Google Shape;159;p7"/>
            <p:cNvSpPr txBox="1"/>
            <p:nvPr/>
          </p:nvSpPr>
          <p:spPr>
            <a:xfrm>
              <a:off x="5573393" y="3765121"/>
              <a:ext cx="2861700" cy="9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Comunicación de Tiempos de Entrega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7"/>
          <p:cNvGrpSpPr/>
          <p:nvPr/>
        </p:nvGrpSpPr>
        <p:grpSpPr>
          <a:xfrm>
            <a:off x="2352461" y="1765428"/>
            <a:ext cx="4603094" cy="4614861"/>
            <a:chOff x="2610905" y="610653"/>
            <a:chExt cx="3922200" cy="3922200"/>
          </a:xfrm>
        </p:grpSpPr>
        <p:sp>
          <p:nvSpPr>
            <p:cNvPr id="161" name="Google Shape;161;p7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F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5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5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7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6" name="Google Shape;17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347" y="1634300"/>
            <a:ext cx="1728878" cy="17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250" y="4365775"/>
            <a:ext cx="1925975" cy="19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/>
          <p:nvPr/>
        </p:nvSpPr>
        <p:spPr>
          <a:xfrm>
            <a:off x="9591475" y="2157950"/>
            <a:ext cx="2443230" cy="492858"/>
          </a:xfrm>
          <a:prstGeom prst="flowChartTerminator">
            <a:avLst/>
          </a:prstGeom>
          <a:solidFill>
            <a:srgbClr val="1D7E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Back-office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9645638" y="4646750"/>
            <a:ext cx="2334906" cy="492858"/>
          </a:xfrm>
          <a:prstGeom prst="flowChartTerminator">
            <a:avLst/>
          </a:prstGeom>
          <a:solidFill>
            <a:srgbClr val="1D7E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Cliente consumidor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9645638" y="5642300"/>
            <a:ext cx="2334906" cy="492858"/>
          </a:xfrm>
          <a:prstGeom prst="flowChartTerminator">
            <a:avLst/>
          </a:prstGeom>
          <a:solidFill>
            <a:srgbClr val="1D7E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Dueño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1" name="Google Shape;18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00" y="5299100"/>
            <a:ext cx="1715200" cy="147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Objetivo del Proyecto</a:t>
            </a:r>
            <a:endParaRPr sz="3200"/>
          </a:p>
        </p:txBody>
      </p:sp>
      <p:sp>
        <p:nvSpPr>
          <p:cNvPr id="187" name="Google Shape;187;p8"/>
          <p:cNvSpPr txBox="1"/>
          <p:nvPr/>
        </p:nvSpPr>
        <p:spPr>
          <a:xfrm>
            <a:off x="486654" y="1617125"/>
            <a:ext cx="107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25" y="3026975"/>
            <a:ext cx="1851249" cy="13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6363" y="2045450"/>
            <a:ext cx="4407738" cy="440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4675" y="2979463"/>
            <a:ext cx="1758975" cy="17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3875" y="2045450"/>
            <a:ext cx="2753900" cy="326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400" y="5299100"/>
            <a:ext cx="1715200" cy="147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2fd13ca851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00" y="5299100"/>
            <a:ext cx="1715200" cy="147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fd13ca8512_0_7"/>
          <p:cNvSpPr txBox="1"/>
          <p:nvPr>
            <p:ph type="title"/>
          </p:nvPr>
        </p:nvSpPr>
        <p:spPr>
          <a:xfrm>
            <a:off x="486604" y="664912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Alcances</a:t>
            </a:r>
            <a:endParaRPr sz="3200"/>
          </a:p>
        </p:txBody>
      </p:sp>
      <p:sp>
        <p:nvSpPr>
          <p:cNvPr id="199" name="Google Shape;199;g2fd13ca8512_0_7"/>
          <p:cNvSpPr txBox="1"/>
          <p:nvPr/>
        </p:nvSpPr>
        <p:spPr>
          <a:xfrm>
            <a:off x="1194579" y="1522750"/>
            <a:ext cx="10762500" cy="4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realizar pedidos de productos (Recargas de agua y dispensadores) dentro de la aplicación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creación y gestión de cuentas de usuario, donde puedan registrar su información personal, direcciones de entrega, y preferencias de pago.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ofrecerá servicios de entrega fuera de las zonas geográficas específicas cubiertas por el sistema de distribución.</a:t>
            </a:r>
            <a:endParaRPr sz="1500">
              <a:solidFill>
                <a:schemeClr val="dk1"/>
              </a:solidFill>
              <a:highlight>
                <a:schemeClr val="accent4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incluirá integración con servicios externos avanzados, como apps de fitness, seguimiento de salud o análisis de consumo de agua, más allá de las funciones de compra y entrega.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ofrecerá soporte en múltiples idiomas más allá del idioma principal definido para la aplicación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futuros: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pago dentro de la aplicación.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integración con asistentes virtuales como Google Assistant o Alexa, facilitando pedidos por comandos de voz.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00" y="5299100"/>
            <a:ext cx="1715200" cy="147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Procesos de negocio</a:t>
            </a:r>
            <a:endParaRPr sz="3200"/>
          </a:p>
        </p:txBody>
      </p:sp>
      <p:sp>
        <p:nvSpPr>
          <p:cNvPr id="206" name="Google Shape;206;p32"/>
          <p:cNvSpPr txBox="1"/>
          <p:nvPr/>
        </p:nvSpPr>
        <p:spPr>
          <a:xfrm>
            <a:off x="4135853" y="1523025"/>
            <a:ext cx="35925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Despacho de productos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50" y="1877051"/>
            <a:ext cx="9816274" cy="41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Business Model Canvas</a:t>
            </a:r>
            <a:endParaRPr sz="3200"/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50" y="845775"/>
            <a:ext cx="11422399" cy="59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4901138" y="1976000"/>
            <a:ext cx="232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-CL" sz="900"/>
              <a:t>Desarrollo e implementación de soluciones tecnológicas personalizadas para mejorar la eficiencia operativa de Aguas Damai.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-CL" sz="900"/>
              <a:t>Automatización de la asignación de pedidos y optimización del proceso de entrega.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-CL" sz="900"/>
              <a:t>Desarrollo de plataformas web y móviles para mejorar la experiencia del cliente final.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-CL" sz="900"/>
              <a:t>Implementación de sistemas de monitoreo y gestión en tiempo real de flotas y stock.</a:t>
            </a:r>
            <a:endParaRPr sz="900"/>
          </a:p>
        </p:txBody>
      </p:sp>
      <p:sp>
        <p:nvSpPr>
          <p:cNvPr id="215" name="Google Shape;215;p34"/>
          <p:cNvSpPr txBox="1"/>
          <p:nvPr/>
        </p:nvSpPr>
        <p:spPr>
          <a:xfrm>
            <a:off x="7227025" y="3371100"/>
            <a:ext cx="22497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>
                <a:solidFill>
                  <a:schemeClr val="dk1"/>
                </a:solidFill>
              </a:rPr>
              <a:t>Reuniones y presentaciones presenciales y virtuales con Aguas Damai.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>
                <a:solidFill>
                  <a:schemeClr val="dk1"/>
                </a:solidFill>
              </a:rPr>
              <a:t>Plataforma web para la comunicación y seguimiento del proyecto.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>
                <a:solidFill>
                  <a:schemeClr val="dk1"/>
                </a:solidFill>
              </a:rPr>
              <a:t>Soporte técnico y asistencia post-implementación.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9476725" y="1976000"/>
            <a:ext cx="19389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Aguas Damai como cliente principal.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Empresas similares que requieren soluciones de optimización logística y automatización de procesos.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Pequeñas y medianas empresas en el sector de distribución de productos.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593475" y="1968350"/>
            <a:ext cx="20544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Proveedores de infraestructura tecnológica (GCP, servicios de hosting).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Consultores especializados en logística y optimización de rutas.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Equipos de soporte y mantenimiento tecnológico.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2532100" y="3371100"/>
            <a:ext cx="25752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>
                <a:solidFill>
                  <a:schemeClr val="dk1"/>
                </a:solidFill>
              </a:rPr>
              <a:t>Equipo de desarrollo de software especializado en soluciones logísticas.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>
                <a:solidFill>
                  <a:schemeClr val="dk1"/>
                </a:solidFill>
              </a:rPr>
              <a:t>Herramientas y plataformas de desarrollo tecnológico (GCP, bases de datos, APIs).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>
                <a:solidFill>
                  <a:schemeClr val="dk1"/>
                </a:solidFill>
              </a:rPr>
              <a:t>Experiencia en gestión de proyectos y desarrollo de soluciones a medida.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2532100" y="1874400"/>
            <a:ext cx="2575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CL" sz="800">
                <a:solidFill>
                  <a:schemeClr val="dk1"/>
                </a:solidFill>
              </a:rPr>
              <a:t>Análisis de necesidades y requerimientos específicos de Aguas Damai.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CL" sz="800">
                <a:solidFill>
                  <a:schemeClr val="dk1"/>
                </a:solidFill>
              </a:rPr>
              <a:t>Diseño y desarrollo de plataformas web y móviles.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CL" sz="800">
                <a:solidFill>
                  <a:schemeClr val="dk1"/>
                </a:solidFill>
              </a:rPr>
              <a:t>Pruebas y validación del sistema para asegurar la calidad.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CL" sz="800">
                <a:solidFill>
                  <a:schemeClr val="dk1"/>
                </a:solidFill>
              </a:rPr>
              <a:t>Implementación y capacitación del cliente en el uso del nuevo sistema.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7227025" y="1874400"/>
            <a:ext cx="23223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CL" sz="800">
                <a:solidFill>
                  <a:schemeClr val="dk1"/>
                </a:solidFill>
              </a:rPr>
              <a:t>Consultoría personalizada para entender las necesidades específicas de Aguas Damai.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CL" sz="800">
                <a:solidFill>
                  <a:schemeClr val="dk1"/>
                </a:solidFill>
              </a:rPr>
              <a:t>Soporte continuo durante y después de la implementación del sistema.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-CL" sz="800">
                <a:solidFill>
                  <a:schemeClr val="dk1"/>
                </a:solidFill>
              </a:rPr>
              <a:t>Reportes periódicos sobre el progreso del proyecto y resultados obtenidos.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593200" y="5395800"/>
            <a:ext cx="8333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Costos de desarrollo y pruebas del sistema.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Inversión en tecnología y herramientas de desarrollo.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Salarios del equipo de desarrollo y consultoría.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Gastos de soporte y mantenimiento post-implementación.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6207025" y="5395800"/>
            <a:ext cx="520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Pago por servicios de desarrollo y consultoría.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Mantenimiento y actualizaciones de software post-implementación.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>
                <a:solidFill>
                  <a:schemeClr val="dk1"/>
                </a:solidFill>
              </a:rPr>
              <a:t>Posibles ingresos recurrentes por soporte y mejoras adicionales.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30bb0e80699_0_21"/>
          <p:cNvGrpSpPr/>
          <p:nvPr/>
        </p:nvGrpSpPr>
        <p:grpSpPr>
          <a:xfrm>
            <a:off x="702249" y="1237963"/>
            <a:ext cx="10943765" cy="5088600"/>
            <a:chOff x="702249" y="1237963"/>
            <a:chExt cx="10943765" cy="5088600"/>
          </a:xfrm>
        </p:grpSpPr>
        <p:sp>
          <p:nvSpPr>
            <p:cNvPr id="228" name="Google Shape;228;g30bb0e80699_0_21"/>
            <p:cNvSpPr/>
            <p:nvPr/>
          </p:nvSpPr>
          <p:spPr>
            <a:xfrm>
              <a:off x="6367214" y="1237963"/>
              <a:ext cx="5278800" cy="5088600"/>
            </a:xfrm>
            <a:prstGeom prst="rect">
              <a:avLst/>
            </a:prstGeom>
            <a:solidFill>
              <a:srgbClr val="8CD872">
                <a:alpha val="29800"/>
              </a:srgbClr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30bb0e80699_0_21"/>
            <p:cNvSpPr/>
            <p:nvPr/>
          </p:nvSpPr>
          <p:spPr>
            <a:xfrm>
              <a:off x="702249" y="1237963"/>
              <a:ext cx="5711100" cy="50886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g30bb0e80699_0_21"/>
          <p:cNvSpPr txBox="1"/>
          <p:nvPr/>
        </p:nvSpPr>
        <p:spPr>
          <a:xfrm rot="-5400000">
            <a:off x="-91925" y="3436776"/>
            <a:ext cx="10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</a:t>
            </a:r>
            <a:endParaRPr/>
          </a:p>
        </p:txBody>
      </p:sp>
      <p:sp>
        <p:nvSpPr>
          <p:cNvPr id="231" name="Google Shape;231;g30bb0e80699_0_21"/>
          <p:cNvSpPr txBox="1"/>
          <p:nvPr/>
        </p:nvSpPr>
        <p:spPr>
          <a:xfrm rot="-5400000">
            <a:off x="-88325" y="1409198"/>
            <a:ext cx="100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Positiva</a:t>
            </a:r>
            <a:endParaRPr/>
          </a:p>
        </p:txBody>
      </p:sp>
      <p:sp>
        <p:nvSpPr>
          <p:cNvPr id="232" name="Google Shape;232;g30bb0e80699_0_21"/>
          <p:cNvSpPr txBox="1"/>
          <p:nvPr/>
        </p:nvSpPr>
        <p:spPr>
          <a:xfrm rot="-5400000">
            <a:off x="-155975" y="5661050"/>
            <a:ext cx="11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Negativa</a:t>
            </a:r>
            <a:endParaRPr/>
          </a:p>
        </p:txBody>
      </p:sp>
      <p:sp>
        <p:nvSpPr>
          <p:cNvPr id="233" name="Google Shape;233;g30bb0e80699_0_21"/>
          <p:cNvSpPr txBox="1"/>
          <p:nvPr/>
        </p:nvSpPr>
        <p:spPr>
          <a:xfrm>
            <a:off x="2208093" y="5457175"/>
            <a:ext cx="89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pasa con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frecuencia</a:t>
            </a:r>
            <a:endParaRPr/>
          </a:p>
        </p:txBody>
      </p:sp>
      <p:cxnSp>
        <p:nvCxnSpPr>
          <p:cNvPr id="234" name="Google Shape;234;g30bb0e80699_0_21"/>
          <p:cNvCxnSpPr/>
          <p:nvPr/>
        </p:nvCxnSpPr>
        <p:spPr>
          <a:xfrm>
            <a:off x="1397346" y="4031628"/>
            <a:ext cx="915000" cy="97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g30bb0e80699_0_21"/>
          <p:cNvCxnSpPr/>
          <p:nvPr/>
        </p:nvCxnSpPr>
        <p:spPr>
          <a:xfrm flipH="1" rot="10800000">
            <a:off x="3192004" y="2160236"/>
            <a:ext cx="460800" cy="1265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g30bb0e80699_0_21"/>
          <p:cNvSpPr txBox="1"/>
          <p:nvPr/>
        </p:nvSpPr>
        <p:spPr>
          <a:xfrm>
            <a:off x="2819898" y="1350210"/>
            <a:ext cx="83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Transita por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domicilio</a:t>
            </a:r>
            <a:endParaRPr/>
          </a:p>
        </p:txBody>
      </p:sp>
      <p:cxnSp>
        <p:nvCxnSpPr>
          <p:cNvPr id="237" name="Google Shape;237;g30bb0e80699_0_21"/>
          <p:cNvCxnSpPr/>
          <p:nvPr/>
        </p:nvCxnSpPr>
        <p:spPr>
          <a:xfrm>
            <a:off x="3992496" y="2160043"/>
            <a:ext cx="490500" cy="778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g30bb0e80699_0_21"/>
          <p:cNvSpPr txBox="1"/>
          <p:nvPr/>
        </p:nvSpPr>
        <p:spPr>
          <a:xfrm>
            <a:off x="5030615" y="4704544"/>
            <a:ext cx="12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Manifiesta molestia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espera</a:t>
            </a:r>
            <a:endParaRPr/>
          </a:p>
        </p:txBody>
      </p:sp>
      <p:sp>
        <p:nvSpPr>
          <p:cNvPr id="239" name="Google Shape;239;g30bb0e80699_0_21"/>
          <p:cNvSpPr txBox="1"/>
          <p:nvPr/>
        </p:nvSpPr>
        <p:spPr>
          <a:xfrm>
            <a:off x="6405103" y="1498440"/>
            <a:ext cx="9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L" sz="1000">
                <a:solidFill>
                  <a:schemeClr val="dk1"/>
                </a:solidFill>
              </a:rPr>
              <a:t>APP</a:t>
            </a:r>
            <a:endParaRPr/>
          </a:p>
        </p:txBody>
      </p:sp>
      <p:cxnSp>
        <p:nvCxnSpPr>
          <p:cNvPr id="240" name="Google Shape;240;g30bb0e80699_0_21"/>
          <p:cNvCxnSpPr/>
          <p:nvPr/>
        </p:nvCxnSpPr>
        <p:spPr>
          <a:xfrm>
            <a:off x="6800492" y="2251798"/>
            <a:ext cx="519900" cy="85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g30bb0e80699_0_21"/>
          <p:cNvCxnSpPr/>
          <p:nvPr/>
        </p:nvCxnSpPr>
        <p:spPr>
          <a:xfrm>
            <a:off x="7895306" y="3395975"/>
            <a:ext cx="81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g30bb0e80699_0_21"/>
          <p:cNvCxnSpPr/>
          <p:nvPr/>
        </p:nvCxnSpPr>
        <p:spPr>
          <a:xfrm flipH="1" rot="10800000">
            <a:off x="2618948" y="3960085"/>
            <a:ext cx="377100" cy="99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g30bb0e80699_0_21"/>
          <p:cNvSpPr txBox="1"/>
          <p:nvPr/>
        </p:nvSpPr>
        <p:spPr>
          <a:xfrm>
            <a:off x="9098704" y="1299825"/>
            <a:ext cx="111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Pedido aceptado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en camino</a:t>
            </a:r>
            <a:endParaRPr/>
          </a:p>
        </p:txBody>
      </p:sp>
      <p:cxnSp>
        <p:nvCxnSpPr>
          <p:cNvPr id="244" name="Google Shape;244;g30bb0e80699_0_21"/>
          <p:cNvCxnSpPr/>
          <p:nvPr/>
        </p:nvCxnSpPr>
        <p:spPr>
          <a:xfrm flipH="1" rot="10800000">
            <a:off x="9305347" y="2210376"/>
            <a:ext cx="321000" cy="896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g30bb0e80699_0_21"/>
          <p:cNvCxnSpPr>
            <a:endCxn id="246" idx="1"/>
          </p:cNvCxnSpPr>
          <p:nvPr/>
        </p:nvCxnSpPr>
        <p:spPr>
          <a:xfrm flipH="1" rot="10800000">
            <a:off x="10059466" y="1593851"/>
            <a:ext cx="1033800" cy="39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g30bb0e80699_0_21"/>
          <p:cNvSpPr txBox="1"/>
          <p:nvPr/>
        </p:nvSpPr>
        <p:spPr>
          <a:xfrm>
            <a:off x="10813441" y="1985036"/>
            <a:ext cx="878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</a:rPr>
              <a:t>Usuarios </a:t>
            </a: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</a:t>
            </a:r>
            <a:r>
              <a:rPr lang="es-CL" sz="1000">
                <a:solidFill>
                  <a:schemeClr val="dk1"/>
                </a:solidFill>
              </a:rPr>
              <a:t>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compras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g30bb0e8069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239" y="4998958"/>
            <a:ext cx="599279" cy="37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0bb0e8069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393" y="1820156"/>
            <a:ext cx="599279" cy="37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0bb0e80699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647" y="1897179"/>
            <a:ext cx="237613" cy="21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0bb0e80699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1192" y="1951277"/>
            <a:ext cx="237613" cy="21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0bb0e80699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3743" y="1802501"/>
            <a:ext cx="451438" cy="44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0bb0e80699_0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93266" y="1380663"/>
            <a:ext cx="440578" cy="4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0bb0e80699_0_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15787" y="5089080"/>
            <a:ext cx="296453" cy="22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0bb0e80699_0_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52544" y="3175140"/>
            <a:ext cx="311985" cy="3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0bb0e80699_0_21"/>
          <p:cNvSpPr txBox="1"/>
          <p:nvPr>
            <p:ph idx="4294967295" type="title"/>
          </p:nvPr>
        </p:nvSpPr>
        <p:spPr>
          <a:xfrm>
            <a:off x="643904" y="575562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Customer Journey</a:t>
            </a:r>
            <a:endParaRPr sz="3200"/>
          </a:p>
        </p:txBody>
      </p:sp>
      <p:cxnSp>
        <p:nvCxnSpPr>
          <p:cNvPr id="256" name="Google Shape;256;g30bb0e80699_0_21"/>
          <p:cNvCxnSpPr/>
          <p:nvPr/>
        </p:nvCxnSpPr>
        <p:spPr>
          <a:xfrm>
            <a:off x="723400" y="3679025"/>
            <a:ext cx="10947600" cy="9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7" name="Google Shape;257;g30bb0e80699_0_21"/>
          <p:cNvSpPr txBox="1"/>
          <p:nvPr/>
        </p:nvSpPr>
        <p:spPr>
          <a:xfrm>
            <a:off x="721149" y="3130312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Requiere recarga</a:t>
            </a:r>
            <a:endParaRPr/>
          </a:p>
        </p:txBody>
      </p:sp>
      <p:sp>
        <p:nvSpPr>
          <p:cNvPr id="258" name="Google Shape;258;g30bb0e80699_0_21"/>
          <p:cNvSpPr txBox="1"/>
          <p:nvPr/>
        </p:nvSpPr>
        <p:spPr>
          <a:xfrm>
            <a:off x="4099051" y="3744388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Recibe recarga</a:t>
            </a:r>
            <a:endParaRPr/>
          </a:p>
        </p:txBody>
      </p:sp>
      <p:cxnSp>
        <p:nvCxnSpPr>
          <p:cNvPr id="259" name="Google Shape;259;g30bb0e80699_0_21"/>
          <p:cNvCxnSpPr/>
          <p:nvPr/>
        </p:nvCxnSpPr>
        <p:spPr>
          <a:xfrm>
            <a:off x="5030615" y="3836839"/>
            <a:ext cx="330000" cy="481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g30bb0e80699_0_21"/>
          <p:cNvCxnSpPr/>
          <p:nvPr/>
        </p:nvCxnSpPr>
        <p:spPr>
          <a:xfrm flipH="1" rot="10800000">
            <a:off x="5602918" y="2193420"/>
            <a:ext cx="652200" cy="1935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g30bb0e80699_0_21"/>
          <p:cNvSpPr txBox="1"/>
          <p:nvPr/>
        </p:nvSpPr>
        <p:spPr>
          <a:xfrm>
            <a:off x="7368337" y="2712725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Aplicativo</a:t>
            </a:r>
            <a:endParaRPr/>
          </a:p>
        </p:txBody>
      </p:sp>
      <p:sp>
        <p:nvSpPr>
          <p:cNvPr id="262" name="Google Shape;262;g30bb0e80699_0_21"/>
          <p:cNvSpPr txBox="1"/>
          <p:nvPr/>
        </p:nvSpPr>
        <p:spPr>
          <a:xfrm>
            <a:off x="9161940" y="3115990"/>
            <a:ext cx="106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Solicita próxima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recarga</a:t>
            </a:r>
            <a:endParaRPr/>
          </a:p>
        </p:txBody>
      </p:sp>
      <p:sp>
        <p:nvSpPr>
          <p:cNvPr id="263" name="Google Shape;263;g30bb0e80699_0_21"/>
          <p:cNvSpPr txBox="1"/>
          <p:nvPr/>
        </p:nvSpPr>
        <p:spPr>
          <a:xfrm>
            <a:off x="2414869" y="3130294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definido</a:t>
            </a:r>
            <a:endParaRPr/>
          </a:p>
        </p:txBody>
      </p:sp>
      <p:pic>
        <p:nvPicPr>
          <p:cNvPr descr="Más de 7 000 vectores de Hombres y Gente gratis - Pixabay" id="264" name="Google Shape;264;g30bb0e80699_0_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26495" y="3437500"/>
            <a:ext cx="303818" cy="557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ás de 7 000 vectores de Hombres y Gente gratis - Pixabay" id="265" name="Google Shape;265;g30bb0e80699_0_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68691" y="4137537"/>
            <a:ext cx="303818" cy="557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ás de 7 000 vectores de Hombres y Gente gratis - Pixabay" id="266" name="Google Shape;266;g30bb0e80699_0_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98673" y="3096020"/>
            <a:ext cx="255291" cy="468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ás de 7 000 vectores de Hombres y Gente gratis - Pixabay" id="267" name="Google Shape;267;g30bb0e80699_0_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26969" y="3175140"/>
            <a:ext cx="255291" cy="46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30bb0e8069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859" y="1774792"/>
            <a:ext cx="599279" cy="37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30bb0e80699_0_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51464" y="2864955"/>
            <a:ext cx="383290" cy="59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0bb0e80699_0_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68368" y="3166785"/>
            <a:ext cx="323039" cy="49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0bb0e80699_0_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13163" y="3450338"/>
            <a:ext cx="460800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0bb0e80699_0_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79950" y="5263225"/>
            <a:ext cx="1125600" cy="94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30bb0e80699_0_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533525" y="5263225"/>
            <a:ext cx="1125600" cy="94667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30bb0e80699_0_21"/>
          <p:cNvSpPr/>
          <p:nvPr/>
        </p:nvSpPr>
        <p:spPr>
          <a:xfrm>
            <a:off x="4511287" y="5741988"/>
            <a:ext cx="606999" cy="290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82836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SIN</a:t>
            </a:r>
          </a:p>
        </p:txBody>
      </p:sp>
      <p:sp>
        <p:nvSpPr>
          <p:cNvPr id="275" name="Google Shape;275;g30bb0e80699_0_21"/>
          <p:cNvSpPr/>
          <p:nvPr/>
        </p:nvSpPr>
        <p:spPr>
          <a:xfrm>
            <a:off x="9649925" y="5741788"/>
            <a:ext cx="823784" cy="2912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82836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CON</a:t>
            </a:r>
          </a:p>
        </p:txBody>
      </p:sp>
      <p:pic>
        <p:nvPicPr>
          <p:cNvPr id="276" name="Google Shape;276;g30bb0e80699_0_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42724" y="1266350"/>
            <a:ext cx="721800" cy="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Lista de requerimientos fundamentales para el proyecto</a:t>
            </a:r>
            <a:endParaRPr sz="3200"/>
          </a:p>
        </p:txBody>
      </p:sp>
      <p:sp>
        <p:nvSpPr>
          <p:cNvPr id="282" name="Google Shape;282;p33"/>
          <p:cNvSpPr txBox="1"/>
          <p:nvPr/>
        </p:nvSpPr>
        <p:spPr>
          <a:xfrm>
            <a:off x="486654" y="1617125"/>
            <a:ext cx="10762500" cy="5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</a:t>
            </a:r>
            <a:endParaRPr b="1"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RF001 - Iniciar sesión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RF002 - Registro de Clientes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RF003 - Selección de Productos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RF005 - Geolocalización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RF006 - Asignación de Pedidos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RF008 - Descuento Stock Camión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RF011 - Ofertas y Promociones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RF015 - Programa de Referencias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 Clave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RNF001 - Escalabilidad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RNF007 - Seguridad de Datos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RNF002 - Disponibilidad y Tiempo de Inactividad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