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11309350" cx="20104100"/>
  <p:notesSz cx="20104100" cy="11309350"/>
  <p:embeddedFontLst>
    <p:embeddedFont>
      <p:font typeface="Roboto"/>
      <p:regular r:id="rId27"/>
      <p:bold r:id="rId28"/>
      <p:italic r:id="rId29"/>
      <p:boldItalic r:id="rId30"/>
    </p:embeddedFont>
    <p:embeddedFont>
      <p:font typeface="Arial Black"/>
      <p:regular r:id="rId31"/>
    </p:embeddedFont>
    <p:embeddedFont>
      <p:font typeface="Lexen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4" roundtripDataSignature="AMtx7mg3WIhgotr6IKHZaxuJyyw+lAO1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ialBlack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Lexend-bold.fntdata"/><Relationship Id="rId10" Type="http://schemas.openxmlformats.org/officeDocument/2006/relationships/slide" Target="slides/slide5.xml"/><Relationship Id="rId32" Type="http://schemas.openxmlformats.org/officeDocument/2006/relationships/font" Target="fonts/Lexen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8dfb16325_1_154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318dfb16325_1_154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g318dfb16325_1_154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1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18dfb16325_1_167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318dfb16325_1_167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g318dfb16325_1_167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1b07baad77_0_6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g31b07baad77_0_6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1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18dfb16325_2_5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318dfb16325_2_51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g318dfb16325_2_51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p1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18dfb16325_2_33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g318dfb16325_2_33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188a24df42_0_0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188a24df42_0_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3188a24df42_0_0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18dfb16325_2_57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318dfb16325_2_57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g318dfb16325_2_57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1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18dfb16325_2_21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g318dfb16325_2_21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1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9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1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/>
          <p:nvPr/>
        </p:nvSpPr>
        <p:spPr>
          <a:xfrm>
            <a:off x="-6350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8"/>
          <p:cNvSpPr/>
          <p:nvPr/>
        </p:nvSpPr>
        <p:spPr>
          <a:xfrm>
            <a:off x="16938421" y="10202309"/>
            <a:ext cx="1576070" cy="511175"/>
          </a:xfrm>
          <a:custGeom>
            <a:rect b="b" l="l" r="r" t="t"/>
            <a:pathLst>
              <a:path extrusionOk="0" h="511175" w="1576069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69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69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69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8"/>
          <p:cNvSpPr/>
          <p:nvPr/>
        </p:nvSpPr>
        <p:spPr>
          <a:xfrm>
            <a:off x="18623540" y="10245307"/>
            <a:ext cx="378460" cy="469900"/>
          </a:xfrm>
          <a:custGeom>
            <a:rect b="b" l="l" r="r" t="t"/>
            <a:pathLst>
              <a:path extrusionOk="0" h="469900" w="378459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20;p18"/>
          <p:cNvGrpSpPr/>
          <p:nvPr/>
        </p:nvGrpSpPr>
        <p:grpSpPr>
          <a:xfrm>
            <a:off x="19053919" y="10117702"/>
            <a:ext cx="427015" cy="597582"/>
            <a:chOff x="19053919" y="10117702"/>
            <a:chExt cx="427015" cy="597582"/>
          </a:xfrm>
        </p:grpSpPr>
        <p:sp>
          <p:nvSpPr>
            <p:cNvPr id="21" name="Google Shape;21;p18"/>
            <p:cNvSpPr/>
            <p:nvPr/>
          </p:nvSpPr>
          <p:spPr>
            <a:xfrm>
              <a:off x="19053919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" name="Google Shape;22;p1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Diseño personalizado">
  <p:cSld name="4_Diseño personalizad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6"/>
          <p:cNvSpPr/>
          <p:nvPr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dk1">
              <a:alpha val="5843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6"/>
          <p:cNvSpPr txBox="1"/>
          <p:nvPr>
            <p:ph type="title"/>
          </p:nvPr>
        </p:nvSpPr>
        <p:spPr>
          <a:xfrm>
            <a:off x="4842028" y="45340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7"/>
          <p:cNvSpPr/>
          <p:nvPr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dk1">
              <a:alpha val="5843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7"/>
          <p:cNvSpPr txBox="1"/>
          <p:nvPr>
            <p:ph type="title"/>
          </p:nvPr>
        </p:nvSpPr>
        <p:spPr>
          <a:xfrm>
            <a:off x="7432828" y="76582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9"/>
          <p:cNvSpPr txBox="1"/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" type="subTitle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/>
          <p:nvPr/>
        </p:nvSpPr>
        <p:spPr>
          <a:xfrm>
            <a:off x="2838209" y="9464675"/>
            <a:ext cx="8841105" cy="0"/>
          </a:xfrm>
          <a:custGeom>
            <a:rect b="b" l="l" r="r" t="t"/>
            <a:pathLst>
              <a:path extrusionOk="0" h="120000"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noFill/>
          <a:ln cap="flat" cmpd="sng" w="104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0"/>
          <p:cNvSpPr txBox="1"/>
          <p:nvPr>
            <p:ph type="title"/>
          </p:nvPr>
        </p:nvSpPr>
        <p:spPr>
          <a:xfrm>
            <a:off x="6851650" y="74834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21"/>
          <p:cNvSpPr txBox="1"/>
          <p:nvPr>
            <p:ph type="title"/>
          </p:nvPr>
        </p:nvSpPr>
        <p:spPr>
          <a:xfrm>
            <a:off x="4794250" y="69500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40"/>
            <a:ext cx="20109342" cy="1130561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2"/>
          <p:cNvSpPr/>
          <p:nvPr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dk1">
              <a:alpha val="5843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2"/>
          <p:cNvSpPr txBox="1"/>
          <p:nvPr>
            <p:ph type="title"/>
          </p:nvPr>
        </p:nvSpPr>
        <p:spPr>
          <a:xfrm>
            <a:off x="1184428" y="65914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/>
          <p:nvPr/>
        </p:nvSpPr>
        <p:spPr>
          <a:xfrm>
            <a:off x="727227" y="10202309"/>
            <a:ext cx="1576070" cy="511175"/>
          </a:xfrm>
          <a:custGeom>
            <a:rect b="b" l="l" r="r" t="t"/>
            <a:pathLst>
              <a:path extrusionOk="0" h="511175" w="1576070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70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70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70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3"/>
          <p:cNvSpPr/>
          <p:nvPr/>
        </p:nvSpPr>
        <p:spPr>
          <a:xfrm>
            <a:off x="2412348" y="10245307"/>
            <a:ext cx="378460" cy="469900"/>
          </a:xfrm>
          <a:custGeom>
            <a:rect b="b" l="l" r="r" t="t"/>
            <a:pathLst>
              <a:path extrusionOk="0" h="469900" w="37846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23"/>
          <p:cNvGrpSpPr/>
          <p:nvPr/>
        </p:nvGrpSpPr>
        <p:grpSpPr>
          <a:xfrm>
            <a:off x="2842727" y="10117702"/>
            <a:ext cx="427015" cy="597582"/>
            <a:chOff x="2842727" y="10117702"/>
            <a:chExt cx="427015" cy="597582"/>
          </a:xfrm>
        </p:grpSpPr>
        <p:sp>
          <p:nvSpPr>
            <p:cNvPr id="43" name="Google Shape;43;p23"/>
            <p:cNvSpPr/>
            <p:nvPr/>
          </p:nvSpPr>
          <p:spPr>
            <a:xfrm>
              <a:off x="2842727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" name="Google Shape;44;p2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" name="Google Shape;45;p23"/>
          <p:cNvSpPr/>
          <p:nvPr/>
        </p:nvSpPr>
        <p:spPr>
          <a:xfrm>
            <a:off x="17840597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Diseño personalizado">
  <p:cSld name="5_Diseño personalizad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3340"/>
            <a:ext cx="20110047" cy="1130601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4"/>
          <p:cNvSpPr txBox="1"/>
          <p:nvPr>
            <p:ph type="title"/>
          </p:nvPr>
        </p:nvSpPr>
        <p:spPr>
          <a:xfrm>
            <a:off x="831850" y="71786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Diseño personalizado">
  <p:cSld name="3_Diseño personalizad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28"/>
          <p:cNvSpPr txBox="1"/>
          <p:nvPr>
            <p:ph type="title"/>
          </p:nvPr>
        </p:nvSpPr>
        <p:spPr>
          <a:xfrm>
            <a:off x="6623050" y="70262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Diseño personalizado">
  <p:cSld name="6_Diseño personalizad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5"/>
          <p:cNvSpPr/>
          <p:nvPr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dk1">
              <a:alpha val="5843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5"/>
          <p:cNvSpPr txBox="1"/>
          <p:nvPr>
            <p:ph type="title"/>
          </p:nvPr>
        </p:nvSpPr>
        <p:spPr>
          <a:xfrm>
            <a:off x="7661428" y="8207476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5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Relationship Id="rId6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ctrTitle"/>
          </p:nvPr>
        </p:nvSpPr>
        <p:spPr>
          <a:xfrm>
            <a:off x="3308349" y="8626475"/>
            <a:ext cx="874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4800"/>
              <a:t>Aqua Pronto</a:t>
            </a:r>
            <a:endParaRPr sz="4800"/>
          </a:p>
        </p:txBody>
      </p:sp>
      <p:sp>
        <p:nvSpPr>
          <p:cNvPr id="75" name="Google Shape;75;p3"/>
          <p:cNvSpPr txBox="1"/>
          <p:nvPr>
            <p:ph idx="1" type="subTitle"/>
          </p:nvPr>
        </p:nvSpPr>
        <p:spPr>
          <a:xfrm>
            <a:off x="3727450" y="9617075"/>
            <a:ext cx="79113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CL"/>
              <a:t>Eliecer Reyes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CL"/>
              <a:t>Alberto Fernández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CL"/>
              <a:t>Rodrigo Concha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CL" sz="2400">
                <a:latin typeface="Arial"/>
                <a:ea typeface="Arial"/>
                <a:cs typeface="Arial"/>
                <a:sym typeface="Arial"/>
              </a:rPr>
              <a:t>				Maipú, </a:t>
            </a:r>
            <a:r>
              <a:rPr b="1" lang="es-CL"/>
              <a:t>22 </a:t>
            </a:r>
            <a:r>
              <a:rPr b="1" lang="es-CL" sz="2400">
                <a:latin typeface="Arial"/>
                <a:ea typeface="Arial"/>
                <a:cs typeface="Arial"/>
                <a:sym typeface="Arial"/>
              </a:rPr>
              <a:t>Diciembre 2024</a:t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14014450" y="3444875"/>
            <a:ext cx="488787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L" sz="60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CAPSTONE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3" title="logo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8350" y="4794249"/>
            <a:ext cx="4257226" cy="35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8dfb16325_1_154"/>
          <p:cNvSpPr txBox="1"/>
          <p:nvPr>
            <p:ph type="title"/>
          </p:nvPr>
        </p:nvSpPr>
        <p:spPr>
          <a:xfrm>
            <a:off x="4953500" y="697200"/>
            <a:ext cx="10782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Objetivos Generales del Proyecto</a:t>
            </a:r>
            <a:endParaRPr/>
          </a:p>
        </p:txBody>
      </p:sp>
      <p:sp>
        <p:nvSpPr>
          <p:cNvPr id="248" name="Google Shape;248;g318dfb16325_1_154"/>
          <p:cNvSpPr txBox="1"/>
          <p:nvPr/>
        </p:nvSpPr>
        <p:spPr>
          <a:xfrm>
            <a:off x="5793050" y="1662200"/>
            <a:ext cx="124854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CL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un sistema digital eficiente para la gestión de pedidos y monitoreo en tiempo real del proceso de distribución de agua purificada, optimizando las operaciones del back-office de la empresa y mejorar la experiencia de usuario al momento de realizar su compra.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318dfb16325_1_154"/>
          <p:cNvSpPr txBox="1"/>
          <p:nvPr/>
        </p:nvSpPr>
        <p:spPr>
          <a:xfrm>
            <a:off x="6519350" y="4572000"/>
            <a:ext cx="13297800" cy="5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i="0" lang="es-CL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Digitalizar la gestión de pedidos</a:t>
            </a:r>
            <a:r>
              <a:rPr b="0" i="0" lang="es-CL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Diseñar y desarrollar un módulo para registrar, consultar, y actualizar pedidos de manera eficiente.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i="0" lang="es-CL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Integrar monitoreo en tiempo real</a:t>
            </a:r>
            <a:r>
              <a:rPr b="0" i="0" lang="es-CL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Implementar funcionalidades que permitan visualizar la ubicación de los camiones repartidores y los destinos de entrega.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i="0" lang="es-CL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Mejorar la experiencia del usuario APP</a:t>
            </a:r>
            <a:r>
              <a:rPr b="0" i="0" lang="es-CL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Facilitar el acceso a datos clave mediante una interfaz intuitiva y accesible desde cualquier dispositivo.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i="0" lang="es-CL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Optimizar la asignación de recursos</a:t>
            </a:r>
            <a:r>
              <a:rPr b="0" i="0" lang="es-CL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Reducir errores y tiempos de respuesta mediante la digitalización de procesos manuales.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i="0" lang="es-CL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Reducir errores humanos</a:t>
            </a:r>
            <a:r>
              <a:rPr b="0" i="0" lang="es-CL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s-CL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Minimizar inconsistencias en los datos y mejorar la trazabilidad de los procesos mediante automatizaciones.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318dfb16325_1_154"/>
          <p:cNvSpPr txBox="1"/>
          <p:nvPr>
            <p:ph type="title"/>
          </p:nvPr>
        </p:nvSpPr>
        <p:spPr>
          <a:xfrm>
            <a:off x="6519350" y="3751000"/>
            <a:ext cx="10782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Objetivos Específicos del Proyecto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/>
          <p:nvPr>
            <p:ph type="title"/>
          </p:nvPr>
        </p:nvSpPr>
        <p:spPr>
          <a:xfrm>
            <a:off x="8678300" y="7968500"/>
            <a:ext cx="9844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6600"/>
              <a:t>Metodología </a:t>
            </a:r>
            <a:endParaRPr sz="6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6600"/>
              <a:t>del Proyecto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18dfb16325_1_167"/>
          <p:cNvSpPr/>
          <p:nvPr/>
        </p:nvSpPr>
        <p:spPr>
          <a:xfrm>
            <a:off x="8174981" y="2564375"/>
            <a:ext cx="2965800" cy="1075500"/>
          </a:xfrm>
          <a:prstGeom prst="rect">
            <a:avLst/>
          </a:prstGeom>
          <a:solidFill>
            <a:srgbClr val="085630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CL" sz="2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METODOLOGÍA</a:t>
            </a:r>
            <a:endParaRPr b="0" i="0" sz="2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CL" sz="2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TRADICIONAL</a:t>
            </a:r>
            <a:endParaRPr b="0" i="0" sz="2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g318dfb16325_1_167"/>
          <p:cNvSpPr/>
          <p:nvPr/>
        </p:nvSpPr>
        <p:spPr>
          <a:xfrm>
            <a:off x="11399949" y="4682986"/>
            <a:ext cx="2965800" cy="10755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CL" sz="2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Pruebas</a:t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318dfb16325_1_167"/>
          <p:cNvSpPr/>
          <p:nvPr/>
        </p:nvSpPr>
        <p:spPr>
          <a:xfrm>
            <a:off x="8174982" y="4682986"/>
            <a:ext cx="2965800" cy="10755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CL" sz="2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Desarrollo</a:t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318dfb16325_1_167"/>
          <p:cNvSpPr/>
          <p:nvPr/>
        </p:nvSpPr>
        <p:spPr>
          <a:xfrm>
            <a:off x="4949992" y="4682986"/>
            <a:ext cx="2965800" cy="10755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CL" sz="2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Diseño</a:t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318dfb16325_1_167"/>
          <p:cNvSpPr/>
          <p:nvPr/>
        </p:nvSpPr>
        <p:spPr>
          <a:xfrm>
            <a:off x="1725025" y="4682986"/>
            <a:ext cx="2965800" cy="10755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CL" sz="2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Requisitos</a:t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318dfb16325_1_167"/>
          <p:cNvSpPr txBox="1"/>
          <p:nvPr>
            <p:ph idx="1" type="body"/>
          </p:nvPr>
        </p:nvSpPr>
        <p:spPr>
          <a:xfrm>
            <a:off x="798227" y="769704"/>
            <a:ext cx="167925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5800">
                <a:solidFill>
                  <a:schemeClr val="dk1"/>
                </a:solidFill>
              </a:rPr>
              <a:t>Metodología del Proyecto</a:t>
            </a:r>
            <a:endParaRPr/>
          </a:p>
        </p:txBody>
      </p:sp>
      <p:sp>
        <p:nvSpPr>
          <p:cNvPr id="267" name="Google Shape;267;g318dfb16325_1_167"/>
          <p:cNvSpPr/>
          <p:nvPr/>
        </p:nvSpPr>
        <p:spPr>
          <a:xfrm>
            <a:off x="14624924" y="4682986"/>
            <a:ext cx="2965800" cy="10755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201000" lIns="201000" spcFirstLastPara="1" rIns="201000" wrap="square" tIns="201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s-CL" sz="2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Implementación</a:t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g318dfb16325_1_167"/>
          <p:cNvCxnSpPr>
            <a:stCxn id="261" idx="2"/>
            <a:endCxn id="265" idx="0"/>
          </p:cNvCxnSpPr>
          <p:nvPr/>
        </p:nvCxnSpPr>
        <p:spPr>
          <a:xfrm rot="5400000">
            <a:off x="5911331" y="936425"/>
            <a:ext cx="1043100" cy="64500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9" name="Google Shape;269;g318dfb16325_1_167"/>
          <p:cNvCxnSpPr>
            <a:stCxn id="261" idx="2"/>
            <a:endCxn id="264" idx="0"/>
          </p:cNvCxnSpPr>
          <p:nvPr/>
        </p:nvCxnSpPr>
        <p:spPr>
          <a:xfrm rot="5400000">
            <a:off x="7523831" y="2548925"/>
            <a:ext cx="1043100" cy="32250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0" name="Google Shape;270;g318dfb16325_1_167"/>
          <p:cNvCxnSpPr>
            <a:stCxn id="261" idx="2"/>
            <a:endCxn id="267" idx="0"/>
          </p:cNvCxnSpPr>
          <p:nvPr/>
        </p:nvCxnSpPr>
        <p:spPr>
          <a:xfrm flipH="1" rot="-5400000">
            <a:off x="12361331" y="936425"/>
            <a:ext cx="1043100" cy="64500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" name="Google Shape;271;g318dfb16325_1_167"/>
          <p:cNvCxnSpPr>
            <a:stCxn id="261" idx="2"/>
            <a:endCxn id="262" idx="0"/>
          </p:cNvCxnSpPr>
          <p:nvPr/>
        </p:nvCxnSpPr>
        <p:spPr>
          <a:xfrm flipH="1" rot="-5400000">
            <a:off x="10748831" y="2548925"/>
            <a:ext cx="1043100" cy="32250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g318dfb16325_1_167"/>
          <p:cNvCxnSpPr>
            <a:stCxn id="261" idx="2"/>
            <a:endCxn id="263" idx="0"/>
          </p:cNvCxnSpPr>
          <p:nvPr/>
        </p:nvCxnSpPr>
        <p:spPr>
          <a:xfrm flipH="1" rot="-5400000">
            <a:off x="9136631" y="4161125"/>
            <a:ext cx="10431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3" name="Google Shape;273;g318dfb16325_1_167"/>
          <p:cNvSpPr/>
          <p:nvPr/>
        </p:nvSpPr>
        <p:spPr>
          <a:xfrm>
            <a:off x="1867600" y="7349350"/>
            <a:ext cx="2351808" cy="1850310"/>
          </a:xfrm>
          <a:prstGeom prst="flowChartMultidocument">
            <a:avLst/>
          </a:prstGeom>
          <a:solidFill>
            <a:srgbClr val="B7E1C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g318dfb16325_1_167"/>
          <p:cNvSpPr/>
          <p:nvPr/>
        </p:nvSpPr>
        <p:spPr>
          <a:xfrm>
            <a:off x="5101350" y="7349350"/>
            <a:ext cx="2351808" cy="1850310"/>
          </a:xfrm>
          <a:prstGeom prst="flowChartMultidocument">
            <a:avLst/>
          </a:prstGeom>
          <a:solidFill>
            <a:srgbClr val="B7E1C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g318dfb16325_1_167"/>
          <p:cNvSpPr/>
          <p:nvPr/>
        </p:nvSpPr>
        <p:spPr>
          <a:xfrm>
            <a:off x="8335100" y="7349350"/>
            <a:ext cx="2351808" cy="1850310"/>
          </a:xfrm>
          <a:prstGeom prst="flowChartMultidocument">
            <a:avLst/>
          </a:prstGeom>
          <a:solidFill>
            <a:srgbClr val="B7E1C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g318dfb16325_1_167"/>
          <p:cNvSpPr/>
          <p:nvPr/>
        </p:nvSpPr>
        <p:spPr>
          <a:xfrm>
            <a:off x="11568850" y="7349350"/>
            <a:ext cx="2351808" cy="1850310"/>
          </a:xfrm>
          <a:prstGeom prst="flowChartMultidocument">
            <a:avLst/>
          </a:prstGeom>
          <a:solidFill>
            <a:srgbClr val="B7E1C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g318dfb16325_1_167"/>
          <p:cNvSpPr/>
          <p:nvPr/>
        </p:nvSpPr>
        <p:spPr>
          <a:xfrm>
            <a:off x="14802600" y="7349350"/>
            <a:ext cx="2351808" cy="1850310"/>
          </a:xfrm>
          <a:prstGeom prst="flowChartMultidocument">
            <a:avLst/>
          </a:prstGeom>
          <a:solidFill>
            <a:srgbClr val="B7E1C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8" name="Google Shape;278;g318dfb16325_1_167"/>
          <p:cNvCxnSpPr>
            <a:stCxn id="265" idx="2"/>
            <a:endCxn id="273" idx="0"/>
          </p:cNvCxnSpPr>
          <p:nvPr/>
        </p:nvCxnSpPr>
        <p:spPr>
          <a:xfrm flipH="1">
            <a:off x="3205225" y="5758486"/>
            <a:ext cx="2700" cy="15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9" name="Google Shape;279;g318dfb16325_1_167"/>
          <p:cNvCxnSpPr>
            <a:stCxn id="264" idx="2"/>
            <a:endCxn id="274" idx="0"/>
          </p:cNvCxnSpPr>
          <p:nvPr/>
        </p:nvCxnSpPr>
        <p:spPr>
          <a:xfrm>
            <a:off x="6432892" y="5758486"/>
            <a:ext cx="6300" cy="15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0" name="Google Shape;280;g318dfb16325_1_167"/>
          <p:cNvCxnSpPr>
            <a:stCxn id="263" idx="2"/>
            <a:endCxn id="275" idx="0"/>
          </p:cNvCxnSpPr>
          <p:nvPr/>
        </p:nvCxnSpPr>
        <p:spPr>
          <a:xfrm>
            <a:off x="9657882" y="5758486"/>
            <a:ext cx="15000" cy="15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1" name="Google Shape;281;g318dfb16325_1_167"/>
          <p:cNvCxnSpPr>
            <a:stCxn id="262" idx="2"/>
            <a:endCxn id="276" idx="0"/>
          </p:cNvCxnSpPr>
          <p:nvPr/>
        </p:nvCxnSpPr>
        <p:spPr>
          <a:xfrm>
            <a:off x="12882849" y="5758486"/>
            <a:ext cx="23700" cy="15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2" name="Google Shape;282;g318dfb16325_1_167"/>
          <p:cNvCxnSpPr>
            <a:stCxn id="267" idx="2"/>
            <a:endCxn id="277" idx="0"/>
          </p:cNvCxnSpPr>
          <p:nvPr/>
        </p:nvCxnSpPr>
        <p:spPr>
          <a:xfrm>
            <a:off x="16107824" y="5758486"/>
            <a:ext cx="32400" cy="15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1b07baad77_0_6"/>
          <p:cNvSpPr txBox="1"/>
          <p:nvPr/>
        </p:nvSpPr>
        <p:spPr>
          <a:xfrm>
            <a:off x="7461250" y="7225347"/>
            <a:ext cx="1905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31b07baad77_0_6"/>
          <p:cNvSpPr txBox="1"/>
          <p:nvPr>
            <p:ph type="title"/>
          </p:nvPr>
        </p:nvSpPr>
        <p:spPr>
          <a:xfrm>
            <a:off x="7461250" y="7440750"/>
            <a:ext cx="9922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6600"/>
              <a:t>Etapas de implementación y QA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"/>
          <p:cNvSpPr/>
          <p:nvPr/>
        </p:nvSpPr>
        <p:spPr>
          <a:xfrm>
            <a:off x="345850" y="3510400"/>
            <a:ext cx="7193700" cy="6484800"/>
          </a:xfrm>
          <a:prstGeom prst="flowChartAlternateProcess">
            <a:avLst/>
          </a:prstGeom>
          <a:solidFill>
            <a:srgbClr val="1D7E7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12660000" dist="47625">
              <a:srgbClr val="000000">
                <a:alpha val="50588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94" name="Google Shape;294;p14"/>
          <p:cNvSpPr txBox="1"/>
          <p:nvPr>
            <p:ph type="title"/>
          </p:nvPr>
        </p:nvSpPr>
        <p:spPr>
          <a:xfrm>
            <a:off x="2432050" y="714594"/>
            <a:ext cx="1698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Etapas de implementación</a:t>
            </a:r>
            <a:endParaRPr/>
          </a:p>
        </p:txBody>
      </p:sp>
      <p:pic>
        <p:nvPicPr>
          <p:cNvPr id="295" name="Google Shape;2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425" y="4400833"/>
            <a:ext cx="2771775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0925" y="4381783"/>
            <a:ext cx="2838450" cy="50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4"/>
          <p:cNvSpPr/>
          <p:nvPr/>
        </p:nvSpPr>
        <p:spPr>
          <a:xfrm>
            <a:off x="1884900" y="2836000"/>
            <a:ext cx="3735200" cy="1227775"/>
          </a:xfrm>
          <a:prstGeom prst="flowChartPunched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L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4"/>
          <p:cNvSpPr/>
          <p:nvPr/>
        </p:nvSpPr>
        <p:spPr>
          <a:xfrm>
            <a:off x="8400975" y="3510400"/>
            <a:ext cx="11312700" cy="6484800"/>
          </a:xfrm>
          <a:prstGeom prst="flowChartAlternateProcess">
            <a:avLst/>
          </a:prstGeom>
          <a:solidFill>
            <a:srgbClr val="1D7E7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12660000" dist="47625">
              <a:srgbClr val="000000">
                <a:alpha val="50588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99" name="Google Shape;299;p14"/>
          <p:cNvSpPr/>
          <p:nvPr/>
        </p:nvSpPr>
        <p:spPr>
          <a:xfrm>
            <a:off x="10821234" y="2836000"/>
            <a:ext cx="5873852" cy="1227775"/>
          </a:xfrm>
          <a:prstGeom prst="flowChartPunched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L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15475" y="4381775"/>
            <a:ext cx="4037348" cy="5029200"/>
          </a:xfrm>
          <a:prstGeom prst="rect">
            <a:avLst/>
          </a:prstGeom>
          <a:solidFill>
            <a:srgbClr val="1D7E7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12660000" dist="47625">
              <a:srgbClr val="000000">
                <a:alpha val="50590"/>
              </a:srgbClr>
            </a:outerShdw>
          </a:effectLst>
        </p:spPr>
      </p:pic>
      <p:pic>
        <p:nvPicPr>
          <p:cNvPr id="301" name="Google Shape;30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07025" y="4342050"/>
            <a:ext cx="2973380" cy="50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18dfb16325_2_51"/>
          <p:cNvSpPr txBox="1"/>
          <p:nvPr>
            <p:ph idx="1" type="body"/>
          </p:nvPr>
        </p:nvSpPr>
        <p:spPr>
          <a:xfrm>
            <a:off x="727227" y="755454"/>
            <a:ext cx="16792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Reporte de ejecución de plan de pruebas</a:t>
            </a:r>
            <a:endParaRPr/>
          </a:p>
        </p:txBody>
      </p:sp>
      <p:pic>
        <p:nvPicPr>
          <p:cNvPr id="308" name="Google Shape;308;g318dfb16325_2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875" y="1910422"/>
            <a:ext cx="17344851" cy="73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3"/>
          <p:cNvSpPr txBox="1"/>
          <p:nvPr>
            <p:ph type="title"/>
          </p:nvPr>
        </p:nvSpPr>
        <p:spPr>
          <a:xfrm>
            <a:off x="4684675" y="4441625"/>
            <a:ext cx="9832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6600"/>
              <a:t>Topología y Demo</a:t>
            </a:r>
            <a:endParaRPr sz="6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6600"/>
              <a:t>Aplicativo Aqua Pronto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8dfb16325_2_33"/>
          <p:cNvSpPr txBox="1"/>
          <p:nvPr>
            <p:ph idx="1" type="body"/>
          </p:nvPr>
        </p:nvSpPr>
        <p:spPr>
          <a:xfrm>
            <a:off x="727227" y="755454"/>
            <a:ext cx="16792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Topología del proyecto</a:t>
            </a:r>
            <a:endParaRPr/>
          </a:p>
        </p:txBody>
      </p:sp>
      <p:pic>
        <p:nvPicPr>
          <p:cNvPr id="319" name="Google Shape;319;g318dfb16325_2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025" y="1494350"/>
            <a:ext cx="16992899" cy="86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188a24df42_0_0"/>
          <p:cNvSpPr txBox="1"/>
          <p:nvPr>
            <p:ph idx="1" type="body"/>
          </p:nvPr>
        </p:nvSpPr>
        <p:spPr>
          <a:xfrm>
            <a:off x="727227" y="755454"/>
            <a:ext cx="167925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Factibilidad </a:t>
            </a:r>
            <a:r>
              <a:rPr lang="es-CL"/>
              <a:t>técnica</a:t>
            </a:r>
            <a:endParaRPr/>
          </a:p>
        </p:txBody>
      </p:sp>
      <p:sp>
        <p:nvSpPr>
          <p:cNvPr id="326" name="Google Shape;326;g3188a24df42_0_0"/>
          <p:cNvSpPr txBox="1"/>
          <p:nvPr/>
        </p:nvSpPr>
        <p:spPr>
          <a:xfrm>
            <a:off x="1237575" y="2188850"/>
            <a:ext cx="16453800" cy="7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combinación de Ionic/Capacitor, Angular, Google Maps y los servicios de Firebase es técnicamente factible y altamente eficiente para el desarrollo de una plataforma moderna y escalable. Esta stack tecnológica ofrece: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●"/>
            </a:pPr>
            <a:r>
              <a:rPr b="1" lang="es-C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Rápido</a:t>
            </a:r>
            <a:r>
              <a:rPr lang="es-C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Gracias a herramientas,plugins y frameworks maduros.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●"/>
            </a:pPr>
            <a:r>
              <a:rPr b="1" lang="es-C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Experiencia de Usuario Consistente</a:t>
            </a:r>
            <a:r>
              <a:rPr lang="es-C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Interfaces nativas en diferentes plataformas,  la combinación de Angular e Ionic permite optimizar la carga y renderizado de componentes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●"/>
            </a:pPr>
            <a:r>
              <a:rPr b="1" lang="es-C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Escalabilidad y Seguridad</a:t>
            </a:r>
            <a:r>
              <a:rPr lang="es-C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Firebase maneja la infraestructura y proporciona herramientas para asegurar y escalar la aplicación.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●"/>
            </a:pPr>
            <a:r>
              <a:rPr b="1" lang="es-C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Comunidad </a:t>
            </a:r>
            <a:r>
              <a:rPr lang="es-CL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Amplia documentación y comunidades activas para resolver dudas y compartir mejores prácticas.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18dfb16325_2_57"/>
          <p:cNvSpPr txBox="1"/>
          <p:nvPr>
            <p:ph idx="1" type="body"/>
          </p:nvPr>
        </p:nvSpPr>
        <p:spPr>
          <a:xfrm>
            <a:off x="1320127" y="6823254"/>
            <a:ext cx="167925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7500"/>
              <a:t>Demo</a:t>
            </a:r>
            <a:endParaRPr sz="7500"/>
          </a:p>
        </p:txBody>
      </p:sp>
      <p:pic>
        <p:nvPicPr>
          <p:cNvPr id="333" name="Google Shape;333;g318dfb16325_2_57" title="logo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5553" y="1362776"/>
            <a:ext cx="5961650" cy="50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8838800" y="578200"/>
            <a:ext cx="535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L" sz="6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CONTENIDO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8669000" y="2248839"/>
            <a:ext cx="106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L" sz="6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8684162" y="4846402"/>
            <a:ext cx="457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-CL" sz="3000">
                <a:solidFill>
                  <a:schemeClr val="dk1"/>
                </a:solidFill>
              </a:rPr>
              <a:t>Problemática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8667193" y="8547939"/>
            <a:ext cx="472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-CL" sz="3000">
                <a:solidFill>
                  <a:schemeClr val="dk1"/>
                </a:solidFill>
              </a:rPr>
              <a:t>Metodología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8585550" y="4084402"/>
            <a:ext cx="106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L" sz="6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8551399" y="7785939"/>
            <a:ext cx="106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L" sz="6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/>
          <p:nvPr/>
        </p:nvSpPr>
        <p:spPr>
          <a:xfrm>
            <a:off x="8634850" y="6634000"/>
            <a:ext cx="646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-CL" sz="3000">
                <a:solidFill>
                  <a:schemeClr val="dk1"/>
                </a:solidFill>
              </a:rPr>
              <a:t>Objetivos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15042751" y="5334000"/>
            <a:ext cx="4728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-CL" sz="3000">
                <a:solidFill>
                  <a:schemeClr val="dk1"/>
                </a:solidFill>
              </a:rPr>
              <a:t>T</a:t>
            </a:r>
            <a:r>
              <a:rPr b="1" lang="es-CL" sz="3000">
                <a:solidFill>
                  <a:schemeClr val="dk1"/>
                </a:solidFill>
              </a:rPr>
              <a:t>opología y Demo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-CL" sz="3000">
                <a:solidFill>
                  <a:schemeClr val="dk1"/>
                </a:solidFill>
              </a:rPr>
              <a:t>Aplicativo Aqua Pronto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8634850" y="5872000"/>
            <a:ext cx="1372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L" sz="6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14919849" y="4572002"/>
            <a:ext cx="106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L" sz="6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8767612" y="3010838"/>
            <a:ext cx="457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-CL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trabajo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15104190" y="7624560"/>
            <a:ext cx="418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-CL" sz="3000">
                <a:solidFill>
                  <a:schemeClr val="dk1"/>
                </a:solidFill>
              </a:rPr>
              <a:t>Conclusión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14981299" y="6862560"/>
            <a:ext cx="106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L" sz="6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15042740" y="3161002"/>
            <a:ext cx="4183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-CL" sz="3000">
                <a:solidFill>
                  <a:schemeClr val="dk1"/>
                </a:solidFill>
              </a:rPr>
              <a:t>Etapas de implementación y QA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14919849" y="2399002"/>
            <a:ext cx="106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CL" sz="6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5"/>
          <p:cNvSpPr txBox="1"/>
          <p:nvPr/>
        </p:nvSpPr>
        <p:spPr>
          <a:xfrm>
            <a:off x="7461250" y="7225347"/>
            <a:ext cx="1905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1" sz="9600">
              <a:solidFill>
                <a:srgbClr val="257CE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1" sz="9600">
              <a:solidFill>
                <a:srgbClr val="257CE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9" name="Google Shape;339;p15"/>
          <p:cNvSpPr txBox="1"/>
          <p:nvPr>
            <p:ph type="title"/>
          </p:nvPr>
        </p:nvSpPr>
        <p:spPr>
          <a:xfrm>
            <a:off x="7256175" y="7841175"/>
            <a:ext cx="9922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6600"/>
              <a:t>Conclusión del proyecto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18dfb16325_2_21"/>
          <p:cNvSpPr txBox="1"/>
          <p:nvPr>
            <p:ph type="title"/>
          </p:nvPr>
        </p:nvSpPr>
        <p:spPr>
          <a:xfrm>
            <a:off x="2432050" y="714594"/>
            <a:ext cx="1698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Conclusión del proyecto</a:t>
            </a:r>
            <a:endParaRPr/>
          </a:p>
        </p:txBody>
      </p:sp>
      <p:sp>
        <p:nvSpPr>
          <p:cNvPr id="345" name="Google Shape;345;g318dfb16325_2_21"/>
          <p:cNvSpPr txBox="1"/>
          <p:nvPr/>
        </p:nvSpPr>
        <p:spPr>
          <a:xfrm>
            <a:off x="2277350" y="2489100"/>
            <a:ext cx="14872500" cy="74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CL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participación en este proyecto nos permitió enfrentar desafíos significativos y desarrollar soluciones innovadoras en el ámbito tecnológico. Contribuir al diseño y desarrollo de una aplicación funcional, orientada a satisfacer una necesidad real de los usuarios, no solo fue una experiencia enriquecedora, sino también un logro que fortalece nuestras habilidades técnicas y de trabajo en equipo.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CL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proyecto nos deja una gran lección sobre la importancia de la planificación, la adaptabilidad y la atención al detalle para alcanzar resultados de calidad. Además, confirmó nuestro interés por seguir trabajando en soluciones tecnológicas que tengan un impacto tangible en la vida de las personas.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g318dfb16325_2_21" title="logo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78523" y="7343325"/>
            <a:ext cx="2799499" cy="235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/>
          <p:nvPr>
            <p:ph type="title"/>
          </p:nvPr>
        </p:nvSpPr>
        <p:spPr>
          <a:xfrm>
            <a:off x="518800" y="538875"/>
            <a:ext cx="3169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6600"/>
              <a:t>Equipo </a:t>
            </a:r>
            <a:endParaRPr/>
          </a:p>
        </p:txBody>
      </p:sp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 b="14494" l="19059" r="8026" t="2538"/>
          <a:stretch/>
        </p:blipFill>
        <p:spPr>
          <a:xfrm>
            <a:off x="6644350" y="4083674"/>
            <a:ext cx="2743200" cy="2714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3" name="Google Shape;10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30825" y="4008225"/>
            <a:ext cx="2743200" cy="2743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4" name="Google Shape;104;p5"/>
          <p:cNvSpPr txBox="1"/>
          <p:nvPr/>
        </p:nvSpPr>
        <p:spPr>
          <a:xfrm>
            <a:off x="2164950" y="7159100"/>
            <a:ext cx="34413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CL" sz="26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Project Manager</a:t>
            </a:r>
            <a:endParaRPr b="0" i="0" sz="2600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CL" sz="26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Rodrigo Concha</a:t>
            </a:r>
            <a:endParaRPr b="0" i="0" sz="2600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6166000" y="7159100"/>
            <a:ext cx="36999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CL" sz="26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Quality Assurance</a:t>
            </a:r>
            <a:endParaRPr b="0" i="0" sz="2600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CL" sz="26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Eliecer Reyes</a:t>
            </a:r>
            <a:endParaRPr b="0" i="0" sz="2600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06" name="Google Shape;10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12950" y="4008225"/>
            <a:ext cx="2743200" cy="2865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7" name="Google Shape;107;p5"/>
          <p:cNvSpPr txBox="1"/>
          <p:nvPr/>
        </p:nvSpPr>
        <p:spPr>
          <a:xfrm>
            <a:off x="10220125" y="7159125"/>
            <a:ext cx="35646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CL" sz="26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Developer</a:t>
            </a:r>
            <a:br>
              <a:rPr b="0" i="0" lang="es-CL" sz="26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0" i="0" lang="es-CL" sz="26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Alberto Fernández</a:t>
            </a:r>
            <a:endParaRPr b="0" i="0" sz="2600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08" name="Google Shape;108;p5" title="logo.png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466827" y="8084650"/>
            <a:ext cx="3834150" cy="32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727227" y="755454"/>
            <a:ext cx="16792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Asignación de Roles</a:t>
            </a:r>
            <a:endParaRPr/>
          </a:p>
        </p:txBody>
      </p:sp>
      <p:sp>
        <p:nvSpPr>
          <p:cNvPr id="114" name="Google Shape;114;p12"/>
          <p:cNvSpPr/>
          <p:nvPr/>
        </p:nvSpPr>
        <p:spPr>
          <a:xfrm>
            <a:off x="727225" y="2428950"/>
            <a:ext cx="5913900" cy="475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2"/>
          <p:cNvSpPr txBox="1"/>
          <p:nvPr/>
        </p:nvSpPr>
        <p:spPr>
          <a:xfrm>
            <a:off x="895075" y="2428950"/>
            <a:ext cx="5578200" cy="47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Manager (Rodrigo Concha)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CL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Funciones: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-"/>
            </a:pPr>
            <a:r>
              <a:rPr b="0" i="0" lang="es-CL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Planificación y gestión del proyecto.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-"/>
            </a:pPr>
            <a:r>
              <a:rPr b="0" i="0" lang="es-CL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Coordinación de equipos.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-"/>
            </a:pPr>
            <a:r>
              <a:rPr b="0" i="0" lang="es-CL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riesgos.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-"/>
            </a:pPr>
            <a:r>
              <a:rPr b="0" i="0" lang="es-CL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Seguimiento y reporte.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-"/>
            </a:pPr>
            <a:r>
              <a:rPr b="0" i="0" lang="es-CL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Garantizar la calidad del producto.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2"/>
          <p:cNvSpPr/>
          <p:nvPr/>
        </p:nvSpPr>
        <p:spPr>
          <a:xfrm>
            <a:off x="7308913" y="2428950"/>
            <a:ext cx="5913900" cy="475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2"/>
          <p:cNvSpPr/>
          <p:nvPr/>
        </p:nvSpPr>
        <p:spPr>
          <a:xfrm>
            <a:off x="13890600" y="2428950"/>
            <a:ext cx="5913900" cy="475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2"/>
          <p:cNvSpPr txBox="1"/>
          <p:nvPr/>
        </p:nvSpPr>
        <p:spPr>
          <a:xfrm>
            <a:off x="7392838" y="2428950"/>
            <a:ext cx="5578200" cy="47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Developer (Alberto Fernández)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CL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Funciones: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-"/>
            </a:pPr>
            <a:r>
              <a:rPr b="0" i="0" lang="es-CL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Desarrollo de la aplicación.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-"/>
            </a:pPr>
            <a:r>
              <a:rPr b="0" i="0" lang="es-CL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Integración de plataformas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-"/>
            </a:pPr>
            <a:r>
              <a:rPr b="0" i="0" lang="es-CL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Optimización del código.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-"/>
            </a:pPr>
            <a:r>
              <a:rPr b="0" i="0" lang="es-CL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Corrección de errores.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-"/>
            </a:pPr>
            <a:r>
              <a:rPr b="0" i="0" lang="es-CL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Colaboración técnica.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2"/>
          <p:cNvSpPr txBox="1"/>
          <p:nvPr/>
        </p:nvSpPr>
        <p:spPr>
          <a:xfrm>
            <a:off x="14058463" y="2428950"/>
            <a:ext cx="5578200" cy="47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L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Quality Assurance (Eliecer Reyes)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CL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Funciones: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-"/>
            </a:pPr>
            <a:r>
              <a:rPr b="0" i="0" lang="es-CL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Revisión de requerimientos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-"/>
            </a:pPr>
            <a:r>
              <a:rPr b="0" i="0" lang="es-CL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Diseño de casos de prueba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-"/>
            </a:pPr>
            <a:r>
              <a:rPr b="0" i="0" lang="es-CL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Ejecución de pruebas.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-"/>
            </a:pPr>
            <a:r>
              <a:rPr b="0" i="0" lang="es-CL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Automatización de pruebas.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-"/>
            </a:pPr>
            <a:r>
              <a:rPr b="0" i="0" lang="es-CL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Documentación de resultados.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2" title="logo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17802" y="7852275"/>
            <a:ext cx="3834150" cy="32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/>
        </p:nvSpPr>
        <p:spPr>
          <a:xfrm>
            <a:off x="951100" y="6250625"/>
            <a:ext cx="91137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s-CL" sz="9600" u="none" cap="none" strike="noStrike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Problemática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"/>
          <p:cNvSpPr txBox="1"/>
          <p:nvPr/>
        </p:nvSpPr>
        <p:spPr>
          <a:xfrm>
            <a:off x="1448475" y="7591025"/>
            <a:ext cx="830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CL" sz="4800" u="none" cap="none" strike="noStrike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E INICIATIVAS</a:t>
            </a:r>
            <a:endParaRPr b="1" i="0" sz="4800" u="none" cap="none" strike="noStrike">
              <a:solidFill>
                <a:srgbClr val="257CE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7" title="logo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30025" y="207500"/>
            <a:ext cx="3470750" cy="29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2432050" y="714594"/>
            <a:ext cx="1698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Descripción de la problemática</a:t>
            </a:r>
            <a:endParaRPr/>
          </a:p>
        </p:txBody>
      </p:sp>
      <p:grpSp>
        <p:nvGrpSpPr>
          <p:cNvPr id="133" name="Google Shape;133;p6"/>
          <p:cNvGrpSpPr/>
          <p:nvPr/>
        </p:nvGrpSpPr>
        <p:grpSpPr>
          <a:xfrm>
            <a:off x="10707519" y="2507136"/>
            <a:ext cx="7532874" cy="1564473"/>
            <a:chOff x="4530625" y="1206559"/>
            <a:chExt cx="4124438" cy="747300"/>
          </a:xfrm>
        </p:grpSpPr>
        <p:cxnSp>
          <p:nvCxnSpPr>
            <p:cNvPr id="134" name="Google Shape;134;p6"/>
            <p:cNvCxnSpPr/>
            <p:nvPr/>
          </p:nvCxnSpPr>
          <p:spPr>
            <a:xfrm>
              <a:off x="4530625" y="1582195"/>
              <a:ext cx="16527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5" name="Google Shape;135;p6"/>
            <p:cNvSpPr/>
            <p:nvPr/>
          </p:nvSpPr>
          <p:spPr>
            <a:xfrm>
              <a:off x="6014671" y="1481782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6"/>
            <p:cNvSpPr txBox="1"/>
            <p:nvPr/>
          </p:nvSpPr>
          <p:spPr>
            <a:xfrm>
              <a:off x="5990215" y="142376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CL" sz="23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6"/>
            <p:cNvSpPr txBox="1"/>
            <p:nvPr/>
          </p:nvSpPr>
          <p:spPr>
            <a:xfrm>
              <a:off x="6223863" y="1206559"/>
              <a:ext cx="24312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s-CL" sz="23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Asignación Manual de Pedidos</a:t>
              </a:r>
              <a:endParaRPr b="1" i="0" sz="2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CL" sz="2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La asignación de pedidos se realiza manualmente, sin un sistema de administración eficiente de los recursos.</a:t>
              </a:r>
              <a:endParaRPr b="1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" name="Google Shape;138;p6"/>
          <p:cNvGrpSpPr/>
          <p:nvPr/>
        </p:nvGrpSpPr>
        <p:grpSpPr>
          <a:xfrm>
            <a:off x="11682496" y="4611400"/>
            <a:ext cx="6557911" cy="1564473"/>
            <a:chOff x="5064450" y="2158738"/>
            <a:chExt cx="3590622" cy="747300"/>
          </a:xfrm>
        </p:grpSpPr>
        <p:cxnSp>
          <p:nvCxnSpPr>
            <p:cNvPr id="139" name="Google Shape;139;p6"/>
            <p:cNvCxnSpPr/>
            <p:nvPr/>
          </p:nvCxnSpPr>
          <p:spPr>
            <a:xfrm>
              <a:off x="5064450" y="2460069"/>
              <a:ext cx="11190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0" name="Google Shape;140;p6"/>
            <p:cNvSpPr/>
            <p:nvPr/>
          </p:nvSpPr>
          <p:spPr>
            <a:xfrm>
              <a:off x="6014671" y="2353882"/>
              <a:ext cx="198600" cy="198300"/>
            </a:xfrm>
            <a:prstGeom prst="ellipse">
              <a:avLst/>
            </a:prstGeom>
            <a:solidFill>
              <a:srgbClr val="771E8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6"/>
            <p:cNvSpPr txBox="1"/>
            <p:nvPr/>
          </p:nvSpPr>
          <p:spPr>
            <a:xfrm>
              <a:off x="5991690" y="2295028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CL" sz="23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0" i="0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6"/>
            <p:cNvSpPr txBox="1"/>
            <p:nvPr/>
          </p:nvSpPr>
          <p:spPr>
            <a:xfrm>
              <a:off x="6527772" y="2158738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s-CL" sz="23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Visualización de la Ubicación de Repartidores</a:t>
              </a:r>
              <a:endParaRPr b="1" i="0" sz="2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CL" sz="2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Falta de visibilidad en tiempo real de la ubicación de los repartidores.</a:t>
              </a:r>
              <a:endParaRPr b="1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3" name="Google Shape;143;p6"/>
          <p:cNvGrpSpPr/>
          <p:nvPr/>
        </p:nvGrpSpPr>
        <p:grpSpPr>
          <a:xfrm>
            <a:off x="12611788" y="6715663"/>
            <a:ext cx="5841195" cy="1713036"/>
            <a:chOff x="5574150" y="3083463"/>
            <a:chExt cx="3004112" cy="747300"/>
          </a:xfrm>
        </p:grpSpPr>
        <p:cxnSp>
          <p:nvCxnSpPr>
            <p:cNvPr id="144" name="Google Shape;144;p6"/>
            <p:cNvCxnSpPr/>
            <p:nvPr/>
          </p:nvCxnSpPr>
          <p:spPr>
            <a:xfrm>
              <a:off x="5574150" y="3449448"/>
              <a:ext cx="6093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5" name="Google Shape;145;p6"/>
            <p:cNvSpPr/>
            <p:nvPr/>
          </p:nvSpPr>
          <p:spPr>
            <a:xfrm>
              <a:off x="6014671" y="3349032"/>
              <a:ext cx="198600" cy="198300"/>
            </a:xfrm>
            <a:prstGeom prst="ellipse">
              <a:avLst/>
            </a:prstGeom>
            <a:solidFill>
              <a:srgbClr val="9325A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6"/>
            <p:cNvSpPr txBox="1"/>
            <p:nvPr/>
          </p:nvSpPr>
          <p:spPr>
            <a:xfrm>
              <a:off x="5991690" y="329111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CL" sz="23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0" i="0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6"/>
            <p:cNvSpPr txBox="1"/>
            <p:nvPr/>
          </p:nvSpPr>
          <p:spPr>
            <a:xfrm>
              <a:off x="6223862" y="3083463"/>
              <a:ext cx="23544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s-CL" sz="23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Atención al cliente (Back office)</a:t>
              </a:r>
              <a:endParaRPr b="1" i="0" sz="2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CL" sz="2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Falta de un sistema digitalizado de gestión de pedidos, ya sea para ingresar, anular, o modificar ventas</a:t>
              </a:r>
              <a:endParaRPr b="1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" name="Google Shape;148;p6"/>
          <p:cNvGrpSpPr/>
          <p:nvPr/>
        </p:nvGrpSpPr>
        <p:grpSpPr>
          <a:xfrm>
            <a:off x="2214863" y="3314189"/>
            <a:ext cx="7288915" cy="1564473"/>
            <a:chOff x="221960" y="1556748"/>
            <a:chExt cx="3990865" cy="747300"/>
          </a:xfrm>
        </p:grpSpPr>
        <p:cxnSp>
          <p:nvCxnSpPr>
            <p:cNvPr id="149" name="Google Shape;149;p6"/>
            <p:cNvCxnSpPr/>
            <p:nvPr/>
          </p:nvCxnSpPr>
          <p:spPr>
            <a:xfrm rot="10800000">
              <a:off x="2921325" y="2046050"/>
              <a:ext cx="12915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0" name="Google Shape;150;p6"/>
            <p:cNvSpPr/>
            <p:nvPr/>
          </p:nvSpPr>
          <p:spPr>
            <a:xfrm>
              <a:off x="2874851" y="1943786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6"/>
            <p:cNvSpPr txBox="1"/>
            <p:nvPr/>
          </p:nvSpPr>
          <p:spPr>
            <a:xfrm>
              <a:off x="2849841" y="1884747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CL" sz="23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0" i="0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6"/>
            <p:cNvSpPr txBox="1"/>
            <p:nvPr/>
          </p:nvSpPr>
          <p:spPr>
            <a:xfrm>
              <a:off x="221960" y="1556748"/>
              <a:ext cx="25548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s-CL" sz="23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Comunicación Telefónica entre Gerente y Repartidores</a:t>
              </a:r>
              <a:endParaRPr b="1" i="0" sz="2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CL" sz="2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La coordinación de pedidos y la ubicación de los repartidores se basa en comunicación telefónica.</a:t>
              </a:r>
              <a:endParaRPr b="1" i="0" sz="2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3" name="Google Shape;153;p6"/>
          <p:cNvGrpSpPr/>
          <p:nvPr/>
        </p:nvGrpSpPr>
        <p:grpSpPr>
          <a:xfrm>
            <a:off x="1061140" y="5823098"/>
            <a:ext cx="7626182" cy="1564473"/>
            <a:chOff x="-409732" y="2672805"/>
            <a:chExt cx="4175527" cy="747300"/>
          </a:xfrm>
        </p:grpSpPr>
        <p:cxnSp>
          <p:nvCxnSpPr>
            <p:cNvPr id="154" name="Google Shape;154;p6"/>
            <p:cNvCxnSpPr/>
            <p:nvPr/>
          </p:nvCxnSpPr>
          <p:spPr>
            <a:xfrm rot="10800000">
              <a:off x="2915895" y="2881250"/>
              <a:ext cx="8499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5" name="Google Shape;155;p6"/>
            <p:cNvSpPr/>
            <p:nvPr/>
          </p:nvSpPr>
          <p:spPr>
            <a:xfrm>
              <a:off x="2874851" y="2780836"/>
              <a:ext cx="198600" cy="198300"/>
            </a:xfrm>
            <a:prstGeom prst="ellipse">
              <a:avLst/>
            </a:prstGeom>
            <a:solidFill>
              <a:srgbClr val="80209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"/>
            <p:cNvSpPr txBox="1"/>
            <p:nvPr/>
          </p:nvSpPr>
          <p:spPr>
            <a:xfrm>
              <a:off x="2849841" y="272479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210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CL" sz="23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0" i="0" sz="2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"/>
            <p:cNvSpPr txBox="1"/>
            <p:nvPr/>
          </p:nvSpPr>
          <p:spPr>
            <a:xfrm>
              <a:off x="-409732" y="2672805"/>
              <a:ext cx="29121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s-CL" sz="23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Comunicación de Tiempos de Entrega</a:t>
              </a:r>
              <a:endParaRPr b="1" i="0" sz="2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r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CL" sz="2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Los tiempos de entrega se comunican manualmente</a:t>
              </a:r>
              <a:r>
                <a:rPr b="0" i="0" lang="es-CL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b="1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8" name="Google Shape;158;p6"/>
          <p:cNvGrpSpPr/>
          <p:nvPr/>
        </p:nvGrpSpPr>
        <p:grpSpPr>
          <a:xfrm>
            <a:off x="7241106" y="2851794"/>
            <a:ext cx="6409374" cy="6823342"/>
            <a:chOff x="3318063" y="1368287"/>
            <a:chExt cx="2408000" cy="2993481"/>
          </a:xfrm>
        </p:grpSpPr>
        <p:sp>
          <p:nvSpPr>
            <p:cNvPr id="159" name="Google Shape;159;p6"/>
            <p:cNvSpPr/>
            <p:nvPr/>
          </p:nvSpPr>
          <p:spPr>
            <a:xfrm>
              <a:off x="3595785" y="2775241"/>
              <a:ext cx="1853168" cy="91915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3318063" y="3194383"/>
              <a:ext cx="1203867" cy="1167385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56156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 flipH="1">
              <a:off x="4522196" y="3194383"/>
              <a:ext cx="1203867" cy="1167385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9325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3844034" y="2401368"/>
              <a:ext cx="1356545" cy="67285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3930892" y="2272397"/>
              <a:ext cx="1175304" cy="581421"/>
            </a:xfrm>
            <a:custGeom>
              <a:rect b="b" l="l" r="r" t="t"/>
              <a:pathLst>
                <a:path extrusionOk="0" h="16300" w="49248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4052837" y="2081437"/>
              <a:ext cx="931314" cy="460727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4233144" y="1787006"/>
              <a:ext cx="573183" cy="289305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3640743" y="2708179"/>
              <a:ext cx="881371" cy="854431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56156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3964720" y="2291507"/>
              <a:ext cx="555203" cy="453658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 flipH="1">
              <a:off x="4518736" y="2291507"/>
              <a:ext cx="555203" cy="453658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4084537" y="1922553"/>
              <a:ext cx="435387" cy="501365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56156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 flipH="1">
              <a:off x="4518735" y="1922553"/>
              <a:ext cx="435387" cy="501365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701C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4266040" y="1368287"/>
              <a:ext cx="253884" cy="593119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56156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 flipH="1">
              <a:off x="4518734" y="1368287"/>
              <a:ext cx="253884" cy="593119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701C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3877348" y="2290728"/>
              <a:ext cx="642683" cy="657851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56156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 flipH="1">
              <a:off x="4518572" y="2291772"/>
              <a:ext cx="642683" cy="657851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771E8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 flipH="1">
              <a:off x="4522009" y="2708179"/>
              <a:ext cx="881371" cy="854431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80209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6" name="Google Shape;17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585" y="9009850"/>
            <a:ext cx="2465890" cy="208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>
            <p:ph type="title"/>
          </p:nvPr>
        </p:nvSpPr>
        <p:spPr>
          <a:xfrm>
            <a:off x="2432050" y="714594"/>
            <a:ext cx="1698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Origen de la problemática</a:t>
            </a:r>
            <a:endParaRPr/>
          </a:p>
        </p:txBody>
      </p:sp>
      <p:sp>
        <p:nvSpPr>
          <p:cNvPr id="182" name="Google Shape;182;p10"/>
          <p:cNvSpPr txBox="1"/>
          <p:nvPr/>
        </p:nvSpPr>
        <p:spPr>
          <a:xfrm>
            <a:off x="2174075" y="2592375"/>
            <a:ext cx="14872500" cy="6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L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proyecto surge de la necesidad de simplificar y optimizar el proceso de compra y entrega de bidones de agua potable para clientes que buscan comodidad, rapidez y confiabilidad. Actualmente, muchas personas enfrentan inconvenientes al realizar pedidos, como falta de opciones digitales, demoras en las entregas o poca transparencia en la disponibilidad del producto. Esta problemática se acentúa en áreas urbanas, donde el ritmo de vida acelerado demanda soluciones tecnológicas eficientes.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L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 ello, se plantea el desarrollo de una aplicación móvil que permita gestionar pedidos de manera intuitiva, diferenciándose de la competencia al ofrecer un servicio más completo, confiable y personalizado.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>
            <p:ph idx="1" type="body"/>
          </p:nvPr>
        </p:nvSpPr>
        <p:spPr>
          <a:xfrm>
            <a:off x="727227" y="755454"/>
            <a:ext cx="16792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Solución Propuesta</a:t>
            </a:r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727225" y="2778600"/>
            <a:ext cx="4774018" cy="2317785"/>
            <a:chOff x="194146" y="1483437"/>
            <a:chExt cx="3102026" cy="1262685"/>
          </a:xfrm>
        </p:grpSpPr>
        <p:cxnSp>
          <p:nvCxnSpPr>
            <p:cNvPr id="189" name="Google Shape;189;p8"/>
            <p:cNvCxnSpPr>
              <a:stCxn id="190" idx="0"/>
              <a:endCxn id="191" idx="3"/>
            </p:cNvCxnSpPr>
            <p:nvPr/>
          </p:nvCxnSpPr>
          <p:spPr>
            <a:xfrm rot="10800000">
              <a:off x="2422872" y="1945722"/>
              <a:ext cx="873300" cy="800400"/>
            </a:xfrm>
            <a:prstGeom prst="straightConnector1">
              <a:avLst/>
            </a:prstGeom>
            <a:noFill/>
            <a:ln cap="flat" cmpd="sng" w="9525">
              <a:solidFill>
                <a:srgbClr val="249C91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91" name="Google Shape;191;p8"/>
            <p:cNvSpPr txBox="1"/>
            <p:nvPr/>
          </p:nvSpPr>
          <p:spPr>
            <a:xfrm>
              <a:off x="194146" y="1483437"/>
              <a:ext cx="22287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s-CL" sz="23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Asignación Manual de Pedidos</a:t>
              </a:r>
              <a:endParaRPr b="1" i="0" sz="2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2" name="Google Shape;192;p8"/>
          <p:cNvGrpSpPr/>
          <p:nvPr/>
        </p:nvGrpSpPr>
        <p:grpSpPr>
          <a:xfrm>
            <a:off x="50750" y="5826913"/>
            <a:ext cx="5748053" cy="1820511"/>
            <a:chOff x="876065" y="3235008"/>
            <a:chExt cx="3119534" cy="991780"/>
          </a:xfrm>
        </p:grpSpPr>
        <p:cxnSp>
          <p:nvCxnSpPr>
            <p:cNvPr id="193" name="Google Shape;193;p8"/>
            <p:cNvCxnSpPr>
              <a:stCxn id="194" idx="1"/>
              <a:endCxn id="195" idx="3"/>
            </p:cNvCxnSpPr>
            <p:nvPr/>
          </p:nvCxnSpPr>
          <p:spPr>
            <a:xfrm rot="10800000">
              <a:off x="3066799" y="3697288"/>
              <a:ext cx="928800" cy="529500"/>
            </a:xfrm>
            <a:prstGeom prst="straightConnector1">
              <a:avLst/>
            </a:prstGeom>
            <a:noFill/>
            <a:ln cap="flat" cmpd="sng" w="9525">
              <a:solidFill>
                <a:srgbClr val="1F887E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95" name="Google Shape;195;p8"/>
            <p:cNvSpPr txBox="1"/>
            <p:nvPr/>
          </p:nvSpPr>
          <p:spPr>
            <a:xfrm>
              <a:off x="876065" y="3235008"/>
              <a:ext cx="2190600" cy="9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s-CL" sz="23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Comunicación Telefónica entre Gerente y Repartidores</a:t>
              </a:r>
              <a:endParaRPr b="1" i="0" sz="2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6" name="Google Shape;196;p8"/>
          <p:cNvGrpSpPr/>
          <p:nvPr/>
        </p:nvGrpSpPr>
        <p:grpSpPr>
          <a:xfrm>
            <a:off x="4086928" y="7647424"/>
            <a:ext cx="4116632" cy="2752490"/>
            <a:chOff x="2859298" y="1017717"/>
            <a:chExt cx="2234143" cy="5386478"/>
          </a:xfrm>
        </p:grpSpPr>
        <p:cxnSp>
          <p:nvCxnSpPr>
            <p:cNvPr id="197" name="Google Shape;197;p8"/>
            <p:cNvCxnSpPr>
              <a:stCxn id="198" idx="1"/>
              <a:endCxn id="199" idx="0"/>
            </p:cNvCxnSpPr>
            <p:nvPr/>
          </p:nvCxnSpPr>
          <p:spPr>
            <a:xfrm flipH="1">
              <a:off x="3881141" y="1017717"/>
              <a:ext cx="1212300" cy="3353400"/>
            </a:xfrm>
            <a:prstGeom prst="straightConnector1">
              <a:avLst/>
            </a:prstGeom>
            <a:noFill/>
            <a:ln cap="flat" cmpd="sng" w="9525">
              <a:solidFill>
                <a:srgbClr val="1D7E7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99" name="Google Shape;199;p8"/>
            <p:cNvSpPr txBox="1"/>
            <p:nvPr/>
          </p:nvSpPr>
          <p:spPr>
            <a:xfrm>
              <a:off x="2859298" y="4371095"/>
              <a:ext cx="2043600" cy="203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s-CL" sz="23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Visualización de la Ubicación de Repartidores</a:t>
              </a:r>
              <a:endParaRPr b="1" i="0" sz="2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0" name="Google Shape;200;p8"/>
          <p:cNvGrpSpPr/>
          <p:nvPr/>
        </p:nvGrpSpPr>
        <p:grpSpPr>
          <a:xfrm>
            <a:off x="6623050" y="2003750"/>
            <a:ext cx="4116453" cy="1943703"/>
            <a:chOff x="3937524" y="275952"/>
            <a:chExt cx="3029700" cy="1582820"/>
          </a:xfrm>
        </p:grpSpPr>
        <p:sp>
          <p:nvSpPr>
            <p:cNvPr id="201" name="Google Shape;201;p8"/>
            <p:cNvSpPr txBox="1"/>
            <p:nvPr/>
          </p:nvSpPr>
          <p:spPr>
            <a:xfrm>
              <a:off x="3937524" y="275952"/>
              <a:ext cx="3029700" cy="73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s-CL" sz="23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Gestión de Stock en el Camión</a:t>
              </a:r>
              <a:endParaRPr b="1" i="0" sz="2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2" name="Google Shape;202;p8"/>
            <p:cNvCxnSpPr>
              <a:stCxn id="203" idx="3"/>
              <a:endCxn id="201" idx="2"/>
            </p:cNvCxnSpPr>
            <p:nvPr/>
          </p:nvCxnSpPr>
          <p:spPr>
            <a:xfrm flipH="1" rot="10800000">
              <a:off x="4953717" y="1009172"/>
              <a:ext cx="498600" cy="849600"/>
            </a:xfrm>
            <a:prstGeom prst="straightConnector1">
              <a:avLst/>
            </a:prstGeom>
            <a:noFill/>
            <a:ln cap="flat" cmpd="sng" w="9525">
              <a:solidFill>
                <a:srgbClr val="155B5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04" name="Google Shape;204;p8"/>
          <p:cNvGrpSpPr/>
          <p:nvPr/>
        </p:nvGrpSpPr>
        <p:grpSpPr>
          <a:xfrm>
            <a:off x="9520216" y="5989959"/>
            <a:ext cx="2954419" cy="2606234"/>
            <a:chOff x="5573393" y="2118746"/>
            <a:chExt cx="2861700" cy="2588375"/>
          </a:xfrm>
        </p:grpSpPr>
        <p:cxnSp>
          <p:nvCxnSpPr>
            <p:cNvPr id="205" name="Google Shape;205;p8"/>
            <p:cNvCxnSpPr>
              <a:stCxn id="206" idx="2"/>
              <a:endCxn id="207" idx="0"/>
            </p:cNvCxnSpPr>
            <p:nvPr/>
          </p:nvCxnSpPr>
          <p:spPr>
            <a:xfrm>
              <a:off x="5722211" y="2118746"/>
              <a:ext cx="1281900" cy="1646400"/>
            </a:xfrm>
            <a:prstGeom prst="straightConnector1">
              <a:avLst/>
            </a:prstGeom>
            <a:noFill/>
            <a:ln cap="flat" cmpd="sng" w="9525">
              <a:solidFill>
                <a:srgbClr val="1B786F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207" name="Google Shape;207;p8"/>
            <p:cNvSpPr txBox="1"/>
            <p:nvPr/>
          </p:nvSpPr>
          <p:spPr>
            <a:xfrm>
              <a:off x="5573393" y="3765121"/>
              <a:ext cx="2861700" cy="9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s-CL" sz="23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Comunicación de Tiempos de Entrega</a:t>
              </a:r>
              <a:endParaRPr b="1" i="0" sz="2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3764405" y="2459741"/>
            <a:ext cx="7426685" cy="7346280"/>
            <a:chOff x="2610906" y="610653"/>
            <a:chExt cx="3922200" cy="3922200"/>
          </a:xfrm>
        </p:grpSpPr>
        <p:sp>
          <p:nvSpPr>
            <p:cNvPr id="209" name="Google Shape;209;p8"/>
            <p:cNvSpPr/>
            <p:nvPr/>
          </p:nvSpPr>
          <p:spPr>
            <a:xfrm rot="-4980021">
              <a:off x="3204123" y="1186472"/>
              <a:ext cx="2771960" cy="2771960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 rot="7920309">
              <a:off x="3183402" y="1183149"/>
              <a:ext cx="2777207" cy="2777207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 rot="3600063">
              <a:off x="3186336" y="1195681"/>
              <a:ext cx="2777488" cy="2777488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 rot="4024705">
              <a:off x="5326689" y="1940918"/>
              <a:ext cx="578477" cy="57914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B786F"/>
            </a:solidFill>
            <a:ln>
              <a:noFill/>
            </a:ln>
            <a:effectLst>
              <a:outerShdw blurRad="142875" rotWithShape="0" algn="bl">
                <a:srgbClr val="000000">
                  <a:alpha val="42745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 rot="-6816027">
              <a:off x="5326777" y="1940818"/>
              <a:ext cx="578485" cy="579155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 rot="-9359762">
              <a:off x="3193941" y="1176205"/>
              <a:ext cx="2777287" cy="2777287"/>
            </a:xfrm>
            <a:prstGeom prst="blockArc">
              <a:avLst>
                <a:gd fmla="val 12602522" name="adj1"/>
                <a:gd fmla="val 16867657" name="adj2"/>
                <a:gd fmla="val 20844" name="adj3"/>
              </a:avLst>
            </a:prstGeom>
            <a:solidFill>
              <a:srgbClr val="1D7E7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 rot="-8936366">
              <a:off x="3659170" y="3173531"/>
              <a:ext cx="578551" cy="578963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F887E"/>
            </a:solidFill>
            <a:ln>
              <a:noFill/>
            </a:ln>
            <a:effectLst>
              <a:outerShdw blurRad="142875" rotWithShape="0" algn="bl">
                <a:srgbClr val="000000">
                  <a:alpha val="42745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 rot="1824498">
              <a:off x="3659329" y="3173470"/>
              <a:ext cx="578475" cy="578885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 rot="-600092">
              <a:off x="3198852" y="1195456"/>
              <a:ext cx="2777611" cy="2777611"/>
            </a:xfrm>
            <a:prstGeom prst="blockArc">
              <a:avLst>
                <a:gd fmla="val 12513247" name="adj1"/>
                <a:gd fmla="val 16867657" name="adj2"/>
                <a:gd fmla="val 20844" name="adj3"/>
              </a:avLst>
            </a:prstGeom>
            <a:solidFill>
              <a:srgbClr val="249C9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 rot="-176551">
              <a:off x="4312090" y="1195443"/>
              <a:ext cx="578563" cy="579162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55B55"/>
            </a:solidFill>
            <a:ln>
              <a:noFill/>
            </a:ln>
            <a:effectLst>
              <a:outerShdw blurRad="142875" rotWithShape="0" algn="bl">
                <a:srgbClr val="000000">
                  <a:alpha val="42745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 rot="10584085">
              <a:off x="4312106" y="1195621"/>
              <a:ext cx="578340" cy="578939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 rot="8344778">
              <a:off x="4940918" y="3162896"/>
              <a:ext cx="578465" cy="578888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1D7E75"/>
            </a:solidFill>
            <a:ln>
              <a:noFill/>
            </a:ln>
            <a:effectLst>
              <a:outerShdw blurRad="142875" rotWithShape="0" algn="bl">
                <a:srgbClr val="000000">
                  <a:alpha val="42745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 rot="-2495643">
              <a:off x="4940935" y="3162786"/>
              <a:ext cx="578445" cy="579093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1D7E7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 rot="-4556960">
              <a:off x="3257317" y="1939130"/>
              <a:ext cx="578302" cy="57895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rgbClr val="249C91"/>
            </a:solidFill>
            <a:ln>
              <a:noFill/>
            </a:ln>
            <a:effectLst>
              <a:outerShdw blurRad="142875" rotWithShape="0" algn="bl">
                <a:srgbClr val="000000">
                  <a:alpha val="42745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 rot="6204541">
              <a:off x="3257486" y="1938903"/>
              <a:ext cx="578264" cy="578917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rgbClr val="249C9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8"/>
            <p:cNvSpPr txBox="1"/>
            <p:nvPr/>
          </p:nvSpPr>
          <p:spPr>
            <a:xfrm>
              <a:off x="4341900" y="127189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s-CL" sz="21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b="1" i="0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8"/>
            <p:cNvSpPr txBox="1"/>
            <p:nvPr/>
          </p:nvSpPr>
          <p:spPr>
            <a:xfrm>
              <a:off x="3274219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s-CL" sz="21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i="0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" name="Google Shape;194;p8"/>
            <p:cNvSpPr txBox="1"/>
            <p:nvPr/>
          </p:nvSpPr>
          <p:spPr>
            <a:xfrm>
              <a:off x="3685317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s-CL" sz="21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i="0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8"/>
            <p:cNvSpPr txBox="1"/>
            <p:nvPr/>
          </p:nvSpPr>
          <p:spPr>
            <a:xfrm>
              <a:off x="4955323" y="324732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s-CL" sz="21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i="0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" name="Google Shape;223;p8"/>
            <p:cNvSpPr txBox="1"/>
            <p:nvPr/>
          </p:nvSpPr>
          <p:spPr>
            <a:xfrm>
              <a:off x="5364737" y="2018364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s-CL" sz="21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i="0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24" name="Google Shape;22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74431" y="1819692"/>
            <a:ext cx="2789271" cy="2752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02859" y="5829635"/>
            <a:ext cx="3107255" cy="306604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8"/>
          <p:cNvSpPr/>
          <p:nvPr/>
        </p:nvSpPr>
        <p:spPr>
          <a:xfrm>
            <a:off x="11898185" y="4670639"/>
            <a:ext cx="3941784" cy="784620"/>
          </a:xfrm>
          <a:prstGeom prst="flowChartTerminator">
            <a:avLst/>
          </a:prstGeom>
          <a:solidFill>
            <a:srgbClr val="1D7E7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12660000" dist="47625">
              <a:srgbClr val="000000">
                <a:alpha val="50588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2300" u="none" cap="none" strike="noStrike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Back-office</a:t>
            </a:r>
            <a:endParaRPr b="0" i="0" sz="2300" u="none" cap="none" strike="noStrike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12072994" y="9130894"/>
            <a:ext cx="3766986" cy="784620"/>
          </a:xfrm>
          <a:prstGeom prst="flowChartTerminator">
            <a:avLst/>
          </a:prstGeom>
          <a:solidFill>
            <a:srgbClr val="1D7E7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12660000" dist="47625">
              <a:srgbClr val="000000">
                <a:alpha val="50588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2300" u="none" cap="none" strike="noStrike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Cliente consumidor</a:t>
            </a:r>
            <a:endParaRPr b="0" i="0" sz="2300" u="none" cap="none" strike="noStrike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12072994" y="10153304"/>
            <a:ext cx="3766986" cy="784620"/>
          </a:xfrm>
          <a:prstGeom prst="flowChartTerminator">
            <a:avLst/>
          </a:prstGeom>
          <a:solidFill>
            <a:srgbClr val="1D7E7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12660000" dist="47625">
              <a:srgbClr val="000000">
                <a:alpha val="50588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L" sz="2300" u="none" cap="none" strike="noStrike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Dueño</a:t>
            </a:r>
            <a:endParaRPr b="0" i="0" sz="2300" u="none" cap="none" strike="noStrike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29" name="Google Shape;22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142910" y="9130900"/>
            <a:ext cx="2465890" cy="208717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8"/>
          <p:cNvSpPr txBox="1"/>
          <p:nvPr/>
        </p:nvSpPr>
        <p:spPr>
          <a:xfrm>
            <a:off x="579300" y="7046700"/>
            <a:ext cx="31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8"/>
          <p:cNvSpPr/>
          <p:nvPr/>
        </p:nvSpPr>
        <p:spPr>
          <a:xfrm>
            <a:off x="16721875" y="6313025"/>
            <a:ext cx="726000" cy="622500"/>
          </a:xfrm>
          <a:prstGeom prst="ellipse">
            <a:avLst/>
          </a:prstGeom>
          <a:solidFill>
            <a:srgbClr val="1D7E7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12660000" dist="47625">
              <a:srgbClr val="000000">
                <a:alpha val="50588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CL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8"/>
          <p:cNvSpPr/>
          <p:nvPr/>
        </p:nvSpPr>
        <p:spPr>
          <a:xfrm>
            <a:off x="16721875" y="7023250"/>
            <a:ext cx="726000" cy="622500"/>
          </a:xfrm>
          <a:prstGeom prst="ellipse">
            <a:avLst/>
          </a:prstGeom>
          <a:solidFill>
            <a:srgbClr val="1D7E7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12660000" dist="47625">
              <a:srgbClr val="000000">
                <a:alpha val="50588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CL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8"/>
          <p:cNvSpPr/>
          <p:nvPr/>
        </p:nvSpPr>
        <p:spPr>
          <a:xfrm>
            <a:off x="16721875" y="7765813"/>
            <a:ext cx="726000" cy="622500"/>
          </a:xfrm>
          <a:prstGeom prst="ellipse">
            <a:avLst/>
          </a:prstGeom>
          <a:solidFill>
            <a:srgbClr val="1D7E7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12660000" dist="47625">
              <a:srgbClr val="000000">
                <a:alpha val="50588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CL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8"/>
          <p:cNvSpPr/>
          <p:nvPr/>
        </p:nvSpPr>
        <p:spPr>
          <a:xfrm>
            <a:off x="16721875" y="8508400"/>
            <a:ext cx="726000" cy="622500"/>
          </a:xfrm>
          <a:prstGeom prst="ellipse">
            <a:avLst/>
          </a:prstGeom>
          <a:solidFill>
            <a:srgbClr val="1D7E7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12660000" dist="47625">
              <a:srgbClr val="000000">
                <a:alpha val="50588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CL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8"/>
          <p:cNvSpPr/>
          <p:nvPr/>
        </p:nvSpPr>
        <p:spPr>
          <a:xfrm>
            <a:off x="16721875" y="2778600"/>
            <a:ext cx="726000" cy="622500"/>
          </a:xfrm>
          <a:prstGeom prst="ellipse">
            <a:avLst/>
          </a:prstGeom>
          <a:solidFill>
            <a:srgbClr val="1D7E7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12660000" dist="47625">
              <a:srgbClr val="000000">
                <a:alpha val="50588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i="0" lang="es-CL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"/>
          <p:cNvSpPr txBox="1"/>
          <p:nvPr>
            <p:ph type="title"/>
          </p:nvPr>
        </p:nvSpPr>
        <p:spPr>
          <a:xfrm>
            <a:off x="-912250" y="537513"/>
            <a:ext cx="10393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6600"/>
              <a:t>Objetivos del Proyecto</a:t>
            </a:r>
            <a:endParaRPr/>
          </a:p>
        </p:txBody>
      </p:sp>
      <p:pic>
        <p:nvPicPr>
          <p:cNvPr id="241" name="Google Shape;241;p9" title="logo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9530" y="3860476"/>
            <a:ext cx="6080950" cy="51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2022-07-20T19:15:37Z</dcterms:created>
  <dc:creator>Daniela Taito R.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0x010100018D87CEFA56DA42BF8E9E6D1D515907</vt:lpwstr>
  </property>
</Properties>
</file>