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j2F0p/ECsATU9EMTWm4x5aWPba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0"/>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21" name="Google Shape;21;p10"/>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 name="Google Shape;22;p10"/>
          <p:cNvSpPr/>
          <p:nvPr/>
        </p:nvSpPr>
        <p:spPr>
          <a:xfrm flipH="1" rot="10800000">
            <a:off x="578652" y="4501201"/>
            <a:ext cx="11034696" cy="18288"/>
          </a:xfrm>
          <a:prstGeom prst="rect">
            <a:avLst/>
          </a:prstGeom>
          <a:solidFill>
            <a:srgbClr val="FBFA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9"/>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9"/>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35" name="Google Shape;35;p9"/>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6" name="Google Shape;36;p9"/>
          <p:cNvSpPr/>
          <p:nvPr/>
        </p:nvSpPr>
        <p:spPr>
          <a:xfrm flipH="1" rot="10800000">
            <a:off x="578652" y="4501201"/>
            <a:ext cx="11034696" cy="18288"/>
          </a:xfrm>
          <a:prstGeom prst="rect">
            <a:avLst/>
          </a:prstGeom>
          <a:solidFill>
            <a:srgbClr val="B5C8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11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1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Arial"/>
                <a:ea typeface="Arial"/>
                <a:cs typeface="Arial"/>
                <a:sym typeface="Arial"/>
              </a:defRPr>
            </a:lvl1pPr>
            <a:lvl2pPr indent="0" lvl="1" marL="0" marR="0" rtl="0" algn="r">
              <a:spcBef>
                <a:spcPts val="0"/>
              </a:spcBef>
              <a:buNone/>
              <a:defRPr b="0" sz="1200" u="none">
                <a:solidFill>
                  <a:srgbClr val="888888"/>
                </a:solidFill>
                <a:latin typeface="Arial"/>
                <a:ea typeface="Arial"/>
                <a:cs typeface="Arial"/>
                <a:sym typeface="Arial"/>
              </a:defRPr>
            </a:lvl2pPr>
            <a:lvl3pPr indent="0" lvl="2" marL="0" marR="0" rtl="0" algn="r">
              <a:spcBef>
                <a:spcPts val="0"/>
              </a:spcBef>
              <a:buNone/>
              <a:defRPr b="0" sz="1200" u="none">
                <a:solidFill>
                  <a:srgbClr val="888888"/>
                </a:solidFill>
                <a:latin typeface="Arial"/>
                <a:ea typeface="Arial"/>
                <a:cs typeface="Arial"/>
                <a:sym typeface="Arial"/>
              </a:defRPr>
            </a:lvl3pPr>
            <a:lvl4pPr indent="0" lvl="3" marL="0" marR="0" rtl="0" algn="r">
              <a:spcBef>
                <a:spcPts val="0"/>
              </a:spcBef>
              <a:buNone/>
              <a:defRPr b="0" sz="1200" u="none">
                <a:solidFill>
                  <a:srgbClr val="888888"/>
                </a:solidFill>
                <a:latin typeface="Arial"/>
                <a:ea typeface="Arial"/>
                <a:cs typeface="Arial"/>
                <a:sym typeface="Arial"/>
              </a:defRPr>
            </a:lvl4pPr>
            <a:lvl5pPr indent="0" lvl="4" marL="0" marR="0" rtl="0" algn="r">
              <a:spcBef>
                <a:spcPts val="0"/>
              </a:spcBef>
              <a:buNone/>
              <a:defRPr b="0" sz="1200" u="none">
                <a:solidFill>
                  <a:srgbClr val="888888"/>
                </a:solidFill>
                <a:latin typeface="Arial"/>
                <a:ea typeface="Arial"/>
                <a:cs typeface="Arial"/>
                <a:sym typeface="Arial"/>
              </a:defRPr>
            </a:lvl5pPr>
            <a:lvl6pPr indent="0" lvl="5" marL="0" marR="0" rtl="0" algn="r">
              <a:spcBef>
                <a:spcPts val="0"/>
              </a:spcBef>
              <a:buNone/>
              <a:defRPr b="0" sz="1200" u="none">
                <a:solidFill>
                  <a:srgbClr val="888888"/>
                </a:solidFill>
                <a:latin typeface="Arial"/>
                <a:ea typeface="Arial"/>
                <a:cs typeface="Arial"/>
                <a:sym typeface="Arial"/>
              </a:defRPr>
            </a:lvl6pPr>
            <a:lvl7pPr indent="0" lvl="6" marL="0" marR="0" rtl="0" algn="r">
              <a:spcBef>
                <a:spcPts val="0"/>
              </a:spcBef>
              <a:buNone/>
              <a:defRPr b="0" sz="1200" u="none">
                <a:solidFill>
                  <a:srgbClr val="888888"/>
                </a:solidFill>
                <a:latin typeface="Arial"/>
                <a:ea typeface="Arial"/>
                <a:cs typeface="Arial"/>
                <a:sym typeface="Arial"/>
              </a:defRPr>
            </a:lvl7pPr>
            <a:lvl8pPr indent="0" lvl="7" marL="0" marR="0" rtl="0" algn="r">
              <a:spcBef>
                <a:spcPts val="0"/>
              </a:spcBef>
              <a:buNone/>
              <a:defRPr b="0" sz="1200" u="none">
                <a:solidFill>
                  <a:srgbClr val="888888"/>
                </a:solidFill>
                <a:latin typeface="Arial"/>
                <a:ea typeface="Arial"/>
                <a:cs typeface="Arial"/>
                <a:sym typeface="Arial"/>
              </a:defRPr>
            </a:lvl8pPr>
            <a:lvl9pPr indent="0" lvl="8" marL="0" marR="0" rtl="0" algn="r">
              <a:spcBef>
                <a:spcPts val="0"/>
              </a:spcBef>
              <a:buNone/>
              <a:defRPr b="0" sz="1200" u="non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 name="Shape 40"/>
        <p:cNvGrpSpPr/>
        <p:nvPr/>
      </p:nvGrpSpPr>
      <p:grpSpPr>
        <a:xfrm>
          <a:off x="0" y="0"/>
          <a:ext cx="0" cy="0"/>
          <a:chOff x="0" y="0"/>
          <a:chExt cx="0" cy="0"/>
        </a:xfrm>
      </p:grpSpPr>
      <p:sp>
        <p:nvSpPr>
          <p:cNvPr id="41" name="Google Shape;41;p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pic>
        <p:nvPicPr>
          <p:cNvPr id="42" name="Google Shape;42;p1"/>
          <p:cNvPicPr preferRelativeResize="0"/>
          <p:nvPr/>
        </p:nvPicPr>
        <p:blipFill rotWithShape="1">
          <a:blip r:embed="rId3">
            <a:alphaModFix/>
          </a:blip>
          <a:srcRect b="9195" l="12323" r="32634" t="18340"/>
          <a:stretch/>
        </p:blipFill>
        <p:spPr>
          <a:xfrm>
            <a:off x="5665875" y="1748175"/>
            <a:ext cx="5537150" cy="4100401"/>
          </a:xfrm>
          <a:prstGeom prst="rect">
            <a:avLst/>
          </a:prstGeom>
          <a:noFill/>
          <a:ln>
            <a:noFill/>
          </a:ln>
        </p:spPr>
      </p:pic>
      <p:sp>
        <p:nvSpPr>
          <p:cNvPr id="43" name="Google Shape;43;p1"/>
          <p:cNvSpPr txBox="1"/>
          <p:nvPr/>
        </p:nvSpPr>
        <p:spPr>
          <a:xfrm>
            <a:off x="1394550" y="178250"/>
            <a:ext cx="9402900" cy="110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lang="it-IT" sz="1300">
                <a:solidFill>
                  <a:schemeClr val="dk1"/>
                </a:solidFill>
              </a:rPr>
              <a:t>     </a:t>
            </a:r>
            <a:r>
              <a:rPr b="1" lang="it-IT" sz="2400">
                <a:solidFill>
                  <a:schemeClr val="dk1"/>
                </a:solidFill>
              </a:rPr>
              <a:t>Data Mining and Text Mining Course Project BIP xTech 2020</a:t>
            </a:r>
            <a:endParaRPr b="1" sz="2400">
              <a:solidFill>
                <a:schemeClr val="dk1"/>
              </a:solidFill>
            </a:endParaRPr>
          </a:p>
          <a:p>
            <a:pPr indent="0" lvl="0" marL="0" rtl="0" algn="ctr">
              <a:lnSpc>
                <a:spcPct val="115000"/>
              </a:lnSpc>
              <a:spcBef>
                <a:spcPts val="1200"/>
              </a:spcBef>
              <a:spcAft>
                <a:spcPts val="1200"/>
              </a:spcAft>
              <a:buClr>
                <a:schemeClr val="dk1"/>
              </a:buClr>
              <a:buSzPts val="1100"/>
              <a:buFont typeface="Arial"/>
              <a:buNone/>
            </a:pPr>
            <a:r>
              <a:rPr lang="it-IT">
                <a:solidFill>
                  <a:schemeClr val="dk1"/>
                </a:solidFill>
              </a:rPr>
              <a:t>Team Members: Francesco Fulco Gonzales, Francesco Govigli, Alberto Latino</a:t>
            </a:r>
            <a:endParaRPr b="1" sz="2600">
              <a:solidFill>
                <a:schemeClr val="dk1"/>
              </a:solidFill>
            </a:endParaRPr>
          </a:p>
        </p:txBody>
      </p:sp>
      <p:sp>
        <p:nvSpPr>
          <p:cNvPr id="44" name="Google Shape;44;p1"/>
          <p:cNvSpPr/>
          <p:nvPr/>
        </p:nvSpPr>
        <p:spPr>
          <a:xfrm>
            <a:off x="5223725" y="2009150"/>
            <a:ext cx="361800" cy="334800"/>
          </a:xfrm>
          <a:prstGeom prst="rightArrow">
            <a:avLst>
              <a:gd fmla="val 43966"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
          <p:cNvSpPr txBox="1"/>
          <p:nvPr/>
        </p:nvSpPr>
        <p:spPr>
          <a:xfrm>
            <a:off x="616150" y="2167125"/>
            <a:ext cx="3790500" cy="4100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it-IT" sz="1500"/>
              <a:t>Our goal is to predict the faults on air conditioning equipment installed in mobile network transmission sites in a 14 days forecast window.</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it-IT" sz="1500"/>
              <a:t>Since the target class is unbalanced we need to use recall, precision and F1 scores instead of accuracy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it-IT" sz="1500"/>
              <a:t>Here is the pipeline we followed for the project</a:t>
            </a:r>
            <a:endParaRPr sz="1500"/>
          </a:p>
        </p:txBody>
      </p:sp>
      <p:sp>
        <p:nvSpPr>
          <p:cNvPr id="46" name="Google Shape;46;p1"/>
          <p:cNvSpPr/>
          <p:nvPr/>
        </p:nvSpPr>
        <p:spPr>
          <a:xfrm>
            <a:off x="5915100" y="3630975"/>
            <a:ext cx="361800" cy="334800"/>
          </a:xfrm>
          <a:prstGeom prst="rightArrow">
            <a:avLst>
              <a:gd fmla="val 43966"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
          <p:cNvSpPr/>
          <p:nvPr/>
        </p:nvSpPr>
        <p:spPr>
          <a:xfrm>
            <a:off x="6198250" y="4470450"/>
            <a:ext cx="361800" cy="334800"/>
          </a:xfrm>
          <a:prstGeom prst="rightArrow">
            <a:avLst>
              <a:gd fmla="val 43966"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6471200" y="5319375"/>
            <a:ext cx="361800" cy="334800"/>
          </a:xfrm>
          <a:prstGeom prst="rightArrow">
            <a:avLst>
              <a:gd fmla="val 43966"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2"/>
          <p:cNvSpPr txBox="1"/>
          <p:nvPr>
            <p:ph type="ctrTitle"/>
          </p:nvPr>
        </p:nvSpPr>
        <p:spPr>
          <a:xfrm>
            <a:off x="482325" y="806725"/>
            <a:ext cx="5160300" cy="1149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it-IT" sz="4000"/>
              <a:t>Exploring the Data</a:t>
            </a:r>
            <a:br>
              <a:rPr lang="it-IT" sz="4000"/>
            </a:br>
            <a:endParaRPr sz="2400"/>
          </a:p>
        </p:txBody>
      </p:sp>
      <p:sp>
        <p:nvSpPr>
          <p:cNvPr id="54" name="Google Shape;54;p2"/>
          <p:cNvSpPr txBox="1"/>
          <p:nvPr>
            <p:ph idx="1" type="subTitle"/>
          </p:nvPr>
        </p:nvSpPr>
        <p:spPr>
          <a:xfrm>
            <a:off x="259550" y="1521175"/>
            <a:ext cx="4769100" cy="28620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t/>
            </a:r>
            <a:endParaRPr sz="1500"/>
          </a:p>
          <a:p>
            <a:pPr indent="-365250" lvl="0" marL="450000" rtl="0" algn="l">
              <a:spcBef>
                <a:spcPts val="1000"/>
              </a:spcBef>
              <a:spcAft>
                <a:spcPts val="0"/>
              </a:spcAft>
              <a:buSzPts val="1500"/>
              <a:buChar char="•"/>
            </a:pPr>
            <a:r>
              <a:rPr lang="it-IT" sz="1500"/>
              <a:t>Check for missing values</a:t>
            </a:r>
            <a:endParaRPr sz="1500"/>
          </a:p>
          <a:p>
            <a:pPr indent="-361950" lvl="0" marL="450000" rtl="0" algn="l">
              <a:spcBef>
                <a:spcPts val="0"/>
              </a:spcBef>
              <a:spcAft>
                <a:spcPts val="0"/>
              </a:spcAft>
              <a:buSzPts val="1500"/>
              <a:buChar char="•"/>
            </a:pPr>
            <a:r>
              <a:rPr lang="it-IT" sz="1500">
                <a:highlight>
                  <a:srgbClr val="FFFFFF"/>
                </a:highlight>
              </a:rPr>
              <a:t>Visualize the distribution of the cell types using a logarithmic scale and drop constant columns</a:t>
            </a:r>
            <a:endParaRPr sz="1500">
              <a:highlight>
                <a:srgbClr val="FFFFFF"/>
              </a:highlight>
            </a:endParaRPr>
          </a:p>
          <a:p>
            <a:pPr indent="-365250" lvl="0" marL="450000" rtl="0" algn="l">
              <a:spcBef>
                <a:spcPts val="1000"/>
              </a:spcBef>
              <a:spcAft>
                <a:spcPts val="0"/>
              </a:spcAft>
              <a:buSzPts val="1500"/>
              <a:buChar char="•"/>
            </a:pPr>
            <a:r>
              <a:rPr lang="it-IT" sz="1500">
                <a:highlight>
                  <a:srgbClr val="FFFFFF"/>
                </a:highlight>
              </a:rPr>
              <a:t>Visualize the distribution of the Geographic_cluster using a logarithmic scale and drop constant columns</a:t>
            </a:r>
            <a:endParaRPr sz="1500">
              <a:highlight>
                <a:srgbClr val="FFFFFF"/>
              </a:highlight>
            </a:endParaRPr>
          </a:p>
          <a:p>
            <a:pPr indent="-365250" lvl="0" marL="450000" rtl="0" algn="l">
              <a:spcBef>
                <a:spcPts val="1000"/>
              </a:spcBef>
              <a:spcAft>
                <a:spcPts val="0"/>
              </a:spcAft>
              <a:buSzPts val="1500"/>
              <a:buChar char="•"/>
            </a:pPr>
            <a:r>
              <a:rPr lang="it-IT" sz="1500">
                <a:highlight>
                  <a:srgbClr val="FFFFFF"/>
                </a:highlight>
              </a:rPr>
              <a:t>Check for potential outliers</a:t>
            </a:r>
            <a:endParaRPr sz="1500">
              <a:highlight>
                <a:srgbClr val="FFFFFF"/>
              </a:highlight>
            </a:endParaRPr>
          </a:p>
          <a:p>
            <a:pPr indent="0" lvl="0" marL="0" rtl="0" algn="l">
              <a:spcBef>
                <a:spcPts val="1000"/>
              </a:spcBef>
              <a:spcAft>
                <a:spcPts val="0"/>
              </a:spcAft>
              <a:buNone/>
            </a:pPr>
            <a:r>
              <a:rPr lang="it-IT" sz="1500">
                <a:highlight>
                  <a:srgbClr val="FFFFFF"/>
                </a:highlight>
              </a:rPr>
              <a:t>  </a:t>
            </a:r>
            <a:endParaRPr sz="1500">
              <a:highlight>
                <a:srgbClr val="FFFFFF"/>
              </a:highlight>
            </a:endParaRPr>
          </a:p>
          <a:p>
            <a:pPr indent="0" lvl="0" marL="0" rtl="0" algn="l">
              <a:spcBef>
                <a:spcPts val="1000"/>
              </a:spcBef>
              <a:spcAft>
                <a:spcPts val="0"/>
              </a:spcAft>
              <a:buNone/>
            </a:pPr>
            <a:r>
              <a:t/>
            </a:r>
            <a:endParaRPr sz="1500">
              <a:highlight>
                <a:srgbClr val="FFFFFF"/>
              </a:highlight>
            </a:endParaRPr>
          </a:p>
          <a:p>
            <a:pPr indent="0" lvl="0" marL="0" rtl="0" algn="l">
              <a:lnSpc>
                <a:spcPct val="110000"/>
              </a:lnSpc>
              <a:spcBef>
                <a:spcPts val="0"/>
              </a:spcBef>
              <a:spcAft>
                <a:spcPts val="0"/>
              </a:spcAft>
              <a:buNone/>
            </a:pPr>
            <a:r>
              <a:t/>
            </a:r>
            <a:endParaRPr sz="1500"/>
          </a:p>
        </p:txBody>
      </p:sp>
      <p:pic>
        <p:nvPicPr>
          <p:cNvPr descr="Immagine che contiene testo, screenshot, computer, portatile&#10;&#10;Descrizione generata automaticamente" id="55" name="Google Shape;55;p2"/>
          <p:cNvPicPr preferRelativeResize="0"/>
          <p:nvPr/>
        </p:nvPicPr>
        <p:blipFill rotWithShape="1">
          <a:blip r:embed="rId3">
            <a:alphaModFix/>
          </a:blip>
          <a:srcRect b="20674" l="28047" r="52785" t="41111"/>
          <a:stretch/>
        </p:blipFill>
        <p:spPr>
          <a:xfrm>
            <a:off x="5642625" y="3955467"/>
            <a:ext cx="2843424" cy="2816683"/>
          </a:xfrm>
          <a:prstGeom prst="rect">
            <a:avLst/>
          </a:prstGeom>
          <a:noFill/>
          <a:ln>
            <a:noFill/>
          </a:ln>
        </p:spPr>
      </p:pic>
      <p:pic>
        <p:nvPicPr>
          <p:cNvPr descr="Immagine che contiene testo, screenshot, computer, portatile&#10;&#10;Descrizione generata automaticamente" id="56" name="Google Shape;56;p2"/>
          <p:cNvPicPr preferRelativeResize="0"/>
          <p:nvPr/>
        </p:nvPicPr>
        <p:blipFill rotWithShape="1">
          <a:blip r:embed="rId3">
            <a:alphaModFix/>
          </a:blip>
          <a:srcRect b="20674" l="28049" r="46325" t="41111"/>
          <a:stretch/>
        </p:blipFill>
        <p:spPr>
          <a:xfrm>
            <a:off x="8486038" y="3973275"/>
            <a:ext cx="3687638" cy="2781051"/>
          </a:xfrm>
          <a:prstGeom prst="rect">
            <a:avLst/>
          </a:prstGeom>
          <a:noFill/>
          <a:ln>
            <a:noFill/>
          </a:ln>
        </p:spPr>
      </p:pic>
      <p:pic>
        <p:nvPicPr>
          <p:cNvPr id="57" name="Google Shape;57;p2"/>
          <p:cNvPicPr preferRelativeResize="0"/>
          <p:nvPr/>
        </p:nvPicPr>
        <p:blipFill rotWithShape="1">
          <a:blip r:embed="rId4">
            <a:alphaModFix/>
          </a:blip>
          <a:srcRect b="31505" l="26245" r="23629" t="30408"/>
          <a:stretch/>
        </p:blipFill>
        <p:spPr>
          <a:xfrm>
            <a:off x="5471625" y="1111750"/>
            <a:ext cx="6128050" cy="2619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3"/>
          <p:cNvSpPr/>
          <p:nvPr/>
        </p:nvSpPr>
        <p:spPr>
          <a:xfrm>
            <a:off x="1808250" y="-401825"/>
            <a:ext cx="78219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3"/>
          <p:cNvSpPr/>
          <p:nvPr/>
        </p:nvSpPr>
        <p:spPr>
          <a:xfrm>
            <a:off x="0" y="0"/>
            <a:ext cx="4959047" cy="6858000"/>
          </a:xfrm>
          <a:custGeom>
            <a:rect b="b" l="l" r="r" t="t"/>
            <a:pathLst>
              <a:path extrusionOk="0" h="6858000" w="4959047">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lt1"/>
          </a:solidFill>
          <a:ln cap="flat" cmpd="sng" w="9525">
            <a:solidFill>
              <a:srgbClr val="DFE5F2"/>
            </a:solidFill>
            <a:prstDash val="solid"/>
            <a:miter lim="800000"/>
            <a:headEnd len="sm" w="sm" type="none"/>
            <a:tailEnd len="sm" w="sm" type="none"/>
          </a:ln>
          <a:effectLst>
            <a:outerShdw blurRad="50800" rotWithShape="0" algn="l"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4" name="Google Shape;64;p3"/>
          <p:cNvSpPr/>
          <p:nvPr/>
        </p:nvSpPr>
        <p:spPr>
          <a:xfrm>
            <a:off x="0" y="0"/>
            <a:ext cx="4948887" cy="6858000"/>
          </a:xfrm>
          <a:custGeom>
            <a:rect b="b" l="l" r="r" t="t"/>
            <a:pathLst>
              <a:path extrusionOk="0" h="6858000" w="4948887">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 name="Google Shape;65;p3"/>
          <p:cNvSpPr/>
          <p:nvPr/>
        </p:nvSpPr>
        <p:spPr>
          <a:xfrm rot="5400000">
            <a:off x="759867" y="346833"/>
            <a:ext cx="146400" cy="704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6" name="Google Shape;66;p3"/>
          <p:cNvSpPr txBox="1"/>
          <p:nvPr>
            <p:ph idx="1" type="subTitle"/>
          </p:nvPr>
        </p:nvSpPr>
        <p:spPr>
          <a:xfrm>
            <a:off x="368808" y="771984"/>
            <a:ext cx="3933300" cy="12081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400"/>
              <a:buNone/>
            </a:pPr>
            <a:r>
              <a:rPr lang="it-IT" sz="2400"/>
              <a:t>CORRELATION MATRIX</a:t>
            </a:r>
            <a:endParaRPr/>
          </a:p>
        </p:txBody>
      </p:sp>
      <p:sp>
        <p:nvSpPr>
          <p:cNvPr id="67" name="Google Shape;67;p3"/>
          <p:cNvSpPr/>
          <p:nvPr/>
        </p:nvSpPr>
        <p:spPr>
          <a:xfrm>
            <a:off x="481029" y="4546920"/>
            <a:ext cx="4023360" cy="18288"/>
          </a:xfrm>
          <a:prstGeom prst="rect">
            <a:avLst/>
          </a:prstGeom>
          <a:solidFill>
            <a:srgbClr val="B5C8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8" name="Google Shape;68;p3"/>
          <p:cNvSpPr txBox="1"/>
          <p:nvPr/>
        </p:nvSpPr>
        <p:spPr>
          <a:xfrm>
            <a:off x="368808" y="1191382"/>
            <a:ext cx="374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Are there interesting relations?</a:t>
            </a:r>
            <a:endParaRPr/>
          </a:p>
        </p:txBody>
      </p:sp>
      <p:sp>
        <p:nvSpPr>
          <p:cNvPr id="69" name="Google Shape;69;p3"/>
          <p:cNvSpPr txBox="1"/>
          <p:nvPr/>
        </p:nvSpPr>
        <p:spPr>
          <a:xfrm>
            <a:off x="429300" y="1837350"/>
            <a:ext cx="4126800" cy="3183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500"/>
              <a:t>We tried to find some correlation between attributes: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it-IT" sz="1500"/>
              <a:t>Weather: H</a:t>
            </a:r>
            <a:r>
              <a:rPr lang="it-IT" sz="1500"/>
              <a:t>igh correlation among min, max, mean for both prev3 and prev7 attributes, as well as for next_f_14 and next_f_7 attributes. </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Char char="●"/>
            </a:pPr>
            <a:r>
              <a:rPr lang="it-IT" sz="1500"/>
              <a:t>Alarms: correlation among temporal data. time periods are overlapping, and the 14 day period comprises the both 7 and 3 day periods.</a:t>
            </a:r>
            <a:endParaRPr sz="1500"/>
          </a:p>
          <a:p>
            <a:pPr indent="0" lvl="0" marL="0" rtl="0" algn="l">
              <a:spcBef>
                <a:spcPts val="0"/>
              </a:spcBef>
              <a:spcAft>
                <a:spcPts val="0"/>
              </a:spcAft>
              <a:buNone/>
            </a:pPr>
            <a:r>
              <a:t/>
            </a:r>
            <a:endParaRPr/>
          </a:p>
        </p:txBody>
      </p:sp>
      <p:sp>
        <p:nvSpPr>
          <p:cNvPr id="70" name="Google Shape;70;p3"/>
          <p:cNvSpPr txBox="1"/>
          <p:nvPr/>
        </p:nvSpPr>
        <p:spPr>
          <a:xfrm>
            <a:off x="5947175" y="3094125"/>
            <a:ext cx="23040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txBox="1"/>
          <p:nvPr/>
        </p:nvSpPr>
        <p:spPr>
          <a:xfrm>
            <a:off x="6038363" y="5828300"/>
            <a:ext cx="51300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500"/>
              <a:t>In the example above the scatter plots certify high correlation of previous 7 days and 3 days attributes.</a:t>
            </a:r>
            <a:endParaRPr sz="1500"/>
          </a:p>
        </p:txBody>
      </p:sp>
      <p:pic>
        <p:nvPicPr>
          <p:cNvPr id="72" name="Google Shape;72;p3"/>
          <p:cNvPicPr preferRelativeResize="0"/>
          <p:nvPr/>
        </p:nvPicPr>
        <p:blipFill rotWithShape="1">
          <a:blip r:embed="rId3">
            <a:alphaModFix/>
          </a:blip>
          <a:srcRect b="16598" l="14681" r="44727" t="21877"/>
          <a:stretch/>
        </p:blipFill>
        <p:spPr>
          <a:xfrm>
            <a:off x="5190875" y="347050"/>
            <a:ext cx="3060302" cy="2626274"/>
          </a:xfrm>
          <a:prstGeom prst="rect">
            <a:avLst/>
          </a:prstGeom>
          <a:noFill/>
          <a:ln>
            <a:noFill/>
          </a:ln>
        </p:spPr>
      </p:pic>
      <p:sp>
        <p:nvSpPr>
          <p:cNvPr id="73" name="Google Shape;73;p3"/>
          <p:cNvSpPr txBox="1"/>
          <p:nvPr/>
        </p:nvSpPr>
        <p:spPr>
          <a:xfrm>
            <a:off x="5553473" y="2535375"/>
            <a:ext cx="2304000" cy="4956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IT">
                <a:solidFill>
                  <a:schemeClr val="dk1"/>
                </a:solidFill>
              </a:rPr>
              <a:t>WEATHER MATRIX</a:t>
            </a:r>
            <a:endParaRPr>
              <a:solidFill>
                <a:schemeClr val="dk1"/>
              </a:solidFill>
            </a:endParaRPr>
          </a:p>
          <a:p>
            <a:pPr indent="0" lvl="0" marL="0" rtl="0" algn="l">
              <a:spcBef>
                <a:spcPts val="0"/>
              </a:spcBef>
              <a:spcAft>
                <a:spcPts val="0"/>
              </a:spcAft>
              <a:buNone/>
            </a:pPr>
            <a:r>
              <a:t/>
            </a:r>
            <a:endParaRPr/>
          </a:p>
        </p:txBody>
      </p:sp>
      <p:pic>
        <p:nvPicPr>
          <p:cNvPr id="74" name="Google Shape;74;p3"/>
          <p:cNvPicPr preferRelativeResize="0"/>
          <p:nvPr/>
        </p:nvPicPr>
        <p:blipFill rotWithShape="1">
          <a:blip r:embed="rId4">
            <a:alphaModFix/>
          </a:blip>
          <a:srcRect b="7256" l="14311" r="43257" t="24414"/>
          <a:stretch/>
        </p:blipFill>
        <p:spPr>
          <a:xfrm>
            <a:off x="8626226" y="178675"/>
            <a:ext cx="3283574" cy="2915449"/>
          </a:xfrm>
          <a:prstGeom prst="rect">
            <a:avLst/>
          </a:prstGeom>
          <a:noFill/>
          <a:ln>
            <a:noFill/>
          </a:ln>
        </p:spPr>
      </p:pic>
      <p:sp>
        <p:nvSpPr>
          <p:cNvPr id="75" name="Google Shape;75;p3"/>
          <p:cNvSpPr txBox="1"/>
          <p:nvPr/>
        </p:nvSpPr>
        <p:spPr>
          <a:xfrm>
            <a:off x="9242225" y="2535375"/>
            <a:ext cx="2304000" cy="690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IT"/>
              <a:t>ALARMS MATRIX</a:t>
            </a:r>
            <a:endParaRPr/>
          </a:p>
          <a:p>
            <a:pPr indent="0" lvl="0" marL="0" rtl="0" algn="l">
              <a:spcBef>
                <a:spcPts val="0"/>
              </a:spcBef>
              <a:spcAft>
                <a:spcPts val="0"/>
              </a:spcAft>
              <a:buNone/>
            </a:pPr>
            <a:r>
              <a:t/>
            </a:r>
            <a:endParaRPr/>
          </a:p>
        </p:txBody>
      </p:sp>
      <p:pic>
        <p:nvPicPr>
          <p:cNvPr id="76" name="Google Shape;76;p3"/>
          <p:cNvPicPr preferRelativeResize="0"/>
          <p:nvPr/>
        </p:nvPicPr>
        <p:blipFill rotWithShape="1">
          <a:blip r:embed="rId5">
            <a:alphaModFix/>
          </a:blip>
          <a:srcRect b="29140" l="27259" r="19676" t="41407"/>
          <a:stretch/>
        </p:blipFill>
        <p:spPr>
          <a:xfrm>
            <a:off x="5553488" y="3630533"/>
            <a:ext cx="6099773" cy="18688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4"/>
          <p:cNvSpPr/>
          <p:nvPr/>
        </p:nvSpPr>
        <p:spPr>
          <a:xfrm>
            <a:off x="1903615" y="221673"/>
            <a:ext cx="8384770" cy="1332634"/>
          </a:xfrm>
          <a:prstGeom prst="rect">
            <a:avLst/>
          </a:prstGeom>
          <a:solidFill>
            <a:schemeClr val="lt1"/>
          </a:solidFill>
          <a:ln cap="flat" cmpd="sng" w="12700">
            <a:solidFill>
              <a:srgbClr val="DFE5F2"/>
            </a:solidFill>
            <a:prstDash val="solid"/>
            <a:miter lim="800000"/>
            <a:headEnd len="sm" w="sm" type="none"/>
            <a:tailEnd len="sm" w="sm" type="none"/>
          </a:ln>
          <a:effectLst>
            <a:outerShdw blurRad="50800" rotWithShape="0" algn="tl" dir="2700000" dist="38100">
              <a:srgbClr val="D2C7C7">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3" name="Google Shape;83;p4"/>
          <p:cNvSpPr txBox="1"/>
          <p:nvPr>
            <p:ph type="ctrTitle"/>
          </p:nvPr>
        </p:nvSpPr>
        <p:spPr>
          <a:xfrm>
            <a:off x="2103121" y="310343"/>
            <a:ext cx="7985759" cy="86882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it-IT" sz="4000"/>
              <a:t>Feature Selection</a:t>
            </a:r>
            <a:endParaRPr sz="4000"/>
          </a:p>
          <a:p>
            <a:pPr indent="0" lvl="0" marL="0" rtl="0" algn="ctr">
              <a:lnSpc>
                <a:spcPct val="110000"/>
              </a:lnSpc>
              <a:spcBef>
                <a:spcPts val="0"/>
              </a:spcBef>
              <a:spcAft>
                <a:spcPts val="0"/>
              </a:spcAft>
              <a:buClr>
                <a:schemeClr val="dk1"/>
              </a:buClr>
              <a:buSzPts val="1100"/>
              <a:buFont typeface="Arial"/>
              <a:buNone/>
            </a:pPr>
            <a:r>
              <a:rPr lang="it-IT" sz="2000"/>
              <a:t>The issue of dimensionality</a:t>
            </a:r>
            <a:endParaRPr sz="4000"/>
          </a:p>
        </p:txBody>
      </p:sp>
      <p:sp>
        <p:nvSpPr>
          <p:cNvPr id="84" name="Google Shape;84;p4"/>
          <p:cNvSpPr/>
          <p:nvPr/>
        </p:nvSpPr>
        <p:spPr>
          <a:xfrm>
            <a:off x="2483110" y="1211407"/>
            <a:ext cx="7225780" cy="685800"/>
          </a:xfrm>
          <a:prstGeom prst="roundRect">
            <a:avLst>
              <a:gd fmla="val 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85" name="Google Shape;85;p4"/>
          <p:cNvSpPr txBox="1"/>
          <p:nvPr>
            <p:ph idx="1" type="subTitle"/>
          </p:nvPr>
        </p:nvSpPr>
        <p:spPr>
          <a:xfrm>
            <a:off x="2615738" y="1263807"/>
            <a:ext cx="6960524" cy="598516"/>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chemeClr val="lt1"/>
              </a:buClr>
              <a:buSzPts val="2000"/>
              <a:buNone/>
            </a:pPr>
            <a:r>
              <a:rPr lang="it-IT" sz="2000">
                <a:solidFill>
                  <a:schemeClr val="lt1"/>
                </a:solidFill>
              </a:rPr>
              <a:t>Cross-validation score of the baseline</a:t>
            </a:r>
            <a:endParaRPr/>
          </a:p>
        </p:txBody>
      </p:sp>
      <p:sp>
        <p:nvSpPr>
          <p:cNvPr id="86" name="Google Shape;86;p4"/>
          <p:cNvSpPr txBox="1"/>
          <p:nvPr/>
        </p:nvSpPr>
        <p:spPr>
          <a:xfrm>
            <a:off x="642925" y="2344050"/>
            <a:ext cx="3696900" cy="3013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it-IT" sz="1500"/>
              <a:t>We tried different techniques to increase the baseline cross-validation score</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it-IT" sz="1500"/>
              <a:t>The plots show there are 2 most high performance methods we can use</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it-IT" sz="1500"/>
              <a:t>Use of t-test to see if the difference is statistically significant</a:t>
            </a:r>
            <a:endParaRPr sz="1500"/>
          </a:p>
        </p:txBody>
      </p:sp>
      <p:sp>
        <p:nvSpPr>
          <p:cNvPr id="87" name="Google Shape;87;p4"/>
          <p:cNvSpPr txBox="1"/>
          <p:nvPr/>
        </p:nvSpPr>
        <p:spPr>
          <a:xfrm>
            <a:off x="975800" y="5576325"/>
            <a:ext cx="2987100" cy="11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IT" sz="1500"/>
              <a:t>Since we have no significant difference we evaluate the model with both feature selection methods</a:t>
            </a:r>
            <a:endParaRPr sz="1500"/>
          </a:p>
        </p:txBody>
      </p:sp>
      <p:sp>
        <p:nvSpPr>
          <p:cNvPr id="88" name="Google Shape;88;p4"/>
          <p:cNvSpPr/>
          <p:nvPr/>
        </p:nvSpPr>
        <p:spPr>
          <a:xfrm rot="5400000">
            <a:off x="2204125" y="5142675"/>
            <a:ext cx="574500" cy="292800"/>
          </a:xfrm>
          <a:prstGeom prst="rightArrow">
            <a:avLst>
              <a:gd fmla="val 34716" name="adj1"/>
              <a:gd fmla="val 50000" name="adj2"/>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4"/>
          <p:cNvPicPr preferRelativeResize="0"/>
          <p:nvPr/>
        </p:nvPicPr>
        <p:blipFill>
          <a:blip r:embed="rId3">
            <a:alphaModFix/>
          </a:blip>
          <a:stretch>
            <a:fillRect/>
          </a:stretch>
        </p:blipFill>
        <p:spPr>
          <a:xfrm>
            <a:off x="4488525" y="2460600"/>
            <a:ext cx="7225799" cy="301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5"/>
          <p:cNvSpPr/>
          <p:nvPr/>
        </p:nvSpPr>
        <p:spPr>
          <a:xfrm>
            <a:off x="0" y="0"/>
            <a:ext cx="8452322" cy="6858000"/>
          </a:xfrm>
          <a:custGeom>
            <a:rect b="b" l="l" r="r" t="t"/>
            <a:pathLst>
              <a:path extrusionOk="0" h="6858000" w="8452322">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solidFill>
            <a:schemeClr val="lt1"/>
          </a:solidFill>
          <a:ln cap="flat" cmpd="sng" w="9525">
            <a:solidFill>
              <a:srgbClr val="DFE5F2"/>
            </a:solidFill>
            <a:prstDash val="solid"/>
            <a:miter lim="800000"/>
            <a:headEnd len="sm" w="sm" type="none"/>
            <a:tailEnd len="sm" w="sm" type="none"/>
          </a:ln>
          <a:effectLst>
            <a:outerShdw blurRad="50800" rotWithShape="0" algn="l"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6" name="Google Shape;96;p5"/>
          <p:cNvSpPr/>
          <p:nvPr/>
        </p:nvSpPr>
        <p:spPr>
          <a:xfrm>
            <a:off x="4375" y="-6725"/>
            <a:ext cx="8443572" cy="6858000"/>
          </a:xfrm>
          <a:custGeom>
            <a:rect b="b" l="l" r="r" t="t"/>
            <a:pathLst>
              <a:path extrusionOk="0" h="6858000" w="8443572">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 name="Google Shape;97;p5"/>
          <p:cNvSpPr txBox="1"/>
          <p:nvPr>
            <p:ph type="ctrTitle"/>
          </p:nvPr>
        </p:nvSpPr>
        <p:spPr>
          <a:xfrm>
            <a:off x="415975" y="281275"/>
            <a:ext cx="7003200" cy="168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7200"/>
              <a:buFont typeface="Arial"/>
              <a:buNone/>
            </a:pPr>
            <a:r>
              <a:rPr lang="it-IT" sz="5000"/>
              <a:t>Selecting &amp; Building</a:t>
            </a:r>
            <a:r>
              <a:rPr lang="it-IT" sz="5000">
                <a:latin typeface="Arial"/>
                <a:ea typeface="Arial"/>
                <a:cs typeface="Arial"/>
                <a:sym typeface="Arial"/>
              </a:rPr>
              <a:t> the Model</a:t>
            </a:r>
            <a:endParaRPr sz="5800"/>
          </a:p>
        </p:txBody>
      </p:sp>
      <p:sp>
        <p:nvSpPr>
          <p:cNvPr id="98" name="Google Shape;98;p5"/>
          <p:cNvSpPr txBox="1"/>
          <p:nvPr>
            <p:ph idx="1" type="subTitle"/>
          </p:nvPr>
        </p:nvSpPr>
        <p:spPr>
          <a:xfrm>
            <a:off x="8845150" y="1473400"/>
            <a:ext cx="2881200" cy="37371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rPr b="1" lang="it-IT" sz="2500"/>
              <a:t>Final Model:</a:t>
            </a:r>
            <a:endParaRPr b="1" sz="2500"/>
          </a:p>
          <a:p>
            <a:pPr indent="0" lvl="0" marL="0" rtl="0" algn="l">
              <a:lnSpc>
                <a:spcPct val="110000"/>
              </a:lnSpc>
              <a:spcBef>
                <a:spcPts val="0"/>
              </a:spcBef>
              <a:spcAft>
                <a:spcPts val="0"/>
              </a:spcAft>
              <a:buClr>
                <a:schemeClr val="dk1"/>
              </a:buClr>
              <a:buSzPts val="2800"/>
              <a:buNone/>
            </a:pPr>
            <a:r>
              <a:rPr b="1" lang="it-IT" sz="2100"/>
              <a:t>Random </a:t>
            </a:r>
            <a:r>
              <a:rPr b="1" lang="it-IT" sz="2100"/>
              <a:t>Forest</a:t>
            </a:r>
            <a:endParaRPr b="1" sz="2100"/>
          </a:p>
          <a:p>
            <a:pPr indent="0" lvl="0" marL="0" rtl="0" algn="just">
              <a:lnSpc>
                <a:spcPct val="110000"/>
              </a:lnSpc>
              <a:spcBef>
                <a:spcPts val="0"/>
              </a:spcBef>
              <a:spcAft>
                <a:spcPts val="0"/>
              </a:spcAft>
              <a:buClr>
                <a:schemeClr val="dk1"/>
              </a:buClr>
              <a:buSzPts val="2800"/>
              <a:buNone/>
            </a:pPr>
            <a:r>
              <a:t/>
            </a:r>
            <a:endParaRPr sz="1100"/>
          </a:p>
          <a:p>
            <a:pPr indent="0" lvl="0" marL="0" rtl="0" algn="just">
              <a:lnSpc>
                <a:spcPct val="115000"/>
              </a:lnSpc>
              <a:spcBef>
                <a:spcPts val="0"/>
              </a:spcBef>
              <a:spcAft>
                <a:spcPts val="0"/>
              </a:spcAft>
              <a:buClr>
                <a:schemeClr val="dk1"/>
              </a:buClr>
              <a:buSzPts val="1100"/>
              <a:buFont typeface="Arial"/>
              <a:buNone/>
            </a:pPr>
            <a:r>
              <a:rPr lang="it-IT" sz="1500"/>
              <a:t>We use the Random Forest algorithm since it could improve our baseline results. This is because this ensemble method  has uncorrelated and unpruned trees and doesn’t lose generalization with an increase of  its parameters’ values.</a:t>
            </a:r>
            <a:endParaRPr sz="1500"/>
          </a:p>
          <a:p>
            <a:pPr indent="0" lvl="0" marL="0" rtl="0" algn="l">
              <a:lnSpc>
                <a:spcPct val="110000"/>
              </a:lnSpc>
              <a:spcBef>
                <a:spcPts val="0"/>
              </a:spcBef>
              <a:spcAft>
                <a:spcPts val="0"/>
              </a:spcAft>
              <a:buClr>
                <a:schemeClr val="dk1"/>
              </a:buClr>
              <a:buSzPts val="2800"/>
              <a:buNone/>
            </a:pPr>
            <a:r>
              <a:t/>
            </a:r>
            <a:endParaRPr/>
          </a:p>
        </p:txBody>
      </p:sp>
      <p:sp>
        <p:nvSpPr>
          <p:cNvPr id="99" name="Google Shape;99;p5"/>
          <p:cNvSpPr/>
          <p:nvPr/>
        </p:nvSpPr>
        <p:spPr>
          <a:xfrm>
            <a:off x="0" y="2827916"/>
            <a:ext cx="128016" cy="11887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 name="Google Shape;100;p5"/>
          <p:cNvSpPr txBox="1"/>
          <p:nvPr/>
        </p:nvSpPr>
        <p:spPr>
          <a:xfrm>
            <a:off x="830475" y="1969075"/>
            <a:ext cx="5063100" cy="42996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b="1" lang="it-IT" sz="1800">
                <a:solidFill>
                  <a:schemeClr val="dk1"/>
                </a:solidFill>
              </a:rPr>
              <a:t>Possible classifiers :</a:t>
            </a:r>
            <a:endParaRPr b="1" sz="1800">
              <a:solidFill>
                <a:schemeClr val="dk1"/>
              </a:solidFill>
            </a:endParaRPr>
          </a:p>
          <a:p>
            <a:pPr indent="0" lvl="0" marL="457200" rtl="0" algn="just">
              <a:spcBef>
                <a:spcPts val="0"/>
              </a:spcBef>
              <a:spcAft>
                <a:spcPts val="0"/>
              </a:spcAft>
              <a:buNone/>
            </a:pPr>
            <a:r>
              <a:t/>
            </a:r>
            <a:endParaRPr b="1" sz="1500">
              <a:solidFill>
                <a:schemeClr val="dk1"/>
              </a:solidFill>
            </a:endParaRPr>
          </a:p>
          <a:p>
            <a:pPr indent="-323850" lvl="0" marL="457200" rtl="0" algn="just">
              <a:spcBef>
                <a:spcPts val="0"/>
              </a:spcBef>
              <a:spcAft>
                <a:spcPts val="0"/>
              </a:spcAft>
              <a:buClr>
                <a:schemeClr val="dk1"/>
              </a:buClr>
              <a:buSzPts val="1500"/>
              <a:buChar char="●"/>
            </a:pPr>
            <a:r>
              <a:rPr b="1" lang="it-IT" sz="1500">
                <a:solidFill>
                  <a:schemeClr val="dk1"/>
                </a:solidFill>
              </a:rPr>
              <a:t>LogisticRegression</a:t>
            </a:r>
            <a:r>
              <a:rPr lang="it-IT" sz="1500">
                <a:solidFill>
                  <a:schemeClr val="dk1"/>
                </a:solidFill>
              </a:rPr>
              <a:t>  :   </a:t>
            </a:r>
            <a:r>
              <a:rPr lang="it-IT" sz="1500">
                <a:solidFill>
                  <a:schemeClr val="dk1"/>
                </a:solidFill>
                <a:highlight>
                  <a:srgbClr val="FFFFFF"/>
                </a:highlight>
              </a:rPr>
              <a:t>requires categorical variables to be One-Hot encoded. Since we already have high dimensionality, it would lead to the creation of a very large sparse matrix, which will slow down the training and harm the overall performance of the model.</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lnSpc>
                <a:spcPct val="107916"/>
              </a:lnSpc>
              <a:spcBef>
                <a:spcPts val="0"/>
              </a:spcBef>
              <a:spcAft>
                <a:spcPts val="0"/>
              </a:spcAft>
              <a:buClr>
                <a:schemeClr val="dk1"/>
              </a:buClr>
              <a:buSzPts val="1500"/>
              <a:buFont typeface="Times New Roman"/>
              <a:buChar char="●"/>
            </a:pPr>
            <a:r>
              <a:rPr b="1" lang="it-IT" sz="1500">
                <a:solidFill>
                  <a:schemeClr val="dk1"/>
                </a:solidFill>
              </a:rPr>
              <a:t>KNN : </a:t>
            </a:r>
            <a:r>
              <a:rPr lang="it-IT" sz="1500">
                <a:solidFill>
                  <a:schemeClr val="dk1"/>
                </a:solidFill>
              </a:rPr>
              <a:t>it is</a:t>
            </a:r>
            <a:r>
              <a:rPr b="1" lang="it-IT" sz="1500">
                <a:solidFill>
                  <a:schemeClr val="dk1"/>
                </a:solidFill>
              </a:rPr>
              <a:t> </a:t>
            </a:r>
            <a:r>
              <a:rPr lang="it-IT" sz="1500">
                <a:solidFill>
                  <a:schemeClr val="dk1"/>
                </a:solidFill>
              </a:rPr>
              <a:t>subject to the curse of dimensionality, is computationally expensive (scan of whole database) and assumes attributes are equally important (not our case).</a:t>
            </a:r>
            <a:endParaRPr sz="1500">
              <a:solidFill>
                <a:schemeClr val="dk1"/>
              </a:solidFill>
            </a:endParaRPr>
          </a:p>
          <a:p>
            <a:pPr indent="-323850" lvl="0" marL="457200" rtl="0" algn="just">
              <a:spcBef>
                <a:spcPts val="0"/>
              </a:spcBef>
              <a:spcAft>
                <a:spcPts val="0"/>
              </a:spcAft>
              <a:buClr>
                <a:schemeClr val="dk1"/>
              </a:buClr>
              <a:buSzPts val="1500"/>
              <a:buFont typeface="Calibri"/>
              <a:buChar char="●"/>
            </a:pPr>
            <a:r>
              <a:rPr b="1" lang="it-IT" sz="1500">
                <a:solidFill>
                  <a:schemeClr val="dk1"/>
                </a:solidFill>
              </a:rPr>
              <a:t>Naive Bayes, Bayesian Belief Networks : </a:t>
            </a:r>
            <a:r>
              <a:rPr lang="it-IT" sz="1500">
                <a:solidFill>
                  <a:schemeClr val="dk1"/>
                </a:solidFill>
              </a:rPr>
              <a:t>Since this model assumes attributes are equally important and statistically independent, we cannot choose this model for our type of problem.</a:t>
            </a:r>
            <a:endParaRPr b="1" sz="1500">
              <a:solidFill>
                <a:schemeClr val="dk1"/>
              </a:solidFill>
            </a:endParaRPr>
          </a:p>
        </p:txBody>
      </p:sp>
      <p:sp>
        <p:nvSpPr>
          <p:cNvPr id="101" name="Google Shape;101;p5"/>
          <p:cNvSpPr/>
          <p:nvPr/>
        </p:nvSpPr>
        <p:spPr>
          <a:xfrm rot="5400000">
            <a:off x="3033825" y="4768400"/>
            <a:ext cx="656400" cy="388500"/>
          </a:xfrm>
          <a:prstGeom prst="righ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6596025" y="3536150"/>
            <a:ext cx="1170600" cy="375000"/>
          </a:xfrm>
          <a:prstGeom prst="rightArrow">
            <a:avLst>
              <a:gd fmla="val 50000" name="adj1"/>
              <a:gd fmla="val 50000" name="adj2"/>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txBox="1"/>
          <p:nvPr/>
        </p:nvSpPr>
        <p:spPr>
          <a:xfrm>
            <a:off x="8904700" y="5049800"/>
            <a:ext cx="2762100" cy="1620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it-IT"/>
              <a:t>Final Performance: </a:t>
            </a:r>
            <a:endParaRPr b="1"/>
          </a:p>
          <a:p>
            <a:pPr indent="0" lvl="0" marL="0" marR="0" rtl="0" algn="l">
              <a:spcBef>
                <a:spcPts val="0"/>
              </a:spcBef>
              <a:spcAft>
                <a:spcPts val="0"/>
              </a:spcAft>
              <a:buNone/>
            </a:pPr>
            <a:r>
              <a:t/>
            </a:r>
            <a:endParaRPr/>
          </a:p>
          <a:p>
            <a:pPr indent="0" lvl="0" marL="0" marR="51749" rtl="0" algn="just">
              <a:spcBef>
                <a:spcPts val="0"/>
              </a:spcBef>
              <a:spcAft>
                <a:spcPts val="0"/>
              </a:spcAft>
              <a:buNone/>
            </a:pPr>
            <a:r>
              <a:rPr lang="it-IT"/>
              <a:t>Recall:                   0.825</a:t>
            </a:r>
            <a:endParaRPr/>
          </a:p>
          <a:p>
            <a:pPr indent="0" lvl="0" marL="0" marR="51749" rtl="0" algn="just">
              <a:spcBef>
                <a:spcPts val="0"/>
              </a:spcBef>
              <a:spcAft>
                <a:spcPts val="0"/>
              </a:spcAft>
              <a:buNone/>
            </a:pPr>
            <a:r>
              <a:rPr lang="it-IT"/>
              <a:t>Precision:              </a:t>
            </a:r>
            <a:r>
              <a:rPr lang="it-IT">
                <a:solidFill>
                  <a:schemeClr val="dk1"/>
                </a:solidFill>
              </a:rPr>
              <a:t>0.731</a:t>
            </a:r>
            <a:endParaRPr/>
          </a:p>
          <a:p>
            <a:pPr indent="0" lvl="0" marL="0" marR="51749" rtl="0" algn="just">
              <a:spcBef>
                <a:spcPts val="0"/>
              </a:spcBef>
              <a:spcAft>
                <a:spcPts val="0"/>
              </a:spcAft>
              <a:buNone/>
            </a:pPr>
            <a:r>
              <a:rPr lang="it-IT"/>
              <a:t>F1:                         0.775</a:t>
            </a:r>
            <a:endParaRPr/>
          </a:p>
          <a:p>
            <a:pPr indent="0" lvl="0" marL="0" marR="51749" rtl="0" algn="just">
              <a:spcBef>
                <a:spcPts val="0"/>
              </a:spcBef>
              <a:spcAft>
                <a:spcPts val="0"/>
              </a:spcAft>
              <a:buNone/>
            </a:pPr>
            <a:r>
              <a:rPr lang="it-IT"/>
              <a:t>Weighted Recall:   0.85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nalogousFromRegularSeedRightStep">
      <a:dk1>
        <a:srgbClr val="000000"/>
      </a:dk1>
      <a:lt1>
        <a:srgbClr val="FFFFFF"/>
      </a:lt1>
      <a:dk2>
        <a:srgbClr val="1C2732"/>
      </a:dk2>
      <a:lt2>
        <a:srgbClr val="F3F0F0"/>
      </a:lt2>
      <a:accent1>
        <a:srgbClr val="21B1BB"/>
      </a:accent1>
      <a:accent2>
        <a:srgbClr val="177AD5"/>
      </a:accent2>
      <a:accent3>
        <a:srgbClr val="293DE7"/>
      </a:accent3>
      <a:accent4>
        <a:srgbClr val="602AD8"/>
      </a:accent4>
      <a:accent5>
        <a:srgbClr val="B329E7"/>
      </a:accent5>
      <a:accent6>
        <a:srgbClr val="D517B9"/>
      </a:accent6>
      <a:hlink>
        <a:srgbClr val="BF47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ccentBoxVTI">
  <a:themeElements>
    <a:clrScheme name="AnalogousFromRegularSeedRightStep">
      <a:dk1>
        <a:srgbClr val="000000"/>
      </a:dk1>
      <a:lt1>
        <a:srgbClr val="FFFFFF"/>
      </a:lt1>
      <a:dk2>
        <a:srgbClr val="1C2732"/>
      </a:dk2>
      <a:lt2>
        <a:srgbClr val="F3F0F0"/>
      </a:lt2>
      <a:accent1>
        <a:srgbClr val="21B1BB"/>
      </a:accent1>
      <a:accent2>
        <a:srgbClr val="177AD5"/>
      </a:accent2>
      <a:accent3>
        <a:srgbClr val="293DE7"/>
      </a:accent3>
      <a:accent4>
        <a:srgbClr val="602AD8"/>
      </a:accent4>
      <a:accent5>
        <a:srgbClr val="B329E7"/>
      </a:accent5>
      <a:accent6>
        <a:srgbClr val="D517B9"/>
      </a:accent6>
      <a:hlink>
        <a:srgbClr val="BF47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2020-12-21T08:45:07Z</dcterms:created>
  <dc:creator>franci.ext@gmail.com</dc:creator>
</cp:coreProperties>
</file>