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76000" y="1620360"/>
            <a:ext cx="1103652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1620360"/>
            <a:ext cx="1103652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1124640"/>
            <a:ext cx="11036520" cy="31726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76000" y="1124640"/>
            <a:ext cx="11036520" cy="3172680"/>
          </a:xfrm>
          <a:prstGeom prst="rect">
            <a:avLst/>
          </a:prstGeom>
        </p:spPr>
        <p:txBody>
          <a:bodyPr anchor="b">
            <a:normAutofit/>
          </a:bodyPr>
          <a:p>
            <a:pPr algn="ctr"/>
            <a:r>
              <a:rPr b="0" lang="en-US" sz="8000" spc="-1" strike="noStrike">
                <a:solidFill>
                  <a:srgbClr val="000000"/>
                </a:solidFill>
                <a:latin typeface="Arial"/>
              </a:rPr>
              <a:t>Click to </a:t>
            </a:r>
            <a:r>
              <a:rPr b="0" lang="en-US" sz="8000" spc="-1" strike="noStrike">
                <a:solidFill>
                  <a:srgbClr val="000000"/>
                </a:solidFill>
                <a:latin typeface="Arial"/>
              </a:rPr>
              <a:t>edit the </a:t>
            </a:r>
            <a:r>
              <a:rPr b="0" lang="en-US" sz="8000" spc="-1" strike="noStrike">
                <a:solidFill>
                  <a:srgbClr val="000000"/>
                </a:solidFill>
                <a:latin typeface="Arial"/>
              </a:rPr>
              <a:t>title text </a:t>
            </a:r>
            <a:r>
              <a:rPr b="0" lang="en-US" sz="8000" spc="-1" strike="noStrike">
                <a:solidFill>
                  <a:srgbClr val="000000"/>
                </a:solidFill>
                <a:latin typeface="Arial"/>
              </a:rPr>
              <a:t>format</a:t>
            </a:r>
            <a:endParaRPr b="0" lang="en-US" sz="8000" spc="-1" strike="noStrike">
              <a:solidFill>
                <a:srgbClr val="000000"/>
              </a:solidFill>
              <a:latin typeface="Arial"/>
            </a:endParaRPr>
          </a:p>
        </p:txBody>
      </p:sp>
      <p:sp>
        <p:nvSpPr>
          <p:cNvPr id="1" name="PlaceHolder 2"/>
          <p:cNvSpPr>
            <a:spLocks noGrp="1"/>
          </p:cNvSpPr>
          <p:nvPr>
            <p:ph type="dt"/>
          </p:nvPr>
        </p:nvSpPr>
        <p:spPr>
          <a:xfrm>
            <a:off x="576000" y="6356520"/>
            <a:ext cx="274284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869680" y="6356520"/>
            <a:ext cx="2742840" cy="364680"/>
          </a:xfrm>
          <a:prstGeom prst="rect">
            <a:avLst/>
          </a:prstGeom>
        </p:spPr>
        <p:txBody>
          <a:bodyPr anchor="ctr">
            <a:noAutofit/>
          </a:bodyPr>
          <a:p>
            <a:pPr algn="r">
              <a:lnSpc>
                <a:spcPct val="100000"/>
              </a:lnSpc>
              <a:tabLst>
                <a:tab algn="l" pos="0"/>
              </a:tabLst>
            </a:pPr>
            <a:fld id="{867D56A2-DB1B-4138-B06E-4E97CA398311}" type="slidenum">
              <a:rPr b="0" lang="it-IT" sz="1200" spc="-1" strike="noStrike">
                <a:solidFill>
                  <a:srgbClr val="ffffff"/>
                </a:solidFill>
                <a:latin typeface="Arial"/>
                <a:ea typeface="Arial"/>
              </a:rPr>
              <a:t>&lt;number&gt;</a:t>
            </a:fld>
            <a:endParaRPr b="0" lang="en-US" sz="1200" spc="-1" strike="noStrike">
              <a:latin typeface="Times New Roman"/>
            </a:endParaRPr>
          </a:p>
        </p:txBody>
      </p:sp>
      <p:sp>
        <p:nvSpPr>
          <p:cNvPr id="4" name="CustomShape 5"/>
          <p:cNvSpPr/>
          <p:nvPr/>
        </p:nvSpPr>
        <p:spPr>
          <a:xfrm rot="5400000">
            <a:off x="857880" y="346320"/>
            <a:ext cx="145800" cy="703800"/>
          </a:xfrm>
          <a:prstGeom prst="rect">
            <a:avLst/>
          </a:prstGeom>
          <a:solidFill>
            <a:schemeClr val="accent1"/>
          </a:solidFill>
          <a:ln>
            <a:noFill/>
          </a:ln>
        </p:spPr>
        <p:style>
          <a:lnRef idx="0"/>
          <a:fillRef idx="0"/>
          <a:effectRef idx="0"/>
          <a:fontRef idx="minor"/>
        </p:style>
      </p:sp>
      <p:sp>
        <p:nvSpPr>
          <p:cNvPr id="5" name="CustomShape 6"/>
          <p:cNvSpPr/>
          <p:nvPr/>
        </p:nvSpPr>
        <p:spPr>
          <a:xfrm flipH="1" rot="10800000">
            <a:off x="578160" y="4501440"/>
            <a:ext cx="11034360" cy="18000"/>
          </a:xfrm>
          <a:prstGeom prst="rect">
            <a:avLst/>
          </a:prstGeom>
          <a:solidFill>
            <a:srgbClr val="fbfafa"/>
          </a:solidFill>
          <a:ln>
            <a:noFill/>
          </a:ln>
        </p:spPr>
        <p:style>
          <a:lnRef idx="0"/>
          <a:fillRef idx="0"/>
          <a:effectRef idx="0"/>
          <a:fontRef idx="minor"/>
        </p:style>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76000" y="1124640"/>
            <a:ext cx="11036520" cy="3172680"/>
          </a:xfrm>
          <a:prstGeom prst="rect">
            <a:avLst/>
          </a:prstGeom>
        </p:spPr>
        <p:txBody>
          <a:bodyPr anchor="b">
            <a:normAutofit/>
          </a:bodyPr>
          <a:p>
            <a:pPr algn="ctr"/>
            <a:r>
              <a:rPr b="0" lang="en-US" sz="8000" spc="-1" strike="noStrike">
                <a:solidFill>
                  <a:srgbClr val="000000"/>
                </a:solidFill>
                <a:latin typeface="Arial"/>
              </a:rPr>
              <a:t>Click to </a:t>
            </a:r>
            <a:r>
              <a:rPr b="0" lang="en-US" sz="8000" spc="-1" strike="noStrike">
                <a:solidFill>
                  <a:srgbClr val="000000"/>
                </a:solidFill>
                <a:latin typeface="Arial"/>
              </a:rPr>
              <a:t>edit the </a:t>
            </a:r>
            <a:r>
              <a:rPr b="0" lang="en-US" sz="8000" spc="-1" strike="noStrike">
                <a:solidFill>
                  <a:srgbClr val="000000"/>
                </a:solidFill>
                <a:latin typeface="Arial"/>
              </a:rPr>
              <a:t>title text </a:t>
            </a:r>
            <a:r>
              <a:rPr b="0" lang="en-US" sz="8000" spc="-1" strike="noStrike">
                <a:solidFill>
                  <a:srgbClr val="000000"/>
                </a:solidFill>
                <a:latin typeface="Arial"/>
              </a:rPr>
              <a:t>format</a:t>
            </a:r>
            <a:endParaRPr b="0" lang="en-US" sz="8000" spc="-1" strike="noStrike">
              <a:solidFill>
                <a:srgbClr val="000000"/>
              </a:solidFill>
              <a:latin typeface="Arial"/>
            </a:endParaRPr>
          </a:p>
        </p:txBody>
      </p:sp>
      <p:sp>
        <p:nvSpPr>
          <p:cNvPr id="44" name="PlaceHolder 2"/>
          <p:cNvSpPr>
            <a:spLocks noGrp="1"/>
          </p:cNvSpPr>
          <p:nvPr>
            <p:ph type="dt"/>
          </p:nvPr>
        </p:nvSpPr>
        <p:spPr>
          <a:xfrm>
            <a:off x="576000" y="6356520"/>
            <a:ext cx="2742840" cy="364680"/>
          </a:xfrm>
          <a:prstGeom prst="rect">
            <a:avLst/>
          </a:prstGeom>
        </p:spPr>
        <p:txBody>
          <a:bodyPr anchor="ctr">
            <a:noAutofit/>
          </a:bodyPr>
          <a:p>
            <a:endParaRPr b="0" lang="en-US" sz="2400" spc="-1" strike="noStrike">
              <a:latin typeface="Times New Roman"/>
            </a:endParaRPr>
          </a:p>
        </p:txBody>
      </p:sp>
      <p:sp>
        <p:nvSpPr>
          <p:cNvPr id="45"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6" name="PlaceHolder 4"/>
          <p:cNvSpPr>
            <a:spLocks noGrp="1"/>
          </p:cNvSpPr>
          <p:nvPr>
            <p:ph type="sldNum"/>
          </p:nvPr>
        </p:nvSpPr>
        <p:spPr>
          <a:xfrm>
            <a:off x="8869680" y="6356520"/>
            <a:ext cx="2742840" cy="364680"/>
          </a:xfrm>
          <a:prstGeom prst="rect">
            <a:avLst/>
          </a:prstGeom>
        </p:spPr>
        <p:txBody>
          <a:bodyPr anchor="ctr">
            <a:noAutofit/>
          </a:bodyPr>
          <a:p>
            <a:pPr algn="r">
              <a:lnSpc>
                <a:spcPct val="100000"/>
              </a:lnSpc>
              <a:tabLst>
                <a:tab algn="l" pos="0"/>
              </a:tabLst>
            </a:pPr>
            <a:fld id="{BC9AFB95-20D0-43F9-9F3F-F377BCF0DB71}" type="slidenum">
              <a:rPr b="0" lang="it-IT" sz="1200" spc="-1" strike="noStrike">
                <a:solidFill>
                  <a:srgbClr val="888888"/>
                </a:solidFill>
                <a:latin typeface="Arial"/>
                <a:ea typeface="Arial"/>
              </a:rPr>
              <a:t>&lt;number&gt;</a:t>
            </a:fld>
            <a:endParaRPr b="0" lang="en-US" sz="1200" spc="-1" strike="noStrike">
              <a:latin typeface="Times New Roman"/>
            </a:endParaRPr>
          </a:p>
        </p:txBody>
      </p:sp>
      <p:sp>
        <p:nvSpPr>
          <p:cNvPr id="47" name="CustomShape 5"/>
          <p:cNvSpPr/>
          <p:nvPr/>
        </p:nvSpPr>
        <p:spPr>
          <a:xfrm rot="5400000">
            <a:off x="857880" y="346320"/>
            <a:ext cx="145800" cy="703800"/>
          </a:xfrm>
          <a:prstGeom prst="rect">
            <a:avLst/>
          </a:prstGeom>
          <a:solidFill>
            <a:schemeClr val="accent1"/>
          </a:solidFill>
          <a:ln>
            <a:noFill/>
          </a:ln>
        </p:spPr>
        <p:style>
          <a:lnRef idx="0"/>
          <a:fillRef idx="0"/>
          <a:effectRef idx="0"/>
          <a:fontRef idx="minor"/>
        </p:style>
      </p:sp>
      <p:sp>
        <p:nvSpPr>
          <p:cNvPr id="48" name="CustomShape 6"/>
          <p:cNvSpPr/>
          <p:nvPr/>
        </p:nvSpPr>
        <p:spPr>
          <a:xfrm flipH="1" rot="10800000">
            <a:off x="578160" y="4501440"/>
            <a:ext cx="11034360" cy="18000"/>
          </a:xfrm>
          <a:prstGeom prst="rect">
            <a:avLst/>
          </a:prstGeom>
          <a:solidFill>
            <a:srgbClr val="b5c8da"/>
          </a:solidFill>
          <a:ln>
            <a:noFill/>
          </a:ln>
        </p:spPr>
        <p:style>
          <a:lnRef idx="0"/>
          <a:fillRef idx="0"/>
          <a:effectRef idx="0"/>
          <a:fontRef idx="minor"/>
        </p:style>
      </p:sp>
      <p:sp>
        <p:nvSpPr>
          <p:cNvPr id="4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6" name="CustomShape 1"/>
          <p:cNvSpPr/>
          <p:nvPr/>
        </p:nvSpPr>
        <p:spPr>
          <a:xfrm>
            <a:off x="0" y="0"/>
            <a:ext cx="12191760" cy="6857640"/>
          </a:xfrm>
          <a:prstGeom prst="rect">
            <a:avLst/>
          </a:prstGeom>
          <a:solidFill>
            <a:srgbClr val="ffffff"/>
          </a:solidFill>
          <a:ln>
            <a:noFill/>
          </a:ln>
        </p:spPr>
        <p:style>
          <a:lnRef idx="0"/>
          <a:fillRef idx="0"/>
          <a:effectRef idx="0"/>
          <a:fontRef idx="minor"/>
        </p:style>
      </p:sp>
      <p:pic>
        <p:nvPicPr>
          <p:cNvPr id="87" name="Google Shape;42;p1" descr=""/>
          <p:cNvPicPr/>
          <p:nvPr/>
        </p:nvPicPr>
        <p:blipFill>
          <a:blip r:embed="rId1"/>
          <a:srcRect l="12321" t="18338" r="32630" b="9193"/>
          <a:stretch/>
        </p:blipFill>
        <p:spPr>
          <a:xfrm>
            <a:off x="5666040" y="1748160"/>
            <a:ext cx="5536800" cy="4100040"/>
          </a:xfrm>
          <a:prstGeom prst="rect">
            <a:avLst/>
          </a:prstGeom>
          <a:ln>
            <a:noFill/>
          </a:ln>
        </p:spPr>
      </p:pic>
      <p:sp>
        <p:nvSpPr>
          <p:cNvPr id="88" name="CustomShape 2"/>
          <p:cNvSpPr/>
          <p:nvPr/>
        </p:nvSpPr>
        <p:spPr>
          <a:xfrm>
            <a:off x="1394640" y="178200"/>
            <a:ext cx="9402480" cy="1107360"/>
          </a:xfrm>
          <a:prstGeom prst="rect">
            <a:avLst/>
          </a:prstGeom>
          <a:noFill/>
          <a:ln>
            <a:noFill/>
          </a:ln>
        </p:spPr>
        <p:style>
          <a:lnRef idx="0"/>
          <a:fillRef idx="0"/>
          <a:effectRef idx="0"/>
          <a:fontRef idx="minor"/>
        </p:style>
        <p:txBody>
          <a:bodyPr tIns="91440" bIns="91440">
            <a:noAutofit/>
          </a:bodyPr>
          <a:p>
            <a:pPr algn="ctr">
              <a:lnSpc>
                <a:spcPct val="115000"/>
              </a:lnSpc>
              <a:spcBef>
                <a:spcPts val="1199"/>
              </a:spcBef>
              <a:tabLst>
                <a:tab algn="l" pos="0"/>
              </a:tabLst>
            </a:pPr>
            <a:r>
              <a:rPr b="1" lang="it-IT" sz="1300" spc="-1" strike="noStrike">
                <a:solidFill>
                  <a:srgbClr val="000000"/>
                </a:solidFill>
                <a:latin typeface="Arial"/>
                <a:ea typeface="Arial"/>
              </a:rPr>
              <a:t>     </a:t>
            </a:r>
            <a:r>
              <a:rPr b="1" lang="it-IT" sz="2400" spc="-1" strike="noStrike">
                <a:solidFill>
                  <a:srgbClr val="000000"/>
                </a:solidFill>
                <a:latin typeface="Arial"/>
                <a:ea typeface="Arial"/>
              </a:rPr>
              <a:t>Data Mining and Text Mining Course Project BIP xTech 2020</a:t>
            </a:r>
            <a:endParaRPr b="0" lang="en-US" sz="2400" spc="-1" strike="noStrike">
              <a:latin typeface="Arial"/>
            </a:endParaRPr>
          </a:p>
          <a:p>
            <a:pPr algn="ctr">
              <a:lnSpc>
                <a:spcPct val="115000"/>
              </a:lnSpc>
              <a:spcBef>
                <a:spcPts val="1199"/>
              </a:spcBef>
              <a:spcAft>
                <a:spcPts val="1199"/>
              </a:spcAft>
              <a:tabLst>
                <a:tab algn="l" pos="0"/>
              </a:tabLst>
            </a:pPr>
            <a:r>
              <a:rPr b="0" lang="it-IT" sz="1400" spc="-1" strike="noStrike">
                <a:solidFill>
                  <a:srgbClr val="000000"/>
                </a:solidFill>
                <a:latin typeface="Arial"/>
                <a:ea typeface="Arial"/>
              </a:rPr>
              <a:t>Team Members: Francesco Fulco Gonzales, Francesco Govigli, Alberto Latino</a:t>
            </a:r>
            <a:endParaRPr b="0" lang="en-US" sz="1400" spc="-1" strike="noStrike">
              <a:latin typeface="Arial"/>
            </a:endParaRPr>
          </a:p>
        </p:txBody>
      </p:sp>
      <p:sp>
        <p:nvSpPr>
          <p:cNvPr id="89" name="CustomShape 3"/>
          <p:cNvSpPr/>
          <p:nvPr/>
        </p:nvSpPr>
        <p:spPr>
          <a:xfrm>
            <a:off x="5223600" y="2009160"/>
            <a:ext cx="361440" cy="334440"/>
          </a:xfrm>
          <a:prstGeom prst="rightArrow">
            <a:avLst>
              <a:gd name="adj1" fmla="val 43966"/>
              <a:gd name="adj2" fmla="val 50000"/>
            </a:avLst>
          </a:prstGeom>
          <a:solidFill>
            <a:srgbClr val="f3f3f3"/>
          </a:solidFill>
          <a:ln w="9360">
            <a:solidFill>
              <a:schemeClr val="dk2"/>
            </a:solidFill>
            <a:round/>
          </a:ln>
        </p:spPr>
        <p:style>
          <a:lnRef idx="0"/>
          <a:fillRef idx="0"/>
          <a:effectRef idx="0"/>
          <a:fontRef idx="minor"/>
        </p:style>
      </p:sp>
      <p:sp>
        <p:nvSpPr>
          <p:cNvPr id="90" name="CustomShape 4"/>
          <p:cNvSpPr/>
          <p:nvPr/>
        </p:nvSpPr>
        <p:spPr>
          <a:xfrm>
            <a:off x="616320" y="2167200"/>
            <a:ext cx="3790080" cy="4100040"/>
          </a:xfrm>
          <a:prstGeom prst="rect">
            <a:avLst/>
          </a:prstGeom>
          <a:noFill/>
          <a:ln>
            <a:noFill/>
          </a:ln>
        </p:spPr>
        <p:style>
          <a:lnRef idx="0"/>
          <a:fillRef idx="0"/>
          <a:effectRef idx="0"/>
          <a:fontRef idx="minor"/>
        </p:style>
        <p:txBody>
          <a:bodyPr tIns="91440" bIns="91440">
            <a:noAutofit/>
          </a:bodyPr>
          <a:p>
            <a:pPr marL="457200" indent="-323640">
              <a:lnSpc>
                <a:spcPct val="100000"/>
              </a:lnSpc>
              <a:buClr>
                <a:srgbClr val="000000"/>
              </a:buClr>
              <a:buFont typeface="Arial"/>
              <a:buChar char="●"/>
            </a:pPr>
            <a:r>
              <a:rPr b="0" lang="it-IT" sz="1500" spc="-1" strike="noStrike">
                <a:solidFill>
                  <a:srgbClr val="000000"/>
                </a:solidFill>
                <a:latin typeface="Arial"/>
                <a:ea typeface="Arial"/>
              </a:rPr>
              <a:t>Our goal is to predict the faults on air conditioning equipment installed in mobile network transmission sites in a 14 days forecast window.</a:t>
            </a:r>
            <a:endParaRPr b="0" lang="en-US" sz="1500" spc="-1" strike="noStrike">
              <a:latin typeface="Arial"/>
            </a:endParaRPr>
          </a:p>
          <a:p>
            <a:pPr>
              <a:lnSpc>
                <a:spcPct val="100000"/>
              </a:lnSpc>
              <a:tabLst>
                <a:tab algn="l" pos="0"/>
              </a:tabLst>
            </a:pPr>
            <a:endParaRPr b="0" lang="en-US" sz="1500" spc="-1" strike="noStrike">
              <a:latin typeface="Arial"/>
            </a:endParaRPr>
          </a:p>
          <a:p>
            <a:pPr>
              <a:lnSpc>
                <a:spcPct val="100000"/>
              </a:lnSpc>
              <a:tabLst>
                <a:tab algn="l" pos="0"/>
              </a:tabLst>
            </a:pPr>
            <a:endParaRPr b="0" lang="en-US" sz="1500" spc="-1" strike="noStrike">
              <a:latin typeface="Arial"/>
            </a:endParaRPr>
          </a:p>
          <a:p>
            <a:pPr marL="457200" indent="-323640">
              <a:lnSpc>
                <a:spcPct val="100000"/>
              </a:lnSpc>
              <a:buClr>
                <a:srgbClr val="000000"/>
              </a:buClr>
              <a:buFont typeface="Arial"/>
              <a:buChar char="●"/>
              <a:tabLst>
                <a:tab algn="l" pos="0"/>
              </a:tabLst>
            </a:pPr>
            <a:r>
              <a:rPr b="0" lang="it-IT" sz="1500" spc="-1" strike="noStrike">
                <a:solidFill>
                  <a:srgbClr val="000000"/>
                </a:solidFill>
                <a:latin typeface="Arial"/>
                <a:ea typeface="Arial"/>
              </a:rPr>
              <a:t>Since the target class is unbalanced we need to use recall, precision and F1 scores instead of accuracy</a:t>
            </a:r>
            <a:endParaRPr b="0" lang="en-US" sz="1500" spc="-1" strike="noStrike">
              <a:latin typeface="Arial"/>
            </a:endParaRPr>
          </a:p>
          <a:p>
            <a:pPr>
              <a:lnSpc>
                <a:spcPct val="100000"/>
              </a:lnSpc>
              <a:tabLst>
                <a:tab algn="l" pos="0"/>
              </a:tabLst>
            </a:pPr>
            <a:endParaRPr b="0" lang="en-US" sz="1500" spc="-1" strike="noStrike">
              <a:latin typeface="Arial"/>
            </a:endParaRPr>
          </a:p>
          <a:p>
            <a:pPr>
              <a:lnSpc>
                <a:spcPct val="100000"/>
              </a:lnSpc>
              <a:tabLst>
                <a:tab algn="l" pos="0"/>
              </a:tabLst>
            </a:pPr>
            <a:endParaRPr b="0" lang="en-US" sz="1500" spc="-1" strike="noStrike">
              <a:latin typeface="Arial"/>
            </a:endParaRPr>
          </a:p>
          <a:p>
            <a:pPr marL="457200" indent="-323640">
              <a:lnSpc>
                <a:spcPct val="100000"/>
              </a:lnSpc>
              <a:buClr>
                <a:srgbClr val="000000"/>
              </a:buClr>
              <a:buFont typeface="Arial"/>
              <a:buChar char="●"/>
              <a:tabLst>
                <a:tab algn="l" pos="0"/>
              </a:tabLst>
            </a:pPr>
            <a:r>
              <a:rPr b="0" lang="it-IT" sz="1500" spc="-1" strike="noStrike">
                <a:solidFill>
                  <a:srgbClr val="000000"/>
                </a:solidFill>
                <a:latin typeface="Arial"/>
                <a:ea typeface="Arial"/>
              </a:rPr>
              <a:t>Here is the pipeline we followed for the project</a:t>
            </a:r>
            <a:endParaRPr b="0" lang="en-US" sz="1500" spc="-1" strike="noStrike">
              <a:latin typeface="Arial"/>
            </a:endParaRPr>
          </a:p>
        </p:txBody>
      </p:sp>
      <p:sp>
        <p:nvSpPr>
          <p:cNvPr id="91" name="CustomShape 5"/>
          <p:cNvSpPr/>
          <p:nvPr/>
        </p:nvSpPr>
        <p:spPr>
          <a:xfrm>
            <a:off x="5915160" y="3630960"/>
            <a:ext cx="361440" cy="334440"/>
          </a:xfrm>
          <a:prstGeom prst="rightArrow">
            <a:avLst>
              <a:gd name="adj1" fmla="val 43966"/>
              <a:gd name="adj2" fmla="val 50000"/>
            </a:avLst>
          </a:prstGeom>
          <a:solidFill>
            <a:srgbClr val="f3f3f3"/>
          </a:solidFill>
          <a:ln w="9360">
            <a:solidFill>
              <a:schemeClr val="dk2"/>
            </a:solidFill>
            <a:round/>
          </a:ln>
        </p:spPr>
        <p:style>
          <a:lnRef idx="0"/>
          <a:fillRef idx="0"/>
          <a:effectRef idx="0"/>
          <a:fontRef idx="minor"/>
        </p:style>
      </p:sp>
      <p:sp>
        <p:nvSpPr>
          <p:cNvPr id="92" name="CustomShape 6"/>
          <p:cNvSpPr/>
          <p:nvPr/>
        </p:nvSpPr>
        <p:spPr>
          <a:xfrm>
            <a:off x="6198120" y="4470480"/>
            <a:ext cx="361440" cy="334440"/>
          </a:xfrm>
          <a:prstGeom prst="rightArrow">
            <a:avLst>
              <a:gd name="adj1" fmla="val 43966"/>
              <a:gd name="adj2" fmla="val 50000"/>
            </a:avLst>
          </a:prstGeom>
          <a:solidFill>
            <a:srgbClr val="f3f3f3"/>
          </a:solidFill>
          <a:ln w="9360">
            <a:solidFill>
              <a:schemeClr val="dk2"/>
            </a:solidFill>
            <a:round/>
          </a:ln>
        </p:spPr>
        <p:style>
          <a:lnRef idx="0"/>
          <a:fillRef idx="0"/>
          <a:effectRef idx="0"/>
          <a:fontRef idx="minor"/>
        </p:style>
      </p:sp>
      <p:sp>
        <p:nvSpPr>
          <p:cNvPr id="93" name="CustomShape 7"/>
          <p:cNvSpPr/>
          <p:nvPr/>
        </p:nvSpPr>
        <p:spPr>
          <a:xfrm>
            <a:off x="6471360" y="5319360"/>
            <a:ext cx="361440" cy="334440"/>
          </a:xfrm>
          <a:prstGeom prst="rightArrow">
            <a:avLst>
              <a:gd name="adj1" fmla="val 43966"/>
              <a:gd name="adj2" fmla="val 50000"/>
            </a:avLst>
          </a:prstGeom>
          <a:solidFill>
            <a:srgbClr val="f3f3f3"/>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TextShape 1"/>
          <p:cNvSpPr txBox="1"/>
          <p:nvPr/>
        </p:nvSpPr>
        <p:spPr>
          <a:xfrm>
            <a:off x="482400" y="806760"/>
            <a:ext cx="5159880" cy="1148760"/>
          </a:xfrm>
          <a:prstGeom prst="rect">
            <a:avLst/>
          </a:prstGeom>
          <a:noFill/>
          <a:ln>
            <a:noFill/>
          </a:ln>
        </p:spPr>
        <p:txBody>
          <a:bodyPr anchor="ctr">
            <a:normAutofit/>
          </a:bodyPr>
          <a:p>
            <a:pPr>
              <a:lnSpc>
                <a:spcPct val="90000"/>
              </a:lnSpc>
              <a:tabLst>
                <a:tab algn="l" pos="0"/>
              </a:tabLst>
            </a:pPr>
            <a:r>
              <a:rPr b="1" lang="it-IT" sz="4000" spc="-1" strike="noStrike">
                <a:solidFill>
                  <a:srgbClr val="000000"/>
                </a:solidFill>
                <a:latin typeface="Arial"/>
                <a:ea typeface="Arial"/>
              </a:rPr>
              <a:t>Exploring the Data</a:t>
            </a:r>
            <a:br/>
            <a:endParaRPr b="0" lang="en-US" sz="4000" spc="-1" strike="noStrike">
              <a:solidFill>
                <a:srgbClr val="000000"/>
              </a:solidFill>
              <a:latin typeface="Arial"/>
            </a:endParaRPr>
          </a:p>
        </p:txBody>
      </p:sp>
      <p:sp>
        <p:nvSpPr>
          <p:cNvPr id="95" name="TextShape 2"/>
          <p:cNvSpPr txBox="1"/>
          <p:nvPr/>
        </p:nvSpPr>
        <p:spPr>
          <a:xfrm>
            <a:off x="259560" y="1521000"/>
            <a:ext cx="4768920" cy="2861640"/>
          </a:xfrm>
          <a:prstGeom prst="rect">
            <a:avLst/>
          </a:prstGeom>
          <a:noFill/>
          <a:ln>
            <a:noFill/>
          </a:ln>
        </p:spPr>
        <p:txBody>
          <a:bodyPr>
            <a:normAutofit/>
          </a:bodyPr>
          <a:p>
            <a:pPr>
              <a:lnSpc>
                <a:spcPct val="110000"/>
              </a:lnSpc>
              <a:spcBef>
                <a:spcPts val="1001"/>
              </a:spcBef>
              <a:tabLst>
                <a:tab algn="l" pos="0"/>
              </a:tabLst>
            </a:pPr>
            <a:endParaRPr b="0" lang="en-US" sz="3200" spc="-1" strike="noStrike">
              <a:latin typeface="Arial"/>
            </a:endParaRPr>
          </a:p>
          <a:p>
            <a:pPr marL="450000" indent="-365040">
              <a:lnSpc>
                <a:spcPct val="110000"/>
              </a:lnSpc>
              <a:spcBef>
                <a:spcPts val="1001"/>
              </a:spcBef>
              <a:buClr>
                <a:srgbClr val="000000"/>
              </a:buClr>
              <a:buFont typeface="Arial"/>
              <a:buChar char="•"/>
              <a:tabLst>
                <a:tab algn="l" pos="0"/>
              </a:tabLst>
            </a:pPr>
            <a:r>
              <a:rPr b="0" lang="it-IT" sz="1500" spc="-1" strike="noStrike">
                <a:solidFill>
                  <a:srgbClr val="000000"/>
                </a:solidFill>
                <a:latin typeface="Arial"/>
                <a:ea typeface="Arial"/>
              </a:rPr>
              <a:t>Check for missing values</a:t>
            </a:r>
            <a:endParaRPr b="0" lang="en-US" sz="1500" spc="-1" strike="noStrike">
              <a:latin typeface="Arial"/>
            </a:endParaRPr>
          </a:p>
          <a:p>
            <a:pPr marL="450000" indent="-361440">
              <a:lnSpc>
                <a:spcPct val="110000"/>
              </a:lnSpc>
              <a:buClr>
                <a:srgbClr val="000000"/>
              </a:buClr>
              <a:buFont typeface="Arial"/>
              <a:buChar char="•"/>
              <a:tabLst>
                <a:tab algn="l" pos="0"/>
              </a:tabLst>
            </a:pPr>
            <a:r>
              <a:rPr b="0" lang="it-IT" sz="1500" spc="-1" strike="noStrike">
                <a:solidFill>
                  <a:srgbClr val="000000"/>
                </a:solidFill>
                <a:highlight>
                  <a:srgbClr val="ffffff"/>
                </a:highlight>
                <a:latin typeface="Arial"/>
                <a:ea typeface="Arial"/>
              </a:rPr>
              <a:t>Visualize the distribution of the cell types using a logarithmic scale and drop constant columns</a:t>
            </a:r>
            <a:endParaRPr b="0" lang="en-US" sz="1500" spc="-1" strike="noStrike">
              <a:latin typeface="Arial"/>
            </a:endParaRPr>
          </a:p>
          <a:p>
            <a:pPr marL="450000" indent="-365040">
              <a:lnSpc>
                <a:spcPct val="110000"/>
              </a:lnSpc>
              <a:spcBef>
                <a:spcPts val="1001"/>
              </a:spcBef>
              <a:buClr>
                <a:srgbClr val="000000"/>
              </a:buClr>
              <a:buFont typeface="Arial"/>
              <a:buChar char="•"/>
              <a:tabLst>
                <a:tab algn="l" pos="0"/>
              </a:tabLst>
            </a:pPr>
            <a:r>
              <a:rPr b="0" lang="it-IT" sz="1500" spc="-1" strike="noStrike">
                <a:solidFill>
                  <a:srgbClr val="000000"/>
                </a:solidFill>
                <a:highlight>
                  <a:srgbClr val="ffffff"/>
                </a:highlight>
                <a:latin typeface="Arial"/>
                <a:ea typeface="Arial"/>
              </a:rPr>
              <a:t>Visualize the distribution of the Geographic_cluster using a logarithmic scale and drop constant columns</a:t>
            </a:r>
            <a:endParaRPr b="0" lang="en-US" sz="1500" spc="-1" strike="noStrike">
              <a:latin typeface="Arial"/>
            </a:endParaRPr>
          </a:p>
          <a:p>
            <a:pPr marL="450000" indent="-365040">
              <a:lnSpc>
                <a:spcPct val="110000"/>
              </a:lnSpc>
              <a:spcBef>
                <a:spcPts val="1001"/>
              </a:spcBef>
              <a:buClr>
                <a:srgbClr val="000000"/>
              </a:buClr>
              <a:buFont typeface="Arial"/>
              <a:buChar char="•"/>
              <a:tabLst>
                <a:tab algn="l" pos="0"/>
              </a:tabLst>
            </a:pPr>
            <a:r>
              <a:rPr b="0" lang="it-IT" sz="1500" spc="-1" strike="noStrike">
                <a:solidFill>
                  <a:srgbClr val="000000"/>
                </a:solidFill>
                <a:highlight>
                  <a:srgbClr val="ffffff"/>
                </a:highlight>
                <a:latin typeface="Arial"/>
                <a:ea typeface="Arial"/>
              </a:rPr>
              <a:t>Check for potential outliers</a:t>
            </a:r>
            <a:endParaRPr b="0" lang="en-US" sz="1500" spc="-1" strike="noStrike">
              <a:latin typeface="Arial"/>
            </a:endParaRPr>
          </a:p>
          <a:p>
            <a:pPr>
              <a:lnSpc>
                <a:spcPct val="110000"/>
              </a:lnSpc>
              <a:spcBef>
                <a:spcPts val="1001"/>
              </a:spcBef>
              <a:tabLst>
                <a:tab algn="l" pos="0"/>
              </a:tabLst>
            </a:pPr>
            <a:r>
              <a:rPr b="0" lang="it-IT" sz="1500" spc="-1" strike="noStrike">
                <a:solidFill>
                  <a:srgbClr val="000000"/>
                </a:solidFill>
                <a:highlight>
                  <a:srgbClr val="ffffff"/>
                </a:highlight>
                <a:latin typeface="Arial"/>
                <a:ea typeface="Arial"/>
              </a:rPr>
              <a:t>  </a:t>
            </a:r>
            <a:endParaRPr b="0" lang="en-US" sz="1500" spc="-1" strike="noStrike">
              <a:latin typeface="Arial"/>
            </a:endParaRPr>
          </a:p>
          <a:p>
            <a:pPr>
              <a:lnSpc>
                <a:spcPct val="110000"/>
              </a:lnSpc>
              <a:spcBef>
                <a:spcPts val="1001"/>
              </a:spcBef>
              <a:tabLst>
                <a:tab algn="l" pos="0"/>
              </a:tabLst>
            </a:pPr>
            <a:endParaRPr b="0" lang="en-US" sz="1500" spc="-1" strike="noStrike">
              <a:latin typeface="Arial"/>
            </a:endParaRPr>
          </a:p>
          <a:p>
            <a:pPr>
              <a:lnSpc>
                <a:spcPct val="110000"/>
              </a:lnSpc>
              <a:tabLst>
                <a:tab algn="l" pos="0"/>
              </a:tabLst>
            </a:pPr>
            <a:endParaRPr b="0" lang="en-US" sz="1500" spc="-1" strike="noStrike">
              <a:latin typeface="Arial"/>
            </a:endParaRPr>
          </a:p>
        </p:txBody>
      </p:sp>
      <p:pic>
        <p:nvPicPr>
          <p:cNvPr id="96" name="Google Shape;55;p2" descr="Immagine che contiene testo, screenshot, computer, portatile&#10;&#10;Descrizione generata automaticamente"/>
          <p:cNvPicPr/>
          <p:nvPr/>
        </p:nvPicPr>
        <p:blipFill>
          <a:blip r:embed="rId1"/>
          <a:srcRect l="28043" t="41106" r="52780" b="20672"/>
          <a:stretch/>
        </p:blipFill>
        <p:spPr>
          <a:xfrm>
            <a:off x="5642640" y="3955320"/>
            <a:ext cx="2842920" cy="2816280"/>
          </a:xfrm>
          <a:prstGeom prst="rect">
            <a:avLst/>
          </a:prstGeom>
          <a:ln>
            <a:noFill/>
          </a:ln>
        </p:spPr>
      </p:pic>
      <p:pic>
        <p:nvPicPr>
          <p:cNvPr id="97" name="Google Shape;56;p2" descr="Immagine che contiene testo, screenshot, computer, portatile&#10;&#10;Descrizione generata automaticamente"/>
          <p:cNvPicPr/>
          <p:nvPr/>
        </p:nvPicPr>
        <p:blipFill>
          <a:blip r:embed="rId2"/>
          <a:srcRect l="28045" t="41106" r="46319" b="20672"/>
          <a:stretch/>
        </p:blipFill>
        <p:spPr>
          <a:xfrm>
            <a:off x="8485920" y="3973320"/>
            <a:ext cx="3687120" cy="2780640"/>
          </a:xfrm>
          <a:prstGeom prst="rect">
            <a:avLst/>
          </a:prstGeom>
          <a:ln>
            <a:noFill/>
          </a:ln>
        </p:spPr>
      </p:pic>
      <p:pic>
        <p:nvPicPr>
          <p:cNvPr id="98" name="Google Shape;57;p2" descr=""/>
          <p:cNvPicPr/>
          <p:nvPr/>
        </p:nvPicPr>
        <p:blipFill>
          <a:blip r:embed="rId3"/>
          <a:srcRect l="26242" t="30404" r="23626" b="31500"/>
          <a:stretch/>
        </p:blipFill>
        <p:spPr>
          <a:xfrm>
            <a:off x="5471640" y="1111680"/>
            <a:ext cx="6127560" cy="2618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1808280" y="-401760"/>
            <a:ext cx="7821720" cy="6857640"/>
          </a:xfrm>
          <a:prstGeom prst="rect">
            <a:avLst/>
          </a:prstGeom>
          <a:solidFill>
            <a:schemeClr val="lt1"/>
          </a:solidFill>
          <a:ln>
            <a:noFill/>
          </a:ln>
        </p:spPr>
        <p:style>
          <a:lnRef idx="0"/>
          <a:fillRef idx="0"/>
          <a:effectRef idx="0"/>
          <a:fontRef idx="minor"/>
        </p:style>
      </p:sp>
      <p:sp>
        <p:nvSpPr>
          <p:cNvPr id="100" name="CustomShape 2"/>
          <p:cNvSpPr/>
          <p:nvPr/>
        </p:nvSpPr>
        <p:spPr>
          <a:xfrm>
            <a:off x="0" y="0"/>
            <a:ext cx="4958640" cy="6857640"/>
          </a:xfrm>
          <a:custGeom>
            <a:avLst/>
            <a:gdLst/>
            <a:ah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w="9360">
            <a:solidFill>
              <a:srgbClr val="dfe5f2"/>
            </a:solidFill>
            <a:miter/>
          </a:ln>
          <a:effectLst>
            <a:outerShdw algn="l" blurRad="50800" dist="38160" rotWithShape="0">
              <a:srgbClr val="d8d8d8">
                <a:alpha val="30000"/>
              </a:srgbClr>
            </a:outerShdw>
          </a:effectLst>
        </p:spPr>
        <p:style>
          <a:lnRef idx="0"/>
          <a:fillRef idx="0"/>
          <a:effectRef idx="0"/>
          <a:fontRef idx="minor"/>
        </p:style>
      </p:sp>
      <p:sp>
        <p:nvSpPr>
          <p:cNvPr id="101" name="CustomShape 3"/>
          <p:cNvSpPr/>
          <p:nvPr/>
        </p:nvSpPr>
        <p:spPr>
          <a:xfrm>
            <a:off x="0" y="0"/>
            <a:ext cx="4948560" cy="6857640"/>
          </a:xfrm>
          <a:custGeom>
            <a:avLst/>
            <a:gdLst/>
            <a:ah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style>
          <a:lnRef idx="0"/>
          <a:fillRef idx="0"/>
          <a:effectRef idx="0"/>
          <a:fontRef idx="minor"/>
        </p:style>
      </p:sp>
      <p:sp>
        <p:nvSpPr>
          <p:cNvPr id="102" name="CustomShape 4"/>
          <p:cNvSpPr/>
          <p:nvPr/>
        </p:nvSpPr>
        <p:spPr>
          <a:xfrm rot="5400000">
            <a:off x="759960" y="346680"/>
            <a:ext cx="146160" cy="703800"/>
          </a:xfrm>
          <a:prstGeom prst="rect">
            <a:avLst/>
          </a:prstGeom>
          <a:solidFill>
            <a:schemeClr val="accent1"/>
          </a:solidFill>
          <a:ln>
            <a:noFill/>
          </a:ln>
        </p:spPr>
        <p:style>
          <a:lnRef idx="0"/>
          <a:fillRef idx="0"/>
          <a:effectRef idx="0"/>
          <a:fontRef idx="minor"/>
        </p:style>
      </p:sp>
      <p:sp>
        <p:nvSpPr>
          <p:cNvPr id="103" name="TextShape 5"/>
          <p:cNvSpPr txBox="1"/>
          <p:nvPr/>
        </p:nvSpPr>
        <p:spPr>
          <a:xfrm>
            <a:off x="368640" y="771840"/>
            <a:ext cx="3933000" cy="1207800"/>
          </a:xfrm>
          <a:prstGeom prst="rect">
            <a:avLst/>
          </a:prstGeom>
          <a:noFill/>
          <a:ln>
            <a:noFill/>
          </a:ln>
        </p:spPr>
        <p:txBody>
          <a:bodyPr>
            <a:normAutofit/>
          </a:bodyPr>
          <a:p>
            <a:pPr>
              <a:lnSpc>
                <a:spcPct val="110000"/>
              </a:lnSpc>
              <a:tabLst>
                <a:tab algn="l" pos="0"/>
              </a:tabLst>
            </a:pPr>
            <a:r>
              <a:rPr b="0" lang="it-IT" sz="2400" spc="-1" strike="noStrike">
                <a:solidFill>
                  <a:srgbClr val="000000"/>
                </a:solidFill>
                <a:latin typeface="Arial"/>
                <a:ea typeface="Arial"/>
              </a:rPr>
              <a:t>CORRELATION MATRIX</a:t>
            </a:r>
            <a:endParaRPr b="0" lang="en-US" sz="2400" spc="-1" strike="noStrike">
              <a:latin typeface="Arial"/>
            </a:endParaRPr>
          </a:p>
        </p:txBody>
      </p:sp>
      <p:sp>
        <p:nvSpPr>
          <p:cNvPr id="104" name="CustomShape 6"/>
          <p:cNvSpPr/>
          <p:nvPr/>
        </p:nvSpPr>
        <p:spPr>
          <a:xfrm>
            <a:off x="480960" y="4546800"/>
            <a:ext cx="4023000" cy="18000"/>
          </a:xfrm>
          <a:prstGeom prst="rect">
            <a:avLst/>
          </a:prstGeom>
          <a:solidFill>
            <a:srgbClr val="b5c8da"/>
          </a:solidFill>
          <a:ln>
            <a:noFill/>
          </a:ln>
        </p:spPr>
        <p:style>
          <a:lnRef idx="0"/>
          <a:fillRef idx="0"/>
          <a:effectRef idx="0"/>
          <a:fontRef idx="minor"/>
        </p:style>
      </p:sp>
      <p:sp>
        <p:nvSpPr>
          <p:cNvPr id="105" name="CustomShape 7"/>
          <p:cNvSpPr/>
          <p:nvPr/>
        </p:nvSpPr>
        <p:spPr>
          <a:xfrm>
            <a:off x="368640" y="1191240"/>
            <a:ext cx="3739680" cy="366120"/>
          </a:xfrm>
          <a:prstGeom prst="rect">
            <a:avLst/>
          </a:prstGeom>
          <a:noFill/>
          <a:ln>
            <a:noFill/>
          </a:ln>
        </p:spPr>
        <p:style>
          <a:lnRef idx="0"/>
          <a:fillRef idx="0"/>
          <a:effectRef idx="0"/>
          <a:fontRef idx="minor"/>
        </p:style>
        <p:txBody>
          <a:bodyPr>
            <a:spAutoFit/>
          </a:bodyPr>
          <a:p>
            <a:pPr>
              <a:lnSpc>
                <a:spcPct val="100000"/>
              </a:lnSpc>
              <a:tabLst>
                <a:tab algn="l" pos="0"/>
              </a:tabLst>
            </a:pPr>
            <a:r>
              <a:rPr b="0" lang="it-IT" sz="1800" spc="-1" strike="noStrike">
                <a:solidFill>
                  <a:srgbClr val="000000"/>
                </a:solidFill>
                <a:latin typeface="Arial"/>
                <a:ea typeface="Arial"/>
              </a:rPr>
              <a:t>Are there interesting relations?</a:t>
            </a:r>
            <a:endParaRPr b="0" lang="en-US" sz="1800" spc="-1" strike="noStrike">
              <a:latin typeface="Arial"/>
            </a:endParaRPr>
          </a:p>
        </p:txBody>
      </p:sp>
      <p:sp>
        <p:nvSpPr>
          <p:cNvPr id="106" name="CustomShape 8"/>
          <p:cNvSpPr/>
          <p:nvPr/>
        </p:nvSpPr>
        <p:spPr>
          <a:xfrm>
            <a:off x="429480" y="1837440"/>
            <a:ext cx="4126320" cy="3183120"/>
          </a:xfrm>
          <a:prstGeom prst="rect">
            <a:avLst/>
          </a:prstGeom>
          <a:solidFill>
            <a:srgbClr val="ffffff"/>
          </a:solidFill>
          <a:ln>
            <a:noFill/>
          </a:ln>
        </p:spPr>
        <p:style>
          <a:lnRef idx="0"/>
          <a:fillRef idx="0"/>
          <a:effectRef idx="0"/>
          <a:fontRef idx="minor"/>
        </p:style>
        <p:txBody>
          <a:bodyPr tIns="91440" bIns="91440">
            <a:noAutofit/>
          </a:bodyPr>
          <a:p>
            <a:pPr>
              <a:lnSpc>
                <a:spcPct val="100000"/>
              </a:lnSpc>
              <a:tabLst>
                <a:tab algn="l" pos="0"/>
              </a:tabLst>
            </a:pPr>
            <a:r>
              <a:rPr b="0" lang="it-IT" sz="1500" spc="-1" strike="noStrike">
                <a:solidFill>
                  <a:srgbClr val="000000"/>
                </a:solidFill>
                <a:latin typeface="Arial"/>
                <a:ea typeface="Arial"/>
              </a:rPr>
              <a:t>We tried to find some correlation between attributes  : </a:t>
            </a:r>
            <a:endParaRPr b="0" lang="en-US" sz="1500" spc="-1" strike="noStrike">
              <a:latin typeface="Arial"/>
            </a:endParaRPr>
          </a:p>
          <a:p>
            <a:pPr>
              <a:lnSpc>
                <a:spcPct val="100000"/>
              </a:lnSpc>
              <a:tabLst>
                <a:tab algn="l" pos="0"/>
              </a:tabLst>
            </a:pPr>
            <a:endParaRPr b="0" lang="en-US" sz="1500" spc="-1" strike="noStrike">
              <a:latin typeface="Arial"/>
            </a:endParaRPr>
          </a:p>
          <a:p>
            <a:pPr marL="457200" indent="-323640">
              <a:lnSpc>
                <a:spcPct val="100000"/>
              </a:lnSpc>
              <a:buClr>
                <a:srgbClr val="000000"/>
              </a:buClr>
              <a:buFont typeface="Arial"/>
              <a:buChar char="●"/>
              <a:tabLst>
                <a:tab algn="l" pos="0"/>
              </a:tabLst>
            </a:pPr>
            <a:r>
              <a:rPr b="0" lang="it-IT" sz="1500" spc="-1" strike="noStrike">
                <a:solidFill>
                  <a:srgbClr val="000000"/>
                </a:solidFill>
                <a:latin typeface="Arial"/>
                <a:ea typeface="Arial"/>
              </a:rPr>
              <a:t>Weather : High correlation among min, max, mean for both prev3 and prev7 attributes, as well as for next_f_14 and next_f_7 attributes. </a:t>
            </a:r>
            <a:endParaRPr b="0" lang="en-US" sz="1500" spc="-1" strike="noStrike">
              <a:latin typeface="Arial"/>
            </a:endParaRPr>
          </a:p>
          <a:p>
            <a:pPr marL="914400">
              <a:lnSpc>
                <a:spcPct val="100000"/>
              </a:lnSpc>
              <a:tabLst>
                <a:tab algn="l" pos="0"/>
              </a:tabLst>
            </a:pPr>
            <a:endParaRPr b="0" lang="en-US" sz="1500" spc="-1" strike="noStrike">
              <a:latin typeface="Arial"/>
            </a:endParaRPr>
          </a:p>
          <a:p>
            <a:pPr marL="457200" indent="-323640">
              <a:lnSpc>
                <a:spcPct val="100000"/>
              </a:lnSpc>
              <a:buClr>
                <a:srgbClr val="000000"/>
              </a:buClr>
              <a:buFont typeface="Arial"/>
              <a:buChar char="●"/>
              <a:tabLst>
                <a:tab algn="l" pos="0"/>
              </a:tabLst>
            </a:pPr>
            <a:r>
              <a:rPr b="0" lang="it-IT" sz="1500" spc="-1" strike="noStrike">
                <a:solidFill>
                  <a:srgbClr val="000000"/>
                </a:solidFill>
                <a:latin typeface="Arial"/>
                <a:ea typeface="Arial"/>
              </a:rPr>
              <a:t>Alarms : correlation among temporal data. time periods are overlapping, and the 14 day period comprises the both 7 and 3 day periods.</a:t>
            </a:r>
            <a:endParaRPr b="0" lang="en-US" sz="1500" spc="-1" strike="noStrike">
              <a:latin typeface="Arial"/>
            </a:endParaRPr>
          </a:p>
          <a:p>
            <a:pPr>
              <a:lnSpc>
                <a:spcPct val="100000"/>
              </a:lnSpc>
              <a:tabLst>
                <a:tab algn="l" pos="0"/>
              </a:tabLst>
            </a:pPr>
            <a:endParaRPr b="0" lang="en-US" sz="1500" spc="-1" strike="noStrike">
              <a:latin typeface="Arial"/>
            </a:endParaRPr>
          </a:p>
        </p:txBody>
      </p:sp>
      <p:sp>
        <p:nvSpPr>
          <p:cNvPr id="107" name="CustomShape 9"/>
          <p:cNvSpPr/>
          <p:nvPr/>
        </p:nvSpPr>
        <p:spPr>
          <a:xfrm>
            <a:off x="5947200" y="3094200"/>
            <a:ext cx="2303640" cy="369000"/>
          </a:xfrm>
          <a:prstGeom prst="rect">
            <a:avLst/>
          </a:prstGeom>
          <a:noFill/>
          <a:ln>
            <a:noFill/>
          </a:ln>
        </p:spPr>
        <p:style>
          <a:lnRef idx="0"/>
          <a:fillRef idx="0"/>
          <a:effectRef idx="0"/>
          <a:fontRef idx="minor"/>
        </p:style>
      </p:sp>
      <p:sp>
        <p:nvSpPr>
          <p:cNvPr id="108" name="CustomShape 10"/>
          <p:cNvSpPr/>
          <p:nvPr/>
        </p:nvSpPr>
        <p:spPr>
          <a:xfrm>
            <a:off x="6038280" y="5904360"/>
            <a:ext cx="5129640" cy="89712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0" lang="it-IT" sz="1500" spc="-1" strike="noStrike">
                <a:solidFill>
                  <a:srgbClr val="000000"/>
                </a:solidFill>
                <a:latin typeface="Arial"/>
                <a:ea typeface="Arial"/>
              </a:rPr>
              <a:t>In the example above the scatter plots certify high correlation of previous 7 days and 3 days attributes.</a:t>
            </a:r>
            <a:endParaRPr b="0" lang="en-US" sz="1500" spc="-1" strike="noStrike">
              <a:latin typeface="Arial"/>
            </a:endParaRPr>
          </a:p>
        </p:txBody>
      </p:sp>
      <p:pic>
        <p:nvPicPr>
          <p:cNvPr id="109" name="Google Shape;72;p3" descr=""/>
          <p:cNvPicPr/>
          <p:nvPr/>
        </p:nvPicPr>
        <p:blipFill>
          <a:blip r:embed="rId1"/>
          <a:srcRect l="14679" t="21872" r="44722" b="16595"/>
          <a:stretch/>
        </p:blipFill>
        <p:spPr>
          <a:xfrm>
            <a:off x="5190840" y="347040"/>
            <a:ext cx="3060000" cy="2625840"/>
          </a:xfrm>
          <a:prstGeom prst="rect">
            <a:avLst/>
          </a:prstGeom>
          <a:ln>
            <a:noFill/>
          </a:ln>
        </p:spPr>
      </p:pic>
      <p:sp>
        <p:nvSpPr>
          <p:cNvPr id="110" name="CustomShape 11"/>
          <p:cNvSpPr/>
          <p:nvPr/>
        </p:nvSpPr>
        <p:spPr>
          <a:xfrm>
            <a:off x="5553360" y="2535480"/>
            <a:ext cx="2303640" cy="495360"/>
          </a:xfrm>
          <a:prstGeom prst="rect">
            <a:avLst/>
          </a:prstGeom>
          <a:solidFill>
            <a:srgbClr val="ffffff"/>
          </a:solidFill>
          <a:ln>
            <a:noFill/>
          </a:ln>
        </p:spPr>
        <p:style>
          <a:lnRef idx="0"/>
          <a:fillRef idx="0"/>
          <a:effectRef idx="0"/>
          <a:fontRef idx="minor"/>
        </p:style>
        <p:txBody>
          <a:bodyPr tIns="91440" bIns="91440">
            <a:noAutofit/>
          </a:bodyPr>
          <a:p>
            <a:pPr algn="ctr">
              <a:lnSpc>
                <a:spcPct val="100000"/>
              </a:lnSpc>
              <a:tabLst>
                <a:tab algn="l" pos="0"/>
              </a:tabLst>
            </a:pPr>
            <a:r>
              <a:rPr b="0" lang="it-IT" sz="1400" spc="-1" strike="noStrike">
                <a:solidFill>
                  <a:srgbClr val="000000"/>
                </a:solidFill>
                <a:latin typeface="Arial"/>
                <a:ea typeface="Arial"/>
              </a:rPr>
              <a:t>WEATHER MATRIX</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111" name="Google Shape;74;p3" descr=""/>
          <p:cNvPicPr/>
          <p:nvPr/>
        </p:nvPicPr>
        <p:blipFill>
          <a:blip r:embed="rId2"/>
          <a:srcRect l="14309" t="24409" r="43252" b="7255"/>
          <a:stretch/>
        </p:blipFill>
        <p:spPr>
          <a:xfrm>
            <a:off x="8626320" y="178560"/>
            <a:ext cx="3283200" cy="2914920"/>
          </a:xfrm>
          <a:prstGeom prst="rect">
            <a:avLst/>
          </a:prstGeom>
          <a:ln>
            <a:noFill/>
          </a:ln>
        </p:spPr>
      </p:pic>
      <p:sp>
        <p:nvSpPr>
          <p:cNvPr id="112" name="CustomShape 12"/>
          <p:cNvSpPr/>
          <p:nvPr/>
        </p:nvSpPr>
        <p:spPr>
          <a:xfrm>
            <a:off x="9242280" y="2535480"/>
            <a:ext cx="2303640" cy="689760"/>
          </a:xfrm>
          <a:prstGeom prst="rect">
            <a:avLst/>
          </a:prstGeom>
          <a:solidFill>
            <a:srgbClr val="ffffff"/>
          </a:solidFill>
          <a:ln>
            <a:noFill/>
          </a:ln>
        </p:spPr>
        <p:style>
          <a:lnRef idx="0"/>
          <a:fillRef idx="0"/>
          <a:effectRef idx="0"/>
          <a:fontRef idx="minor"/>
        </p:style>
        <p:txBody>
          <a:bodyPr tIns="91440" bIns="91440">
            <a:noAutofit/>
          </a:bodyPr>
          <a:p>
            <a:pPr algn="ctr">
              <a:lnSpc>
                <a:spcPct val="100000"/>
              </a:lnSpc>
              <a:tabLst>
                <a:tab algn="l" pos="0"/>
              </a:tabLst>
            </a:pPr>
            <a:r>
              <a:rPr b="0" lang="it-IT" sz="1400" spc="-1" strike="noStrike">
                <a:solidFill>
                  <a:srgbClr val="000000"/>
                </a:solidFill>
                <a:latin typeface="Arial"/>
                <a:ea typeface="Arial"/>
              </a:rPr>
              <a:t>ALARMS MATRIX</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113" name="Google Shape;76;p3" descr=""/>
          <p:cNvPicPr/>
          <p:nvPr/>
        </p:nvPicPr>
        <p:blipFill>
          <a:blip r:embed="rId3"/>
          <a:srcRect l="27256" t="41400" r="19673" b="29137"/>
          <a:stretch/>
        </p:blipFill>
        <p:spPr>
          <a:xfrm>
            <a:off x="5553360" y="3630600"/>
            <a:ext cx="6099480" cy="18684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0" y="0"/>
            <a:ext cx="12191760" cy="6857640"/>
          </a:xfrm>
          <a:prstGeom prst="rect">
            <a:avLst/>
          </a:prstGeom>
          <a:solidFill>
            <a:schemeClr val="lt1"/>
          </a:solidFill>
          <a:ln>
            <a:noFill/>
          </a:ln>
        </p:spPr>
        <p:style>
          <a:lnRef idx="0"/>
          <a:fillRef idx="0"/>
          <a:effectRef idx="0"/>
          <a:fontRef idx="minor"/>
        </p:style>
      </p:sp>
      <p:sp>
        <p:nvSpPr>
          <p:cNvPr id="115" name="CustomShape 2"/>
          <p:cNvSpPr/>
          <p:nvPr/>
        </p:nvSpPr>
        <p:spPr>
          <a:xfrm>
            <a:off x="1903680" y="221760"/>
            <a:ext cx="8384400" cy="1332360"/>
          </a:xfrm>
          <a:prstGeom prst="rect">
            <a:avLst/>
          </a:prstGeom>
          <a:solidFill>
            <a:schemeClr val="lt1"/>
          </a:solidFill>
          <a:ln w="12600">
            <a:solidFill>
              <a:srgbClr val="dfe5f2"/>
            </a:solidFill>
            <a:miter/>
          </a:ln>
          <a:effectLst>
            <a:outerShdw algn="tl" blurRad="50800" dir="2700000" dist="37674" rotWithShape="0">
              <a:srgbClr val="d2c7c7">
                <a:alpha val="30000"/>
              </a:srgbClr>
            </a:outerShdw>
          </a:effectLst>
        </p:spPr>
        <p:style>
          <a:lnRef idx="0"/>
          <a:fillRef idx="0"/>
          <a:effectRef idx="0"/>
          <a:fontRef idx="minor"/>
        </p:style>
      </p:sp>
      <p:sp>
        <p:nvSpPr>
          <p:cNvPr id="116" name="TextShape 3"/>
          <p:cNvSpPr txBox="1"/>
          <p:nvPr/>
        </p:nvSpPr>
        <p:spPr>
          <a:xfrm>
            <a:off x="2103120" y="310320"/>
            <a:ext cx="7985520" cy="868320"/>
          </a:xfrm>
          <a:prstGeom prst="rect">
            <a:avLst/>
          </a:prstGeom>
          <a:noFill/>
          <a:ln>
            <a:noFill/>
          </a:ln>
        </p:spPr>
        <p:txBody>
          <a:bodyPr anchor="ctr">
            <a:normAutofit/>
          </a:bodyPr>
          <a:p>
            <a:pPr algn="ctr">
              <a:lnSpc>
                <a:spcPct val="90000"/>
              </a:lnSpc>
              <a:tabLst>
                <a:tab algn="l" pos="0"/>
              </a:tabLst>
            </a:pPr>
            <a:r>
              <a:rPr b="1" lang="it-IT" sz="4000" spc="-1" strike="noStrike">
                <a:solidFill>
                  <a:srgbClr val="000000"/>
                </a:solidFill>
                <a:latin typeface="Arial"/>
                <a:ea typeface="Arial"/>
              </a:rPr>
              <a:t>Feature Selection</a:t>
            </a:r>
            <a:br/>
            <a:r>
              <a:rPr b="1" lang="it-IT" sz="2000" spc="-1" strike="noStrike">
                <a:solidFill>
                  <a:srgbClr val="000000"/>
                </a:solidFill>
                <a:latin typeface="Arial"/>
                <a:ea typeface="Arial"/>
              </a:rPr>
              <a:t>The issue of dimensionality</a:t>
            </a:r>
            <a:endParaRPr b="0" lang="en-US" sz="2000" spc="-1" strike="noStrike">
              <a:solidFill>
                <a:srgbClr val="000000"/>
              </a:solidFill>
              <a:latin typeface="Arial"/>
            </a:endParaRPr>
          </a:p>
        </p:txBody>
      </p:sp>
      <p:sp>
        <p:nvSpPr>
          <p:cNvPr id="117" name="CustomShape 4"/>
          <p:cNvSpPr/>
          <p:nvPr/>
        </p:nvSpPr>
        <p:spPr>
          <a:xfrm>
            <a:off x="2483280" y="1211400"/>
            <a:ext cx="7225560" cy="685440"/>
          </a:xfrm>
          <a:prstGeom prst="roundRect">
            <a:avLst>
              <a:gd name="adj" fmla="val 0"/>
            </a:avLst>
          </a:prstGeom>
          <a:solidFill>
            <a:schemeClr val="accent1"/>
          </a:solidFill>
          <a:ln>
            <a:noFill/>
          </a:ln>
        </p:spPr>
        <p:style>
          <a:lnRef idx="0"/>
          <a:fillRef idx="0"/>
          <a:effectRef idx="0"/>
          <a:fontRef idx="minor"/>
        </p:style>
      </p:sp>
      <p:sp>
        <p:nvSpPr>
          <p:cNvPr id="118" name="TextShape 5"/>
          <p:cNvSpPr txBox="1"/>
          <p:nvPr/>
        </p:nvSpPr>
        <p:spPr>
          <a:xfrm>
            <a:off x="2615760" y="1263960"/>
            <a:ext cx="6960240" cy="598320"/>
          </a:xfrm>
          <a:prstGeom prst="rect">
            <a:avLst/>
          </a:prstGeom>
          <a:noFill/>
          <a:ln>
            <a:noFill/>
          </a:ln>
        </p:spPr>
        <p:txBody>
          <a:bodyPr anchor="ctr">
            <a:normAutofit/>
          </a:bodyPr>
          <a:p>
            <a:pPr algn="ctr">
              <a:lnSpc>
                <a:spcPct val="110000"/>
              </a:lnSpc>
              <a:tabLst>
                <a:tab algn="l" pos="0"/>
              </a:tabLst>
            </a:pPr>
            <a:r>
              <a:rPr b="0" lang="it-IT" sz="2000" spc="-1" strike="noStrike">
                <a:solidFill>
                  <a:srgbClr val="ffffff"/>
                </a:solidFill>
                <a:latin typeface="Arial"/>
                <a:ea typeface="Arial"/>
              </a:rPr>
              <a:t>Cross-validation score of the baseline</a:t>
            </a:r>
            <a:endParaRPr b="0" lang="en-US" sz="2000" spc="-1" strike="noStrike">
              <a:latin typeface="Arial"/>
            </a:endParaRPr>
          </a:p>
        </p:txBody>
      </p:sp>
      <p:sp>
        <p:nvSpPr>
          <p:cNvPr id="119" name="CustomShape 6"/>
          <p:cNvSpPr/>
          <p:nvPr/>
        </p:nvSpPr>
        <p:spPr>
          <a:xfrm>
            <a:off x="534960" y="2343960"/>
            <a:ext cx="3696480" cy="3013560"/>
          </a:xfrm>
          <a:prstGeom prst="rect">
            <a:avLst/>
          </a:prstGeom>
          <a:noFill/>
          <a:ln>
            <a:noFill/>
          </a:ln>
        </p:spPr>
        <p:style>
          <a:lnRef idx="0"/>
          <a:fillRef idx="0"/>
          <a:effectRef idx="0"/>
          <a:fontRef idx="minor"/>
        </p:style>
        <p:txBody>
          <a:bodyPr tIns="91440" bIns="91440">
            <a:noAutofit/>
          </a:bodyPr>
          <a:p>
            <a:pPr marL="457200" indent="-323640">
              <a:lnSpc>
                <a:spcPct val="100000"/>
              </a:lnSpc>
              <a:buClr>
                <a:srgbClr val="000000"/>
              </a:buClr>
              <a:buFont typeface="Arial"/>
              <a:buChar char="●"/>
            </a:pPr>
            <a:r>
              <a:rPr b="0" lang="it-IT" sz="1500" spc="-1" strike="noStrike">
                <a:solidFill>
                  <a:srgbClr val="000000"/>
                </a:solidFill>
                <a:latin typeface="Arial"/>
                <a:ea typeface="Arial"/>
              </a:rPr>
              <a:t>We tried different techniques to increase the baseline cross-validation score</a:t>
            </a:r>
            <a:endParaRPr b="0" lang="en-US" sz="1500" spc="-1" strike="noStrike">
              <a:latin typeface="Arial"/>
            </a:endParaRPr>
          </a:p>
          <a:p>
            <a:pPr>
              <a:lnSpc>
                <a:spcPct val="100000"/>
              </a:lnSpc>
              <a:tabLst>
                <a:tab algn="l" pos="0"/>
              </a:tabLst>
            </a:pPr>
            <a:endParaRPr b="0" lang="en-US" sz="1500" spc="-1" strike="noStrike">
              <a:latin typeface="Arial"/>
            </a:endParaRPr>
          </a:p>
          <a:p>
            <a:pPr marL="457200" indent="-323640">
              <a:lnSpc>
                <a:spcPct val="100000"/>
              </a:lnSpc>
              <a:buClr>
                <a:srgbClr val="000000"/>
              </a:buClr>
              <a:buFont typeface="Arial"/>
              <a:buChar char="●"/>
              <a:tabLst>
                <a:tab algn="l" pos="0"/>
              </a:tabLst>
            </a:pPr>
            <a:r>
              <a:rPr b="0" lang="it-IT" sz="1500" spc="-1" strike="noStrike">
                <a:solidFill>
                  <a:srgbClr val="000000"/>
                </a:solidFill>
                <a:latin typeface="Arial"/>
                <a:ea typeface="Arial"/>
              </a:rPr>
              <a:t>The plots show there are 2 most high performance methods we can use</a:t>
            </a:r>
            <a:endParaRPr b="0" lang="en-US" sz="1500" spc="-1" strike="noStrike">
              <a:latin typeface="Arial"/>
            </a:endParaRPr>
          </a:p>
          <a:p>
            <a:pPr>
              <a:lnSpc>
                <a:spcPct val="100000"/>
              </a:lnSpc>
              <a:tabLst>
                <a:tab algn="l" pos="0"/>
              </a:tabLst>
            </a:pPr>
            <a:endParaRPr b="0" lang="en-US" sz="1500" spc="-1" strike="noStrike">
              <a:latin typeface="Arial"/>
            </a:endParaRPr>
          </a:p>
          <a:p>
            <a:pPr marL="457200" indent="-323640">
              <a:lnSpc>
                <a:spcPct val="100000"/>
              </a:lnSpc>
              <a:buClr>
                <a:srgbClr val="000000"/>
              </a:buClr>
              <a:buFont typeface="Arial"/>
              <a:buChar char="●"/>
              <a:tabLst>
                <a:tab algn="l" pos="0"/>
              </a:tabLst>
            </a:pPr>
            <a:r>
              <a:rPr b="0" lang="it-IT" sz="1500" spc="-1" strike="noStrike">
                <a:solidFill>
                  <a:srgbClr val="000000"/>
                </a:solidFill>
                <a:latin typeface="Arial"/>
                <a:ea typeface="Arial"/>
              </a:rPr>
              <a:t>Use of t-test to see if the difference is statistically significant</a:t>
            </a:r>
            <a:endParaRPr b="0" lang="en-US" sz="1500" spc="-1" strike="noStrike">
              <a:latin typeface="Arial"/>
            </a:endParaRPr>
          </a:p>
        </p:txBody>
      </p:sp>
      <p:sp>
        <p:nvSpPr>
          <p:cNvPr id="120" name="CustomShape 7"/>
          <p:cNvSpPr/>
          <p:nvPr/>
        </p:nvSpPr>
        <p:spPr>
          <a:xfrm>
            <a:off x="903960" y="5576400"/>
            <a:ext cx="2986920" cy="113364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0" lang="it-IT" sz="1500" spc="-1" strike="noStrike">
                <a:solidFill>
                  <a:srgbClr val="000000"/>
                </a:solidFill>
                <a:latin typeface="Arial"/>
                <a:ea typeface="Arial"/>
              </a:rPr>
              <a:t>Since we have no significant difference we evaluate the model with both feature selection methods</a:t>
            </a:r>
            <a:endParaRPr b="0" lang="en-US" sz="1500" spc="-1" strike="noStrike">
              <a:latin typeface="Arial"/>
            </a:endParaRPr>
          </a:p>
        </p:txBody>
      </p:sp>
      <p:sp>
        <p:nvSpPr>
          <p:cNvPr id="121" name="CustomShape 8"/>
          <p:cNvSpPr/>
          <p:nvPr/>
        </p:nvSpPr>
        <p:spPr>
          <a:xfrm rot="5400000">
            <a:off x="2132280" y="5070600"/>
            <a:ext cx="574200" cy="292320"/>
          </a:xfrm>
          <a:prstGeom prst="rightArrow">
            <a:avLst>
              <a:gd name="adj1" fmla="val 34716"/>
              <a:gd name="adj2" fmla="val 50000"/>
            </a:avLst>
          </a:prstGeom>
          <a:solidFill>
            <a:srgbClr val="f3f3f3"/>
          </a:solidFill>
          <a:ln w="9360">
            <a:solidFill>
              <a:srgbClr val="000000"/>
            </a:solidFill>
            <a:round/>
          </a:ln>
        </p:spPr>
        <p:style>
          <a:lnRef idx="0"/>
          <a:fillRef idx="0"/>
          <a:effectRef idx="0"/>
          <a:fontRef idx="minor"/>
        </p:style>
      </p:sp>
      <p:pic>
        <p:nvPicPr>
          <p:cNvPr id="122" name="Google Shape;89;p4" descr=""/>
          <p:cNvPicPr/>
          <p:nvPr/>
        </p:nvPicPr>
        <p:blipFill>
          <a:blip r:embed="rId1"/>
          <a:stretch/>
        </p:blipFill>
        <p:spPr>
          <a:xfrm>
            <a:off x="4488480" y="2460600"/>
            <a:ext cx="7225560" cy="30135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lt1"/>
          </a:solidFill>
          <a:ln>
            <a:noFill/>
          </a:ln>
        </p:spPr>
        <p:style>
          <a:lnRef idx="0"/>
          <a:fillRef idx="0"/>
          <a:effectRef idx="0"/>
          <a:fontRef idx="minor"/>
        </p:style>
      </p:sp>
      <p:sp>
        <p:nvSpPr>
          <p:cNvPr id="124" name="CustomShape 2"/>
          <p:cNvSpPr/>
          <p:nvPr/>
        </p:nvSpPr>
        <p:spPr>
          <a:xfrm>
            <a:off x="0" y="0"/>
            <a:ext cx="8452080" cy="6857640"/>
          </a:xfrm>
          <a:custGeom>
            <a:avLst/>
            <a:gdLst/>
            <a:ah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solidFill>
            <a:schemeClr val="lt1"/>
          </a:solidFill>
          <a:ln w="9360">
            <a:solidFill>
              <a:srgbClr val="dfe5f2"/>
            </a:solidFill>
            <a:miter/>
          </a:ln>
          <a:effectLst>
            <a:outerShdw algn="l" blurRad="50800" dist="38160" rotWithShape="0">
              <a:srgbClr val="d8d8d8">
                <a:alpha val="30000"/>
              </a:srgbClr>
            </a:outerShdw>
          </a:effectLst>
        </p:spPr>
        <p:style>
          <a:lnRef idx="0"/>
          <a:fillRef idx="0"/>
          <a:effectRef idx="0"/>
          <a:fontRef idx="minor"/>
        </p:style>
      </p:sp>
      <p:sp>
        <p:nvSpPr>
          <p:cNvPr id="125" name="CustomShape 3"/>
          <p:cNvSpPr/>
          <p:nvPr/>
        </p:nvSpPr>
        <p:spPr>
          <a:xfrm>
            <a:off x="4320" y="360"/>
            <a:ext cx="8443080" cy="6857640"/>
          </a:xfrm>
          <a:custGeom>
            <a:avLst/>
            <a:gdLst/>
            <a:ah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solidFill>
            <a:schemeClr val="lt1"/>
          </a:solidFill>
          <a:ln>
            <a:noFill/>
          </a:ln>
        </p:spPr>
        <p:style>
          <a:lnRef idx="0"/>
          <a:fillRef idx="0"/>
          <a:effectRef idx="0"/>
          <a:fontRef idx="minor"/>
        </p:style>
      </p:sp>
      <p:sp>
        <p:nvSpPr>
          <p:cNvPr id="126" name="TextShape 4"/>
          <p:cNvSpPr txBox="1"/>
          <p:nvPr/>
        </p:nvSpPr>
        <p:spPr>
          <a:xfrm>
            <a:off x="487800" y="-91440"/>
            <a:ext cx="11471400" cy="1687320"/>
          </a:xfrm>
          <a:prstGeom prst="rect">
            <a:avLst/>
          </a:prstGeom>
          <a:noFill/>
          <a:ln>
            <a:noFill/>
          </a:ln>
        </p:spPr>
        <p:txBody>
          <a:bodyPr anchor="ctr">
            <a:normAutofit/>
          </a:bodyPr>
          <a:p>
            <a:pPr>
              <a:lnSpc>
                <a:spcPct val="90000"/>
              </a:lnSpc>
              <a:tabLst>
                <a:tab algn="l" pos="0"/>
              </a:tabLst>
            </a:pPr>
            <a:r>
              <a:rPr b="1" lang="it-IT" sz="5000" spc="-1" strike="noStrike">
                <a:solidFill>
                  <a:srgbClr val="000000"/>
                </a:solidFill>
                <a:latin typeface="Arial"/>
                <a:ea typeface="Arial"/>
              </a:rPr>
              <a:t>Selecting &amp; Building the Model</a:t>
            </a:r>
            <a:endParaRPr b="0" lang="en-US" sz="5000" spc="-1" strike="noStrike">
              <a:solidFill>
                <a:srgbClr val="000000"/>
              </a:solidFill>
              <a:latin typeface="Arial"/>
            </a:endParaRPr>
          </a:p>
        </p:txBody>
      </p:sp>
      <p:sp>
        <p:nvSpPr>
          <p:cNvPr id="127" name="TextShape 5"/>
          <p:cNvSpPr txBox="1"/>
          <p:nvPr/>
        </p:nvSpPr>
        <p:spPr>
          <a:xfrm>
            <a:off x="8557200" y="1473480"/>
            <a:ext cx="2880720" cy="3736800"/>
          </a:xfrm>
          <a:prstGeom prst="rect">
            <a:avLst/>
          </a:prstGeom>
          <a:noFill/>
          <a:ln>
            <a:noFill/>
          </a:ln>
        </p:spPr>
        <p:txBody>
          <a:bodyPr anchor="ctr">
            <a:normAutofit/>
          </a:bodyPr>
          <a:p>
            <a:pPr>
              <a:lnSpc>
                <a:spcPct val="110000"/>
              </a:lnSpc>
              <a:tabLst>
                <a:tab algn="l" pos="0"/>
              </a:tabLst>
            </a:pPr>
            <a:r>
              <a:rPr b="1" lang="it-IT" sz="2500" spc="-1" strike="noStrike">
                <a:solidFill>
                  <a:srgbClr val="000000"/>
                </a:solidFill>
                <a:latin typeface="Arial"/>
                <a:ea typeface="Arial"/>
              </a:rPr>
              <a:t>Final Model:</a:t>
            </a:r>
            <a:endParaRPr b="0" lang="en-US" sz="2500" spc="-1" strike="noStrike">
              <a:latin typeface="Arial"/>
            </a:endParaRPr>
          </a:p>
          <a:p>
            <a:pPr>
              <a:lnSpc>
                <a:spcPct val="110000"/>
              </a:lnSpc>
              <a:tabLst>
                <a:tab algn="l" pos="0"/>
              </a:tabLst>
            </a:pPr>
            <a:r>
              <a:rPr b="1" lang="it-IT" sz="2100" spc="-1" strike="noStrike">
                <a:solidFill>
                  <a:srgbClr val="000000"/>
                </a:solidFill>
                <a:latin typeface="Arial"/>
                <a:ea typeface="Arial"/>
              </a:rPr>
              <a:t>Random Forest</a:t>
            </a:r>
            <a:endParaRPr b="0" lang="en-US" sz="2100" spc="-1" strike="noStrike">
              <a:latin typeface="Arial"/>
            </a:endParaRPr>
          </a:p>
          <a:p>
            <a:pPr algn="just">
              <a:lnSpc>
                <a:spcPct val="110000"/>
              </a:lnSpc>
              <a:tabLst>
                <a:tab algn="l" pos="0"/>
              </a:tabLst>
            </a:pPr>
            <a:endParaRPr b="0" lang="en-US" sz="2100" spc="-1" strike="noStrike">
              <a:latin typeface="Arial"/>
            </a:endParaRPr>
          </a:p>
          <a:p>
            <a:pPr algn="just">
              <a:lnSpc>
                <a:spcPct val="115000"/>
              </a:lnSpc>
              <a:tabLst>
                <a:tab algn="l" pos="0"/>
              </a:tabLst>
            </a:pPr>
            <a:r>
              <a:rPr b="0" lang="it-IT" sz="1500" spc="-1" strike="noStrike">
                <a:solidFill>
                  <a:srgbClr val="000000"/>
                </a:solidFill>
                <a:latin typeface="Arial"/>
                <a:ea typeface="Arial"/>
              </a:rPr>
              <a:t>We use the Random Forest algorithm since it could improve our baseline results. This is because this ensemble method has uncorrelated and unpruned trees and doesn’t lose generalization with an increase of  its parameters’ values.</a:t>
            </a:r>
            <a:endParaRPr b="0" lang="en-US" sz="1500" spc="-1" strike="noStrike">
              <a:latin typeface="Arial"/>
            </a:endParaRPr>
          </a:p>
          <a:p>
            <a:pPr>
              <a:lnSpc>
                <a:spcPct val="110000"/>
              </a:lnSpc>
              <a:tabLst>
                <a:tab algn="l" pos="0"/>
              </a:tabLst>
            </a:pPr>
            <a:endParaRPr b="0" lang="en-US" sz="1500" spc="-1" strike="noStrike">
              <a:latin typeface="Arial"/>
            </a:endParaRPr>
          </a:p>
        </p:txBody>
      </p:sp>
      <p:sp>
        <p:nvSpPr>
          <p:cNvPr id="128" name="CustomShape 6"/>
          <p:cNvSpPr/>
          <p:nvPr/>
        </p:nvSpPr>
        <p:spPr>
          <a:xfrm>
            <a:off x="0" y="2827800"/>
            <a:ext cx="127800" cy="1188360"/>
          </a:xfrm>
          <a:prstGeom prst="rect">
            <a:avLst/>
          </a:prstGeom>
          <a:solidFill>
            <a:schemeClr val="accent1"/>
          </a:solidFill>
          <a:ln>
            <a:noFill/>
          </a:ln>
        </p:spPr>
        <p:style>
          <a:lnRef idx="0"/>
          <a:fillRef idx="0"/>
          <a:effectRef idx="0"/>
          <a:fontRef idx="minor"/>
        </p:style>
      </p:sp>
      <p:sp>
        <p:nvSpPr>
          <p:cNvPr id="129" name="CustomShape 7"/>
          <p:cNvSpPr/>
          <p:nvPr/>
        </p:nvSpPr>
        <p:spPr>
          <a:xfrm>
            <a:off x="563760" y="1619640"/>
            <a:ext cx="5062680" cy="4299120"/>
          </a:xfrm>
          <a:prstGeom prst="rect">
            <a:avLst/>
          </a:prstGeom>
          <a:noFill/>
          <a:ln>
            <a:noFill/>
          </a:ln>
        </p:spPr>
        <p:style>
          <a:lnRef idx="0"/>
          <a:fillRef idx="0"/>
          <a:effectRef idx="0"/>
          <a:fontRef idx="minor"/>
        </p:style>
        <p:txBody>
          <a:bodyPr tIns="91440" bIns="91440">
            <a:noAutofit/>
          </a:bodyPr>
          <a:p>
            <a:pPr marL="457200" algn="just">
              <a:lnSpc>
                <a:spcPct val="100000"/>
              </a:lnSpc>
              <a:tabLst>
                <a:tab algn="l" pos="0"/>
              </a:tabLst>
            </a:pPr>
            <a:r>
              <a:rPr b="1" lang="it-IT" sz="1800" spc="-1" strike="noStrike">
                <a:solidFill>
                  <a:srgbClr val="000000"/>
                </a:solidFill>
                <a:latin typeface="Arial"/>
                <a:ea typeface="Arial"/>
              </a:rPr>
              <a:t>Possible classifiers:</a:t>
            </a:r>
            <a:endParaRPr b="0" lang="en-US" sz="1800" spc="-1" strike="noStrike">
              <a:latin typeface="Arial"/>
            </a:endParaRPr>
          </a:p>
          <a:p>
            <a:pPr marL="457200" algn="just">
              <a:lnSpc>
                <a:spcPct val="100000"/>
              </a:lnSpc>
              <a:tabLst>
                <a:tab algn="l" pos="0"/>
              </a:tabLst>
            </a:pPr>
            <a:endParaRPr b="0" lang="en-US" sz="1800" spc="-1" strike="noStrike">
              <a:latin typeface="Arial"/>
            </a:endParaRPr>
          </a:p>
          <a:p>
            <a:pPr marL="457200" indent="-323640" algn="just">
              <a:lnSpc>
                <a:spcPct val="100000"/>
              </a:lnSpc>
              <a:buClr>
                <a:srgbClr val="000000"/>
              </a:buClr>
              <a:buFont typeface="Arial"/>
              <a:buChar char="●"/>
              <a:tabLst>
                <a:tab algn="l" pos="0"/>
              </a:tabLst>
            </a:pPr>
            <a:r>
              <a:rPr b="1" lang="it-IT" sz="1500" spc="-1" strike="noStrike">
                <a:solidFill>
                  <a:srgbClr val="000000"/>
                </a:solidFill>
                <a:latin typeface="Arial"/>
                <a:ea typeface="Arial"/>
              </a:rPr>
              <a:t>LogisticRegression</a:t>
            </a:r>
            <a:br/>
            <a:r>
              <a:rPr b="0" lang="it-IT" sz="1500" spc="-1" strike="noStrike">
                <a:solidFill>
                  <a:srgbClr val="000000"/>
                </a:solidFill>
                <a:latin typeface="Arial"/>
                <a:ea typeface="Arial"/>
              </a:rPr>
              <a:t>It </a:t>
            </a:r>
            <a:r>
              <a:rPr b="0" lang="it-IT" sz="1500" spc="-1" strike="noStrike">
                <a:solidFill>
                  <a:srgbClr val="000000"/>
                </a:solidFill>
                <a:highlight>
                  <a:srgbClr val="ffffff"/>
                </a:highlight>
                <a:latin typeface="Arial"/>
                <a:ea typeface="Arial"/>
              </a:rPr>
              <a:t>requires categorical variables to be One-Hot encoded. Since we already have high dimensionality, it would lead to the creation of a very large sparse matrix, which will slow down the training and harm the overall performance of the model.</a:t>
            </a:r>
            <a:endParaRPr b="0" lang="en-US" sz="1500" spc="-1" strike="noStrike">
              <a:latin typeface="Arial"/>
            </a:endParaRPr>
          </a:p>
          <a:p>
            <a:pPr marL="457200" indent="-323640" algn="just">
              <a:lnSpc>
                <a:spcPct val="107000"/>
              </a:lnSpc>
              <a:buClr>
                <a:srgbClr val="000000"/>
              </a:buClr>
              <a:buFont typeface="Times New Roman"/>
              <a:buChar char="●"/>
              <a:tabLst>
                <a:tab algn="l" pos="0"/>
              </a:tabLst>
            </a:pPr>
            <a:r>
              <a:rPr b="1" lang="it-IT" sz="1500" spc="-1" strike="noStrike">
                <a:solidFill>
                  <a:srgbClr val="000000"/>
                </a:solidFill>
                <a:highlight>
                  <a:srgbClr val="ffffff"/>
                </a:highlight>
                <a:latin typeface="Arial"/>
                <a:ea typeface="Arial"/>
              </a:rPr>
              <a:t>KNN </a:t>
            </a:r>
            <a:br/>
            <a:r>
              <a:rPr b="0" lang="it-IT" sz="1500" spc="-1" strike="noStrike">
                <a:solidFill>
                  <a:srgbClr val="000000"/>
                </a:solidFill>
                <a:highlight>
                  <a:srgbClr val="ffffff"/>
                </a:highlight>
                <a:latin typeface="Arial"/>
                <a:ea typeface="Arial"/>
              </a:rPr>
              <a:t>It is</a:t>
            </a:r>
            <a:r>
              <a:rPr b="1" lang="it-IT" sz="1500" spc="-1" strike="noStrike">
                <a:solidFill>
                  <a:srgbClr val="000000"/>
                </a:solidFill>
                <a:highlight>
                  <a:srgbClr val="ffffff"/>
                </a:highlight>
                <a:latin typeface="Arial"/>
                <a:ea typeface="Arial"/>
              </a:rPr>
              <a:t> </a:t>
            </a:r>
            <a:r>
              <a:rPr b="0" lang="it-IT" sz="1500" spc="-1" strike="noStrike">
                <a:solidFill>
                  <a:srgbClr val="000000"/>
                </a:solidFill>
                <a:highlight>
                  <a:srgbClr val="ffffff"/>
                </a:highlight>
                <a:latin typeface="Arial"/>
                <a:ea typeface="Arial"/>
              </a:rPr>
              <a:t>subject to the curse of dimensionality, is computationally expensive (scan of whole database) and assumes attributes are equally important (not our case).</a:t>
            </a:r>
            <a:endParaRPr b="0" lang="en-US" sz="1500" spc="-1" strike="noStrike">
              <a:latin typeface="Arial"/>
            </a:endParaRPr>
          </a:p>
          <a:p>
            <a:pPr marL="457200" indent="-323640" algn="just">
              <a:lnSpc>
                <a:spcPct val="107000"/>
              </a:lnSpc>
              <a:buClr>
                <a:srgbClr val="000000"/>
              </a:buClr>
              <a:buFont typeface="Times New Roman"/>
              <a:buChar char="●"/>
              <a:tabLst>
                <a:tab algn="l" pos="0"/>
              </a:tabLst>
            </a:pPr>
            <a:r>
              <a:rPr b="1" lang="it-IT" sz="1500" spc="-1" strike="noStrike">
                <a:solidFill>
                  <a:srgbClr val="000000"/>
                </a:solidFill>
                <a:highlight>
                  <a:srgbClr val="ffffff"/>
                </a:highlight>
                <a:latin typeface="Arial"/>
                <a:ea typeface="Arial"/>
              </a:rPr>
              <a:t>Naive Bayes, Bayesian Belief Networks </a:t>
            </a:r>
            <a:br/>
            <a:r>
              <a:rPr b="0" lang="it-IT" sz="1500" spc="-1" strike="noStrike">
                <a:solidFill>
                  <a:srgbClr val="000000"/>
                </a:solidFill>
                <a:highlight>
                  <a:srgbClr val="ffffff"/>
                </a:highlight>
                <a:latin typeface="Arial"/>
                <a:ea typeface="Arial"/>
              </a:rPr>
              <a:t>Since this model assumes attributes are equally important and statistically independent, we cannot choose this model for our type of problem.</a:t>
            </a:r>
            <a:endParaRPr b="0" lang="en-US" sz="1500" spc="-1" strike="noStrike">
              <a:latin typeface="Arial"/>
            </a:endParaRPr>
          </a:p>
        </p:txBody>
      </p:sp>
      <p:sp>
        <p:nvSpPr>
          <p:cNvPr id="130" name="CustomShape 8"/>
          <p:cNvSpPr/>
          <p:nvPr/>
        </p:nvSpPr>
        <p:spPr>
          <a:xfrm>
            <a:off x="6595920" y="3536280"/>
            <a:ext cx="1170360" cy="374760"/>
          </a:xfrm>
          <a:prstGeom prst="rightArrow">
            <a:avLst>
              <a:gd name="adj1" fmla="val 50000"/>
              <a:gd name="adj2" fmla="val 50000"/>
            </a:avLst>
          </a:prstGeom>
          <a:solidFill>
            <a:srgbClr val="f3f3f3"/>
          </a:solidFill>
          <a:ln w="9360">
            <a:solidFill>
              <a:srgbClr val="000000"/>
            </a:solidFill>
            <a:round/>
          </a:ln>
        </p:spPr>
        <p:style>
          <a:lnRef idx="0"/>
          <a:fillRef idx="0"/>
          <a:effectRef idx="0"/>
          <a:fontRef idx="minor"/>
        </p:style>
      </p:sp>
      <p:sp>
        <p:nvSpPr>
          <p:cNvPr id="131" name="CustomShape 9"/>
          <p:cNvSpPr/>
          <p:nvPr/>
        </p:nvSpPr>
        <p:spPr>
          <a:xfrm>
            <a:off x="8688600" y="4905720"/>
            <a:ext cx="2761920" cy="1620360"/>
          </a:xfrm>
          <a:prstGeom prst="rect">
            <a:avLst/>
          </a:prstGeom>
          <a:noFill/>
          <a:ln w="9360">
            <a:solidFill>
              <a:srgbClr val="000000"/>
            </a:solidFill>
            <a:round/>
          </a:ln>
        </p:spPr>
        <p:style>
          <a:lnRef idx="0"/>
          <a:fillRef idx="0"/>
          <a:effectRef idx="0"/>
          <a:fontRef idx="minor"/>
        </p:style>
        <p:txBody>
          <a:bodyPr tIns="91440" bIns="91440">
            <a:noAutofit/>
          </a:bodyPr>
          <a:p>
            <a:pPr>
              <a:lnSpc>
                <a:spcPct val="100000"/>
              </a:lnSpc>
              <a:tabLst>
                <a:tab algn="l" pos="0"/>
              </a:tabLst>
            </a:pPr>
            <a:r>
              <a:rPr b="1" lang="it-IT" sz="1400" spc="-1" strike="noStrike">
                <a:solidFill>
                  <a:srgbClr val="000000"/>
                </a:solidFill>
                <a:latin typeface="Arial"/>
                <a:ea typeface="Arial"/>
              </a:rPr>
              <a:t>Final Performance: </a:t>
            </a:r>
            <a:endParaRPr b="0" lang="en-US" sz="1400" spc="-1" strike="noStrike">
              <a:latin typeface="Arial"/>
            </a:endParaRPr>
          </a:p>
          <a:p>
            <a:pPr>
              <a:lnSpc>
                <a:spcPct val="100000"/>
              </a:lnSpc>
              <a:tabLst>
                <a:tab algn="l" pos="0"/>
              </a:tabLst>
            </a:pPr>
            <a:endParaRPr b="0" lang="en-US" sz="1400" spc="-1" strike="noStrike">
              <a:latin typeface="Arial"/>
            </a:endParaRPr>
          </a:p>
          <a:p>
            <a:pPr algn="just">
              <a:lnSpc>
                <a:spcPct val="100000"/>
              </a:lnSpc>
              <a:tabLst>
                <a:tab algn="l" pos="0"/>
              </a:tabLst>
            </a:pPr>
            <a:r>
              <a:rPr b="0" lang="it-IT" sz="1400" spc="-1" strike="noStrike">
                <a:solidFill>
                  <a:srgbClr val="000000"/>
                </a:solidFill>
                <a:latin typeface="Arial"/>
                <a:ea typeface="Arial"/>
              </a:rPr>
              <a:t>Recall:                   0.825</a:t>
            </a:r>
            <a:endParaRPr b="0" lang="en-US" sz="1400" spc="-1" strike="noStrike">
              <a:latin typeface="Arial"/>
            </a:endParaRPr>
          </a:p>
          <a:p>
            <a:pPr algn="just">
              <a:lnSpc>
                <a:spcPct val="100000"/>
              </a:lnSpc>
              <a:tabLst>
                <a:tab algn="l" pos="0"/>
              </a:tabLst>
            </a:pPr>
            <a:r>
              <a:rPr b="0" lang="it-IT" sz="1400" spc="-1" strike="noStrike">
                <a:solidFill>
                  <a:srgbClr val="000000"/>
                </a:solidFill>
                <a:latin typeface="Arial"/>
                <a:ea typeface="Arial"/>
              </a:rPr>
              <a:t>Precision:              0.731</a:t>
            </a:r>
            <a:endParaRPr b="0" lang="en-US" sz="1400" spc="-1" strike="noStrike">
              <a:latin typeface="Arial"/>
            </a:endParaRPr>
          </a:p>
          <a:p>
            <a:pPr algn="just">
              <a:lnSpc>
                <a:spcPct val="100000"/>
              </a:lnSpc>
              <a:tabLst>
                <a:tab algn="l" pos="0"/>
              </a:tabLst>
            </a:pPr>
            <a:r>
              <a:rPr b="0" lang="it-IT" sz="1400" spc="-1" strike="noStrike">
                <a:solidFill>
                  <a:srgbClr val="000000"/>
                </a:solidFill>
                <a:latin typeface="Arial"/>
                <a:ea typeface="Arial"/>
              </a:rPr>
              <a:t>F1:                         0.775</a:t>
            </a:r>
            <a:endParaRPr b="0" lang="en-US" sz="1400" spc="-1" strike="noStrike">
              <a:latin typeface="Arial"/>
            </a:endParaRPr>
          </a:p>
          <a:p>
            <a:pPr algn="just">
              <a:lnSpc>
                <a:spcPct val="100000"/>
              </a:lnSpc>
              <a:tabLst>
                <a:tab algn="l" pos="0"/>
              </a:tabLst>
            </a:pPr>
            <a:r>
              <a:rPr b="0" lang="it-IT" sz="1400" spc="-1" strike="noStrike">
                <a:solidFill>
                  <a:srgbClr val="000000"/>
                </a:solidFill>
                <a:latin typeface="Arial"/>
                <a:ea typeface="Arial"/>
              </a:rPr>
              <a:t>Weighted Recall:   0.85</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c2732"/>
      </a:dk2>
      <a:lt2>
        <a:srgbClr val="f3f0f0"/>
      </a:lt2>
      <a:accent1>
        <a:srgbClr val="21b1bb"/>
      </a:accent1>
      <a:accent2>
        <a:srgbClr val="177ad5"/>
      </a:accent2>
      <a:accent3>
        <a:srgbClr val="293de7"/>
      </a:accent3>
      <a:accent4>
        <a:srgbClr val="602ad8"/>
      </a:accent4>
      <a:accent5>
        <a:srgbClr val="b329e7"/>
      </a:accent5>
      <a:accent6>
        <a:srgbClr val="d517b9"/>
      </a:accent6>
      <a:hlink>
        <a:srgbClr val="bf473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c2732"/>
      </a:dk2>
      <a:lt2>
        <a:srgbClr val="f3f0f0"/>
      </a:lt2>
      <a:accent1>
        <a:srgbClr val="21b1bb"/>
      </a:accent1>
      <a:accent2>
        <a:srgbClr val="177ad5"/>
      </a:accent2>
      <a:accent3>
        <a:srgbClr val="293de7"/>
      </a:accent3>
      <a:accent4>
        <a:srgbClr val="602ad8"/>
      </a:accent4>
      <a:accent5>
        <a:srgbClr val="b329e7"/>
      </a:accent5>
      <a:accent6>
        <a:srgbClr val="d517b9"/>
      </a:accent6>
      <a:hlink>
        <a:srgbClr val="bf473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2020-12-21T08:45:07Z</dcterms:created>
  <dc:creator>franci.ext@gmail.com</dc:creator>
  <dc:description/>
  <dc:language>en-US</dc:language>
  <cp:lastModifiedBy/>
  <dcterms:modified xsi:type="dcterms:W3CDTF">2021-01-04T19:17:04Z</dcterms:modified>
  <cp:revision>6</cp:revision>
  <dc:subject/>
  <dc:title/>
</cp:coreProperties>
</file>