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esloLGS NF" panose="020B0609030804020204" pitchFamily="49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14"/>
    <a:srgbClr val="880000"/>
    <a:srgbClr val="FF9696"/>
    <a:srgbClr val="FF9585"/>
    <a:srgbClr val="FFC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3"/>
    <p:restoredTop sz="95721"/>
  </p:normalViewPr>
  <p:slideViewPr>
    <p:cSldViewPr snapToGrid="0">
      <p:cViewPr varScale="1">
        <p:scale>
          <a:sx n="104" d="100"/>
          <a:sy n="104" d="100"/>
        </p:scale>
        <p:origin x="1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67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83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8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8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19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7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3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0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00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4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-316407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84" name="Shape 84"/>
          <p:cNvSpPr/>
          <p:nvPr/>
        </p:nvSpPr>
        <p:spPr>
          <a:xfrm>
            <a:off x="-9603" y="-480426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85" name="Shape 85"/>
          <p:cNvSpPr txBox="1"/>
          <p:nvPr/>
        </p:nvSpPr>
        <p:spPr>
          <a:xfrm>
            <a:off x="1137835" y="2017189"/>
            <a:ext cx="6849086" cy="152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3000"/>
              </a:lnSpc>
            </a:pPr>
            <a:r>
              <a:rPr lang="it-IT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Analisi, progettazione e sviluppo del </a:t>
            </a:r>
            <a:r>
              <a:rPr lang="it-IT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it-IT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un’applicazione web per la gestione di eventi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805945" y="3923407"/>
            <a:ext cx="5532108" cy="7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Dipartimento di Matematica “Tullio Levi-Civita”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Corso di Laurea in Informatica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7643" y="4721094"/>
            <a:ext cx="171533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Lazari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Luglio 2022</a:t>
            </a:r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2429B256-BD98-3E09-C50B-94FBCC0F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63" y="428916"/>
            <a:ext cx="2589272" cy="1158735"/>
          </a:xfrm>
          <a:prstGeom prst="rect">
            <a:avLst/>
          </a:prstGeom>
        </p:spPr>
      </p:pic>
      <p:pic>
        <p:nvPicPr>
          <p:cNvPr id="80" name="Shape 80" descr="unipd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564" y="5654635"/>
            <a:ext cx="93214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034" y="5884450"/>
            <a:ext cx="2349316" cy="422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6439869" y="5795335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 - autorizzazioni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Stato finale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BA94D-7D61-774F-883C-D6DBEAC86DF6}"/>
              </a:ext>
            </a:extLst>
          </p:cNvPr>
          <p:cNvSpPr txBox="1"/>
          <p:nvPr/>
        </p:nvSpPr>
        <p:spPr>
          <a:xfrm>
            <a:off x="840300" y="2184407"/>
            <a:ext cx="263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Molti modelli ancora da implementare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C1BE8CA-E111-1D49-0A90-C80EF4DD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47" y="1267742"/>
            <a:ext cx="707455" cy="70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B1A0F-F17D-DBEA-FC02-4A455D8C7BDA}"/>
              </a:ext>
            </a:extLst>
          </p:cNvPr>
          <p:cNvSpPr txBox="1"/>
          <p:nvPr/>
        </p:nvSpPr>
        <p:spPr>
          <a:xfrm>
            <a:off x="5390823" y="2090613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Basi solide per il progetto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3266415-5BA0-1BDB-0594-57E4C4A1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06" y="1301762"/>
            <a:ext cx="707456" cy="707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E021D6-C009-0AD4-6E1C-F78FBDB661A9}"/>
              </a:ext>
            </a:extLst>
          </p:cNvPr>
          <p:cNvSpPr txBox="1"/>
          <p:nvPr/>
        </p:nvSpPr>
        <p:spPr>
          <a:xfrm>
            <a:off x="840300" y="4930650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Dettagli da rivedere nelle fasi avanzate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57568-2C65-6EE6-855D-628384FD73EB}"/>
              </a:ext>
            </a:extLst>
          </p:cNvPr>
          <p:cNvSpPr txBox="1"/>
          <p:nvPr/>
        </p:nvSpPr>
        <p:spPr>
          <a:xfrm>
            <a:off x="5391549" y="4930649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Prosegue come progetto di stage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9935314-57FD-7F65-1508-7A406D859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183" y="3959859"/>
            <a:ext cx="707456" cy="707456"/>
          </a:xfrm>
          <a:prstGeom prst="rect">
            <a:avLst/>
          </a:prstGeom>
        </p:spPr>
      </p:pic>
      <p:pic>
        <p:nvPicPr>
          <p:cNvPr id="18" name="Picture 17" descr="A picture containing text, sign, clock&#10;&#10;Description automatically generated">
            <a:extLst>
              <a:ext uri="{FF2B5EF4-FFF2-40B4-BE49-F238E27FC236}">
                <a16:creationId xmlns:a16="http://schemas.microsoft.com/office/drawing/2014/main" id="{F50BDA61-436F-717B-8562-65AF965DD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706" y="3965556"/>
            <a:ext cx="707456" cy="7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1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sp>
        <p:nvSpPr>
          <p:cNvPr id="3" name="Shape 173">
            <a:extLst>
              <a:ext uri="{FF2B5EF4-FFF2-40B4-BE49-F238E27FC236}">
                <a16:creationId xmlns:a16="http://schemas.microsoft.com/office/drawing/2014/main" id="{85C6E5BF-82FC-1DC3-B476-E90D2454FC9E}"/>
              </a:ext>
            </a:extLst>
          </p:cNvPr>
          <p:cNvSpPr txBox="1">
            <a:spLocks/>
          </p:cNvSpPr>
          <p:nvPr/>
        </p:nvSpPr>
        <p:spPr>
          <a:xfrm>
            <a:off x="1128192" y="2450037"/>
            <a:ext cx="6887615" cy="19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Sperimentate e consolidate competenze tecniche e trasversali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Scoperte nuove filosofie di sviluppo e programmazione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Conosciute le dinamiche aziendali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Esperienza di progetto reale</a:t>
            </a:r>
          </a:p>
        </p:txBody>
      </p:sp>
    </p:spTree>
    <p:extLst>
      <p:ext uri="{BB962C8B-B14F-4D97-AF65-F5344CB8AC3E}">
        <p14:creationId xmlns:p14="http://schemas.microsoft.com/office/powerpoint/2010/main" val="418970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7DCE3-422F-9979-7267-9514E55EDE53}"/>
              </a:ext>
            </a:extLst>
          </p:cNvPr>
          <p:cNvSpPr txBox="1"/>
          <p:nvPr/>
        </p:nvSpPr>
        <p:spPr>
          <a:xfrm>
            <a:off x="1752935" y="2519003"/>
            <a:ext cx="563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Grazie per l’attenzione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CC614749-CCDE-4382-6BC3-E4C5334B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46" y="4204613"/>
            <a:ext cx="3679308" cy="16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Azienda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FF9696"/>
                </a:solidFill>
              </a:rPr>
              <a:t>X di Y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F3C047E-1BB1-ADCA-B0B5-455FD0EB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15" y="2596395"/>
            <a:ext cx="3599169" cy="2259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76DE7-DC75-6D87-E591-5F76F93835B8}"/>
              </a:ext>
            </a:extLst>
          </p:cNvPr>
          <p:cNvSpPr txBox="1"/>
          <p:nvPr/>
        </p:nvSpPr>
        <p:spPr>
          <a:xfrm>
            <a:off x="3589197" y="2114162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Software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7336B-8367-EA57-F759-68DDEBC4F50A}"/>
              </a:ext>
            </a:extLst>
          </p:cNvPr>
          <p:cNvSpPr txBox="1"/>
          <p:nvPr/>
        </p:nvSpPr>
        <p:spPr>
          <a:xfrm>
            <a:off x="741305" y="251427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Startup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47591-FE47-28AB-8C5E-D4F6872856F3}"/>
              </a:ext>
            </a:extLst>
          </p:cNvPr>
          <p:cNvSpPr txBox="1"/>
          <p:nvPr/>
        </p:nvSpPr>
        <p:spPr>
          <a:xfrm>
            <a:off x="6999109" y="25142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Consulenza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EC30336-115F-9A11-6F53-9535BE8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5" y="1497030"/>
            <a:ext cx="707455" cy="70745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219B02C-6CEA-FD9C-7677-553752A3A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85" y="1497030"/>
            <a:ext cx="707455" cy="7074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8D7DE97-AB81-81A2-DBCC-F1D6FDA0F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272" y="1143303"/>
            <a:ext cx="707455" cy="70745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05C6167-35BE-9B51-F78D-6F6B611BE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831949" y="5288535"/>
            <a:ext cx="707455" cy="707455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0B0886A-6767-1FEC-AEB8-4D45AB697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057" y="5288535"/>
            <a:ext cx="707455" cy="707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90039A-F6A9-6801-3161-B0D79CE557ED}"/>
              </a:ext>
            </a:extLst>
          </p:cNvPr>
          <p:cNvSpPr txBox="1"/>
          <p:nvPr/>
        </p:nvSpPr>
        <p:spPr>
          <a:xfrm>
            <a:off x="6589275" y="470612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Metodo agile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56F64-5880-DA60-F181-3A829336831D}"/>
              </a:ext>
            </a:extLst>
          </p:cNvPr>
          <p:cNvSpPr txBox="1"/>
          <p:nvPr/>
        </p:nvSpPr>
        <p:spPr>
          <a:xfrm>
            <a:off x="866977" y="4706121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Giovane e accogliente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Progetto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4" name="Picture 3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30EC4891-99AD-39DF-FE8B-3730F271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80" y="1386349"/>
            <a:ext cx="4881440" cy="707455"/>
          </a:xfrm>
          <a:prstGeom prst="rect">
            <a:avLst/>
          </a:prstGeom>
        </p:spPr>
      </p:pic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81666" y="3022995"/>
            <a:ext cx="4290334" cy="259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Applicazione web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Programmazione e gestione di eventi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Amministrazione del sistema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Multi-</a:t>
            </a:r>
            <a:r>
              <a:rPr lang="it-IT" sz="2000" dirty="0" err="1"/>
              <a:t>tenant</a:t>
            </a: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Integrazioni con sistemi di videoconferenza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3223970-0DEB-3CAD-FF8C-61CE8FBF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4" y="3429000"/>
            <a:ext cx="1197428" cy="1197428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E702CB1B-951D-9912-87C8-5578A23F1DDE}"/>
              </a:ext>
            </a:extLst>
          </p:cNvPr>
          <p:cNvSpPr/>
          <p:nvPr/>
        </p:nvSpPr>
        <p:spPr>
          <a:xfrm>
            <a:off x="4778829" y="3906899"/>
            <a:ext cx="1611086" cy="336538"/>
          </a:xfrm>
          <a:prstGeom prst="rightArrow">
            <a:avLst/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Progetto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185308" y="5602759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it-IT" sz="2000" dirty="0"/>
              <a:t>Funzionalità basate sul ruolo dell’utente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4FE9F-372C-BBE0-C18B-539D7C10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63" y="1012973"/>
            <a:ext cx="7237074" cy="42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9696"/>
                </a:solidFill>
              </a:rPr>
              <a:t>X di Y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F2F0FF2-6D82-CD1D-6480-DB3B04A7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19" y="2881231"/>
            <a:ext cx="2235200" cy="841693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574EA77C-9C86-FE15-1EE3-07A4CB0F7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39" y="764246"/>
            <a:ext cx="6712161" cy="195121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D46E476-3D57-C238-BF7B-15858C1F3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69" y="4501364"/>
            <a:ext cx="1654392" cy="16590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35D72B9-B837-6DFE-F8A1-8E6A98443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637007"/>
            <a:ext cx="940869" cy="940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3782FE-B4C3-F3C7-6067-A071C50DA887}"/>
              </a:ext>
            </a:extLst>
          </p:cNvPr>
          <p:cNvSpPr txBox="1"/>
          <p:nvPr/>
        </p:nvSpPr>
        <p:spPr>
          <a:xfrm>
            <a:off x="1449939" y="371244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Ruby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37DF7E-E441-0377-D0B4-82832BD7A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6269" y="4588217"/>
            <a:ext cx="2261315" cy="11871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69C35B-7C81-FC5F-8D6F-AD88B3AA0F02}"/>
              </a:ext>
            </a:extLst>
          </p:cNvPr>
          <p:cNvSpPr txBox="1"/>
          <p:nvPr/>
        </p:nvSpPr>
        <p:spPr>
          <a:xfrm>
            <a:off x="5151751" y="571670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23265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FFFFFF"/>
                </a:solidFill>
              </a:rPr>
              <a:t>Modelli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FF9696"/>
                </a:solidFill>
              </a:rPr>
              <a:t>X di 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B2BADF-BE64-71CF-8855-ADA8FA09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334" y="2423280"/>
            <a:ext cx="8127332" cy="3200400"/>
          </a:xfrm>
          <a:prstGeom prst="rect">
            <a:avLst/>
          </a:prstGeom>
        </p:spPr>
      </p:pic>
      <p:sp>
        <p:nvSpPr>
          <p:cNvPr id="10" name="Shape 173">
            <a:extLst>
              <a:ext uri="{FF2B5EF4-FFF2-40B4-BE49-F238E27FC236}">
                <a16:creationId xmlns:a16="http://schemas.microsoft.com/office/drawing/2014/main" id="{237C7461-6319-A30A-9F79-5297F96E4832}"/>
              </a:ext>
            </a:extLst>
          </p:cNvPr>
          <p:cNvSpPr txBox="1">
            <a:spLocks/>
          </p:cNvSpPr>
          <p:nvPr/>
        </p:nvSpPr>
        <p:spPr>
          <a:xfrm>
            <a:off x="2185308" y="1218472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it-IT" sz="2000" b="1">
                <a:solidFill>
                  <a:srgbClr val="C00000"/>
                </a:solidFill>
              </a:rPr>
              <a:t>Modelli implementati</a:t>
            </a:r>
          </a:p>
        </p:txBody>
      </p:sp>
    </p:spTree>
    <p:extLst>
      <p:ext uri="{BB962C8B-B14F-4D97-AF65-F5344CB8AC3E}">
        <p14:creationId xmlns:p14="http://schemas.microsoft.com/office/powerpoint/2010/main" val="19104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Modelli - implementazione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FF9696"/>
                </a:solidFill>
              </a:rPr>
              <a:t>X di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2DCA1-5DC2-4331-2624-820953D2EE4B}"/>
              </a:ext>
            </a:extLst>
          </p:cNvPr>
          <p:cNvSpPr txBox="1"/>
          <p:nvPr/>
        </p:nvSpPr>
        <p:spPr>
          <a:xfrm>
            <a:off x="4433329" y="1766934"/>
            <a:ext cx="4330700" cy="3600986"/>
          </a:xfrm>
          <a:prstGeom prst="rect">
            <a:avLst/>
          </a:prstGeom>
          <a:solidFill>
            <a:schemeClr val="accent6">
              <a:lumMod val="95000"/>
            </a:schemeClr>
          </a:solidFill>
          <a:effectLst>
            <a:outerShdw blurRad="601992" dist="186219" dir="5400000" sx="97573" sy="97573" algn="t" rotWithShape="0">
              <a:prstClr val="black">
                <a:alpha val="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1078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# app/models/</a:t>
            </a:r>
            <a:r>
              <a:rPr lang="it-IT" sz="1200" dirty="0" err="1">
                <a:solidFill>
                  <a:srgbClr val="1078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organizer.rb</a:t>
            </a:r>
            <a:endParaRPr lang="it-IT" sz="1200" dirty="0">
              <a:solidFill>
                <a:srgbClr val="1078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1078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class </a:t>
            </a:r>
            <a:r>
              <a:rPr lang="it-IT" sz="1200" dirty="0">
                <a:solidFill>
                  <a:srgbClr val="00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Organizer 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&lt; </a:t>
            </a:r>
            <a:r>
              <a:rPr lang="it-IT" sz="1200" dirty="0" err="1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ApplicationRecord</a:t>
            </a:r>
            <a:endParaRPr lang="it-IT" sz="1200" dirty="0">
              <a:solidFill>
                <a:srgbClr val="7300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include </a:t>
            </a:r>
            <a:r>
              <a:rPr lang="it-IT" sz="1200" dirty="0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Creator</a:t>
            </a: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belongs_to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platform</a:t>
            </a:r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has_many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:locations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dependent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nullify</a:t>
            </a:r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has_one_attached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:logo</a:t>
            </a: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:logo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attached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content_type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[</a:t>
            </a:r>
            <a:r>
              <a:rPr lang="it-IT" sz="1200" dirty="0">
                <a:solidFill>
                  <a:srgbClr val="AA3135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'image/png'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>
                <a:solidFill>
                  <a:srgbClr val="AA3135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'image/jpeg’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]</a:t>
            </a:r>
          </a:p>
          <a:p>
            <a:endParaRPr lang="it-IT" sz="1200" dirty="0">
              <a:solidFill>
                <a:srgbClr val="535353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:name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address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presence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endParaRPr lang="it-IT" sz="1200" dirty="0">
              <a:solidFill>
                <a:srgbClr val="9800FF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uniqueness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b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</a:br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end</a:t>
            </a:r>
            <a:endParaRPr lang="it-IT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22" name="Shape 173">
            <a:extLst>
              <a:ext uri="{FF2B5EF4-FFF2-40B4-BE49-F238E27FC236}">
                <a16:creationId xmlns:a16="http://schemas.microsoft.com/office/drawing/2014/main" id="{04758A38-D100-2599-4B21-DB488C3AC93C}"/>
              </a:ext>
            </a:extLst>
          </p:cNvPr>
          <p:cNvSpPr txBox="1">
            <a:spLocks/>
          </p:cNvSpPr>
          <p:nvPr/>
        </p:nvSpPr>
        <p:spPr>
          <a:xfrm>
            <a:off x="123567" y="2786429"/>
            <a:ext cx="4140200" cy="156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Migrazione del database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Associazioni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Attachments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Validazioni</a:t>
            </a:r>
          </a:p>
        </p:txBody>
      </p:sp>
    </p:spTree>
    <p:extLst>
      <p:ext uri="{BB962C8B-B14F-4D97-AF65-F5344CB8AC3E}">
        <p14:creationId xmlns:p14="http://schemas.microsoft.com/office/powerpoint/2010/main" val="145696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F0CD9A4-0A44-EDA3-3032-04CB11A4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091166"/>
            <a:ext cx="2505357" cy="2873375"/>
          </a:xfrm>
          <a:prstGeom prst="rect">
            <a:avLst/>
          </a:prstGeom>
        </p:spPr>
      </p:pic>
      <p:sp>
        <p:nvSpPr>
          <p:cNvPr id="11" name="Shape 173">
            <a:extLst>
              <a:ext uri="{FF2B5EF4-FFF2-40B4-BE49-F238E27FC236}">
                <a16:creationId xmlns:a16="http://schemas.microsoft.com/office/drawing/2014/main" id="{422BFC9F-CE35-59D7-C610-85A6EBE92FD9}"/>
              </a:ext>
            </a:extLst>
          </p:cNvPr>
          <p:cNvSpPr txBox="1">
            <a:spLocks/>
          </p:cNvSpPr>
          <p:nvPr/>
        </p:nvSpPr>
        <p:spPr>
          <a:xfrm>
            <a:off x="3212031" y="2908750"/>
            <a:ext cx="5499482" cy="123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Operazioni CRUD sui modelli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Visibilità delle informazioni: </a:t>
            </a:r>
            <a:r>
              <a:rPr lang="it-IT" sz="2000" dirty="0" err="1"/>
              <a:t>serializzatori</a:t>
            </a: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Permessi degli utenti: autorizzazione</a:t>
            </a:r>
          </a:p>
        </p:txBody>
      </p:sp>
    </p:spTree>
    <p:extLst>
      <p:ext uri="{BB962C8B-B14F-4D97-AF65-F5344CB8AC3E}">
        <p14:creationId xmlns:p14="http://schemas.microsoft.com/office/powerpoint/2010/main" val="27307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 - </a:t>
            </a:r>
            <a:r>
              <a:rPr lang="it-IT" sz="3000" noProof="0" dirty="0" err="1">
                <a:solidFill>
                  <a:srgbClr val="FFFFFF"/>
                </a:solidFill>
              </a:rPr>
              <a:t>APIController</a:t>
            </a:r>
            <a:endParaRPr lang="it-IT" sz="3000" noProof="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696"/>
                </a:solidFill>
              </a:rPr>
              <a:t>X di Y</a:t>
            </a:r>
            <a:endParaRPr dirty="0">
              <a:solidFill>
                <a:srgbClr val="FF969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13DD-8B24-6553-D54E-1C6F1FF660CE}"/>
              </a:ext>
            </a:extLst>
          </p:cNvPr>
          <p:cNvSpPr txBox="1"/>
          <p:nvPr/>
        </p:nvSpPr>
        <p:spPr>
          <a:xfrm>
            <a:off x="1297459" y="1604698"/>
            <a:ext cx="6549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class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Platform</a:t>
            </a:r>
            <a:r>
              <a:rPr lang="en-US" sz="2000" b="1" dirty="0" err="1">
                <a:solidFill>
                  <a:srgbClr val="00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sController</a:t>
            </a:r>
            <a:r>
              <a:rPr lang="en-US" sz="2000" b="1" dirty="0">
                <a:solidFill>
                  <a:srgbClr val="D19A66"/>
                </a:solidFill>
                <a:effectLst/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sz="2000" b="1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&lt; </a:t>
            </a:r>
            <a:r>
              <a:rPr lang="en-US" sz="2000" b="1" dirty="0" err="1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APIController</a:t>
            </a:r>
            <a:endParaRPr lang="it-IT" sz="2000" b="1" dirty="0">
              <a:solidFill>
                <a:srgbClr val="7300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5" name="Shape 173">
            <a:extLst>
              <a:ext uri="{FF2B5EF4-FFF2-40B4-BE49-F238E27FC236}">
                <a16:creationId xmlns:a16="http://schemas.microsoft.com/office/drawing/2014/main" id="{6E7538AC-8E03-0B0B-4446-83272366DA9B}"/>
              </a:ext>
            </a:extLst>
          </p:cNvPr>
          <p:cNvSpPr txBox="1">
            <a:spLocks/>
          </p:cNvSpPr>
          <p:nvPr/>
        </p:nvSpPr>
        <p:spPr>
          <a:xfrm>
            <a:off x="457200" y="3090432"/>
            <a:ext cx="4140200" cy="19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Gestione degli errori</a:t>
            </a:r>
          </a:p>
          <a:p>
            <a:pPr marL="76200" indent="0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 err="1"/>
              <a:t>Attach</a:t>
            </a:r>
            <a:r>
              <a:rPr lang="it-IT" sz="2000" dirty="0"/>
              <a:t> dei file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Paginazione dei risultati</a:t>
            </a:r>
          </a:p>
        </p:txBody>
      </p:sp>
      <p:pic>
        <p:nvPicPr>
          <p:cNvPr id="7" name="Picture 6" descr="A picture containing text, electronics, display, vector graphics&#10;&#10;Description automatically generated">
            <a:extLst>
              <a:ext uri="{FF2B5EF4-FFF2-40B4-BE49-F238E27FC236}">
                <a16:creationId xmlns:a16="http://schemas.microsoft.com/office/drawing/2014/main" id="{2EE7E2BB-AB5B-F7F0-2C45-8AA4C126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3" y="2902052"/>
            <a:ext cx="585813" cy="58581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C83A1E2-6B4A-6C6F-9796-6BBAE6E6A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943" y="3728801"/>
            <a:ext cx="585813" cy="585813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D9B8C8A-4214-C93A-05BC-0CF8C6857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093" y="4571177"/>
            <a:ext cx="1981200" cy="406400"/>
          </a:xfrm>
          <a:prstGeom prst="rect">
            <a:avLst/>
          </a:prstGeom>
        </p:spPr>
      </p:pic>
      <p:sp>
        <p:nvSpPr>
          <p:cNvPr id="24" name="Bent-Up Arrow 23">
            <a:extLst>
              <a:ext uri="{FF2B5EF4-FFF2-40B4-BE49-F238E27FC236}">
                <a16:creationId xmlns:a16="http://schemas.microsoft.com/office/drawing/2014/main" id="{275EC016-4EFE-BA68-F336-21241BB0A8D4}"/>
              </a:ext>
            </a:extLst>
          </p:cNvPr>
          <p:cNvSpPr/>
          <p:nvPr/>
        </p:nvSpPr>
        <p:spPr>
          <a:xfrm rot="16200000" flipH="1">
            <a:off x="5545430" y="2840225"/>
            <a:ext cx="2070977" cy="641251"/>
          </a:xfrm>
          <a:prstGeom prst="bentUpArrow">
            <a:avLst>
              <a:gd name="adj1" fmla="val 13740"/>
              <a:gd name="adj2" fmla="val 30630"/>
              <a:gd name="adj3" fmla="val 36260"/>
            </a:avLst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7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3937</TotalTime>
  <Words>287</Words>
  <Application>Microsoft Macintosh PowerPoint</Application>
  <PresentationFormat>On-screen Show (4:3)</PresentationFormat>
  <Paragraphs>81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MesloLGS NF</vt:lpstr>
      <vt:lpstr>Source Sans Pro</vt:lpstr>
      <vt:lpstr>Calibri</vt:lpstr>
      <vt:lpstr>Arial</vt:lpstr>
      <vt:lpstr>Lato</vt:lpstr>
      <vt:lpstr>Custom</vt:lpstr>
      <vt:lpstr>Simple Light</vt:lpstr>
      <vt:lpstr>PowerPoint Presentation</vt:lpstr>
      <vt:lpstr>Azienda</vt:lpstr>
      <vt:lpstr>Progetto</vt:lpstr>
      <vt:lpstr>Progetto</vt:lpstr>
      <vt:lpstr>Tecnologie</vt:lpstr>
      <vt:lpstr>Modelli</vt:lpstr>
      <vt:lpstr>Modelli - implementazione</vt:lpstr>
      <vt:lpstr>Controller</vt:lpstr>
      <vt:lpstr>Controller - APIController</vt:lpstr>
      <vt:lpstr>Controller - autorizzazioni</vt:lpstr>
      <vt:lpstr>Stato finale</vt:lpstr>
      <vt:lpstr>Conclusioni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Lazari Alberto</dc:creator>
  <cp:lastModifiedBy>Lazari Alberto</cp:lastModifiedBy>
  <cp:revision>26</cp:revision>
  <dcterms:created xsi:type="dcterms:W3CDTF">2022-07-16T14:11:29Z</dcterms:created>
  <dcterms:modified xsi:type="dcterms:W3CDTF">2022-07-19T07:50:10Z</dcterms:modified>
</cp:coreProperties>
</file>