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7" r:id="rId3"/>
    <p:sldId id="275" r:id="rId5"/>
    <p:sldId id="276" r:id="rId6"/>
    <p:sldId id="277" r:id="rId7"/>
    <p:sldId id="258" r:id="rId8"/>
    <p:sldId id="278" r:id="rId9"/>
    <p:sldId id="281" r:id="rId10"/>
    <p:sldId id="269" r:id="rId11"/>
    <p:sldId id="280" r:id="rId12"/>
    <p:sldId id="290" r:id="rId13"/>
    <p:sldId id="282" r:id="rId14"/>
    <p:sldId id="294" r:id="rId15"/>
    <p:sldId id="283" r:id="rId16"/>
    <p:sldId id="295" r:id="rId17"/>
    <p:sldId id="284" r:id="rId18"/>
    <p:sldId id="297" r:id="rId19"/>
    <p:sldId id="285" r:id="rId20"/>
    <p:sldId id="296" r:id="rId21"/>
    <p:sldId id="263" r:id="rId22"/>
    <p:sldId id="260" r:id="rId23"/>
    <p:sldId id="303" r:id="rId24"/>
    <p:sldId id="304" r:id="rId25"/>
    <p:sldId id="298" r:id="rId26"/>
    <p:sldId id="299" r:id="rId27"/>
    <p:sldId id="300" r:id="rId2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58A6B77-4CD0-4837-888F-5450ED07382F}" type="datetime1">
              <a:rPr lang="es-ES" smtClean="0"/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s-ES" smtClean="0"/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568D-E0C5-4F7A-80C1-F7598EC89943}" type="datetime1">
              <a:rPr lang="es-ES" noProof="0" smtClean="0"/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es-ES" noProof="0" smtClean="0"/>
            </a:fld>
            <a:endParaRPr lang="es-E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Autofit/>
          </a:bodyPr>
          <a:lstStyle>
            <a:lvl1pPr algn="l" rtl="0">
              <a:defRPr sz="48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 dirty="0" smtClean="0"/>
              <a:t>Haga clic para editar el estilo de subtítulo del patrón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Autofit/>
          </a:bodyPr>
          <a:lstStyle>
            <a:lvl1pPr algn="l" rtl="0">
              <a:defRPr sz="22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6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7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8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97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98" name="Gru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0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1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2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3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4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5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6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7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8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9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0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111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125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26" name="Marcador de posición de texto 3"/>
          <p:cNvSpPr>
            <a:spLocks noGrp="1"/>
          </p:cNvSpPr>
          <p:nvPr>
            <p:ph type="body" sz="half" idx="21" hasCustomPrompt="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29BEB8-9E7D-46F8-9D38-0DF867B65F6C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C5E9C56-EA05-4307-85E4-BF6C05199383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a libre 42"/>
            <p:cNvSpPr/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43"/>
            <p:cNvSpPr/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bre 41"/>
              <p:cNvSpPr/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1" name="Forma libre 44"/>
              <p:cNvSpPr/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12" name="Forma lib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E4B513-C016-45E9-9D12-97C0FE834FFB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08D2A3-9C84-40EA-B90D-CE0CB003F11C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3FC754-5105-4120-96BF-E066A80C9168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84E01D-FE59-4730-AF0E-FE450E404B97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A526C-96C5-4D92-AB97-D8ADC29D42FE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8706A-82CB-4CEF-A1F3-DFFE07174E7B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8843A6-40B9-4C41-B2F4-377E2A54BFAD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ECB6EA-8F6B-4084-8E83-2F4BA16ACF8E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6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9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22" name="Gru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7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0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7458E2-43B4-47F5-9309-6BEE53513121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79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1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84" name="Grupo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6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7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8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78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2" name="Marcador de posición de texto 3"/>
          <p:cNvSpPr>
            <a:spLocks noGrp="1"/>
          </p:cNvSpPr>
          <p:nvPr>
            <p:ph type="body" sz="half" idx="21" hasCustomPrompt="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97" name="Grupo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9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0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1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2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3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4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5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6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7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8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9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80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3" name="Marcador de posición de texto 3"/>
          <p:cNvSpPr>
            <a:spLocks noGrp="1"/>
          </p:cNvSpPr>
          <p:nvPr>
            <p:ph type="body" sz="half" idx="22" hasCustomPrompt="1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76D7C-62EF-4BA7-B64B-98976BFFC620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DF62A26-CBD6-46C0-96AB-9CE431FD79E9}" type="datetime1">
              <a:rPr lang="es-ES" noProof="0" smtClean="0"/>
            </a:fld>
            <a:endParaRPr lang="es-E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321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es-ES" dirty="0" smtClean="0"/>
              <a:t>UniDef</a:t>
            </a:r>
            <a:endParaRPr lang="en-US" alt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295" y="3581400"/>
            <a:ext cx="7461250" cy="914400"/>
          </a:xfrm>
        </p:spPr>
        <p:txBody>
          <a:bodyPr rtlCol="0"/>
          <a:lstStyle/>
          <a:p>
            <a:pPr rtl="0"/>
            <a:r>
              <a:rPr lang="en-US" altLang="es-ES" dirty="0" smtClean="0"/>
              <a:t>Sistema de control de la defensa universitaria</a:t>
            </a:r>
            <a:endParaRPr lang="en-US" altLang="es-ES" dirty="0"/>
          </a:p>
        </p:txBody>
      </p:sp>
      <p:sp>
        <p:nvSpPr>
          <p:cNvPr id="13" name="Título 12"/>
          <p:cNvSpPr>
            <a:spLocks noGrp="1"/>
          </p:cNvSpPr>
          <p:nvPr/>
        </p:nvSpPr>
        <p:spPr>
          <a:xfrm>
            <a:off x="6221730" y="4293235"/>
            <a:ext cx="5504815" cy="605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es-ES" sz="2000" dirty="0" smtClean="0"/>
              <a:t>por Alberto Licea y Rafael Cárdenas</a:t>
            </a:r>
            <a:endParaRPr lang="en-US" altLang="es-ES" sz="2000" dirty="0" smtClean="0"/>
          </a:p>
        </p:txBody>
      </p:sp>
      <p:sp>
        <p:nvSpPr>
          <p:cNvPr id="4" name="Título 12"/>
          <p:cNvSpPr>
            <a:spLocks noGrp="1"/>
          </p:cNvSpPr>
          <p:nvPr/>
        </p:nvSpPr>
        <p:spPr>
          <a:xfrm>
            <a:off x="59690" y="5801995"/>
            <a:ext cx="3959860" cy="100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es-ES" sz="4000" dirty="0" smtClean="0">
                <a:solidFill>
                  <a:schemeClr val="bg1"/>
                </a:solidFill>
              </a:rPr>
              <a:t>Proyecto n°8</a:t>
            </a:r>
            <a:endParaRPr lang="en-US" altLang="es-ES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3000" y="1330325"/>
            <a:ext cx="3840480" cy="1362075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Integrado en la Vista Principa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93000" y="3077845"/>
            <a:ext cx="3840480" cy="1965325"/>
          </a:xfrm>
        </p:spPr>
        <p:txBody>
          <a:bodyPr rtlCol="0"/>
          <a:lstStyle/>
          <a:p>
            <a:pPr rtl="0"/>
            <a:r>
              <a:rPr lang="en-US" altLang="es-ES" dirty="0" smtClean="0"/>
              <a:t>La ventana principal contenedora de los principales datos de la aplicacion (estudiantes - profesores) para mayor visibilidad de los mismos</a:t>
            </a:r>
            <a:endParaRPr lang="en-US" altLang="es-ES" dirty="0" smtClean="0"/>
          </a:p>
        </p:txBody>
      </p:sp>
      <p:pic>
        <p:nvPicPr>
          <p:cNvPr id="7" name="Picture Placeholde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36930" y="1112520"/>
            <a:ext cx="5943600" cy="4377690"/>
          </a:xfrm>
          <a:prstGeom prst="rect">
            <a:avLst/>
          </a:prstGeom>
        </p:spPr>
      </p:pic>
      <p:sp>
        <p:nvSpPr>
          <p:cNvPr id="8" name="Marcador de posición de texto 3"/>
          <p:cNvSpPr>
            <a:spLocks noGrp="1"/>
          </p:cNvSpPr>
          <p:nvPr/>
        </p:nvSpPr>
        <p:spPr>
          <a:xfrm>
            <a:off x="7493000" y="5328285"/>
            <a:ext cx="3840480" cy="715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 smtClean="0"/>
              <a:t>** con la fasilidad de solo incrementar una nueva tab para incluir nuevo poersonal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/>
              <a:t>Ventanas emergentes</a:t>
            </a:r>
            <a:endParaRPr lang="en-US"/>
          </a:p>
        </p:txBody>
      </p:sp>
      <p:pic>
        <p:nvPicPr>
          <p:cNvPr id="9" name="Picture Placeholder 1"/>
          <p:cNvPicPr>
            <a:picLocks noChangeAspect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>
          <a:xfrm>
            <a:off x="871855" y="2399030"/>
            <a:ext cx="4331970" cy="236982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12875"/>
            <a:ext cx="4906645" cy="2107565"/>
          </a:xfrm>
          <a:prstGeom prst="rect">
            <a:avLst/>
          </a:prstGeom>
        </p:spPr>
      </p:pic>
      <p:pic>
        <p:nvPicPr>
          <p:cNvPr id="21" name="Picture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1626235"/>
            <a:ext cx="4129405" cy="159893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69995"/>
            <a:ext cx="4906645" cy="21075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20" y="4027805"/>
            <a:ext cx="4210050" cy="153606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5420" y="109283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Marcador de posición de texto 8"/>
          <p:cNvSpPr>
            <a:spLocks noGrp="1"/>
          </p:cNvSpPr>
          <p:nvPr/>
        </p:nvSpPr>
        <p:spPr>
          <a:xfrm>
            <a:off x="7806055" y="98171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Marcador de posición de texto 8"/>
          <p:cNvSpPr>
            <a:spLocks noGrp="1"/>
          </p:cNvSpPr>
          <p:nvPr/>
        </p:nvSpPr>
        <p:spPr>
          <a:xfrm>
            <a:off x="7932420" y="3647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12875"/>
            <a:ext cx="4906645" cy="2107565"/>
          </a:xfrm>
          <a:prstGeom prst="rect">
            <a:avLst/>
          </a:prstGeom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69995"/>
            <a:ext cx="4906645" cy="21075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332355"/>
            <a:ext cx="4434205" cy="251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1604010"/>
            <a:ext cx="4129405" cy="161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05" y="4045585"/>
            <a:ext cx="4129405" cy="153098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6055" y="109283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 Obtener la dirección del profesor más viejo que no vive en el municipio.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855470"/>
            <a:ext cx="5129530" cy="308673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118235"/>
            <a:ext cx="4335145" cy="2107565"/>
          </a:xfrm>
          <a:prstGeom prst="rect">
            <a:avLst/>
          </a:prstGeom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0" y="3587115"/>
            <a:ext cx="4334510" cy="2666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" y="2078355"/>
            <a:ext cx="4418330" cy="24987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1190" y="1314450"/>
            <a:ext cx="3718560" cy="1607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455" y="3769995"/>
            <a:ext cx="3630295" cy="217487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53540" y="480060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468870" y="78867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solo 1 resultado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arcador de posición de texto 8"/>
          <p:cNvSpPr>
            <a:spLocks noGrp="1"/>
          </p:cNvSpPr>
          <p:nvPr/>
        </p:nvSpPr>
        <p:spPr>
          <a:xfrm>
            <a:off x="7468870" y="322580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varios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 Obtener la dirección del profesor más viejo que no vive en el municipio.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un listado con los datos de los profesores de una categoría docente dada que hayan salido al extranjero. 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2312035"/>
            <a:ext cx="4412615" cy="2508885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69390"/>
            <a:ext cx="4906645" cy="2089785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44595"/>
            <a:ext cx="4906645" cy="2107565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4050" y="4004945"/>
            <a:ext cx="4221480" cy="15868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50" y="1645920"/>
            <a:ext cx="4221480" cy="1617980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5420" y="121475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/>
              <a:t>¿Como se almacenan los datos?</a:t>
            </a:r>
            <a:endParaRPr lang="en-US" alt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es-ES" dirty="0"/>
              <a:t>internamente...</a:t>
            </a:r>
            <a:endParaRPr lang="en-US" alt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sz="2500" dirty="0" smtClean="0"/>
              <a:t>Breve Reseña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1964055"/>
            <a:ext cx="10058400" cy="401764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n-US" alt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 </a:t>
            </a:r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Digamos que la informatización de la defensa nacional trata de garantizar principalmente la seguridad militar y la seguridad externa de un país, luego si echamos una mirada hacia el interior del país descubriremos también una demanda de seguridad cada vez más fuerte en la sociedad moderna y el público, se está fortaleciendo.</a:t>
            </a:r>
            <a:endParaRPr lang="es-ES" sz="3000" dirty="0">
              <a:latin typeface="Segoe Print (Body)" charset="0"/>
              <a:cs typeface="Segoe Print (Body)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6"/>
          <p:cNvPicPr>
            <a:picLocks noChangeAspect="1"/>
          </p:cNvPicPr>
          <p:nvPr/>
        </p:nvPicPr>
        <p:blipFill>
          <a:blip r:embed="rId1"/>
          <a:srcRect b="5415"/>
          <a:stretch>
            <a:fillRect/>
          </a:stretch>
        </p:blipFill>
        <p:spPr>
          <a:xfrm>
            <a:off x="4883150" y="3225165"/>
            <a:ext cx="7157720" cy="2751455"/>
          </a:xfrm>
          <a:prstGeom prst="rect">
            <a:avLst/>
          </a:prstGeom>
        </p:spPr>
      </p:pic>
      <p:pic>
        <p:nvPicPr>
          <p:cNvPr id="28" name="Picture 27" descr="Lay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3065145"/>
            <a:ext cx="2715260" cy="37731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dirty="0" smtClean="0"/>
              <a:t>Tras un arduo proceso de normalización</a:t>
            </a:r>
            <a:endParaRPr lang="en-US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790575" y="2077085"/>
            <a:ext cx="10332720" cy="192468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s-ES" dirty="0"/>
              <a:t>donde inicialmente contabamos con datos aislados de forma no relacionada ... </a:t>
            </a:r>
            <a:endParaRPr lang="en-US" altLang="es-ES" dirty="0"/>
          </a:p>
          <a:p>
            <a:pPr marL="0" indent="0" rtl="0">
              <a:buNone/>
            </a:pPr>
            <a:endParaRPr lang="en-US" altLang="es-ES" dirty="0"/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sz="half" idx="2"/>
          </p:nvPr>
        </p:nvGraphicFramePr>
        <p:xfrm>
          <a:off x="5267960" y="3491228"/>
          <a:ext cx="6150610" cy="21920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23645"/>
                <a:gridCol w="1212850"/>
                <a:gridCol w="1567180"/>
                <a:gridCol w="1098550"/>
                <a:gridCol w="1048308"/>
              </a:tblGrid>
              <a:tr h="483870">
                <a:tc>
                  <a:txBody>
                    <a:bodyPr/>
                    <a:lstStyle/>
                    <a:p>
                      <a:pPr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cumpleaños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n°calle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rtl="0"/>
                      <a:r>
                        <a:rPr lang="en-US" altLang="es-ES" noProof="0" dirty="0" smtClean="0"/>
                        <a:t>00090...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Maria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00-09-01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12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rtl="0"/>
                      <a:r>
                        <a:rPr lang="en-US" altLang="es-ES" sz="1800" noProof="0" dirty="0" smtClean="0"/>
                        <a:t>89120...</a:t>
                      </a:r>
                      <a:endParaRPr lang="en-US" altLang="es-ES" sz="1800" noProof="0" dirty="0" smtClean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/>
                        <a:t>Fernanda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89-12-08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1A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en-US" altLang="es-ES" sz="1800" noProof="0" dirty="0" smtClean="0"/>
                        <a:t>99101...</a:t>
                      </a:r>
                      <a:endParaRPr lang="en-US" altLang="es-ES" sz="1800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/>
                        <a:t>Juan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99-10-11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3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2815590"/>
            <a:ext cx="6623050" cy="2936875"/>
          </a:xfrm>
          <a:prstGeom prst="rect">
            <a:avLst/>
          </a:prstGeom>
        </p:spPr>
      </p:pic>
      <p:pic>
        <p:nvPicPr>
          <p:cNvPr id="8" name="Picture 8" descr="Normalizacion - Copy - Copy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2978785"/>
            <a:ext cx="5941695" cy="249936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28675" y="2190115"/>
            <a:ext cx="4785995" cy="721995"/>
          </a:xfrm>
        </p:spPr>
        <p:txBody>
          <a:bodyPr/>
          <a:p>
            <a:pPr algn="ctr"/>
            <a:r>
              <a:rPr lang="en-US" sz="2400">
                <a:sym typeface="+mn-ea"/>
              </a:rPr>
              <a:t>dependencias funcionales</a:t>
            </a:r>
            <a:endParaRPr lang="en-US" sz="240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94805" y="393700"/>
            <a:ext cx="5247640" cy="5420995"/>
            <a:chOff x="10303" y="652"/>
            <a:chExt cx="8264" cy="8537"/>
          </a:xfrm>
        </p:grpSpPr>
        <p:sp>
          <p:nvSpPr>
            <p:cNvPr id="21" name="Title 18"/>
            <p:cNvSpPr>
              <a:spLocks noGrp="1"/>
            </p:cNvSpPr>
            <p:nvPr/>
          </p:nvSpPr>
          <p:spPr>
            <a:xfrm>
              <a:off x="10372" y="652"/>
              <a:ext cx="2280" cy="114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>
                  <a:sym typeface="+mn-ea"/>
                </a:rPr>
                <a:t> 1FN</a:t>
              </a:r>
              <a:endParaRPr lang="en-US" sz="2000">
                <a:sym typeface="+mn-ea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303" y="1521"/>
              <a:ext cx="8264" cy="7669"/>
              <a:chOff x="10302" y="1521"/>
              <a:chExt cx="8264" cy="7669"/>
            </a:xfrm>
          </p:grpSpPr>
          <p:pic>
            <p:nvPicPr>
              <p:cNvPr id="27" name="Picture 26" descr="Normalizacion - Copy - Copy (3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2" y="1521"/>
                <a:ext cx="8265" cy="1457"/>
              </a:xfrm>
              <a:prstGeom prst="rect">
                <a:avLst/>
              </a:prstGeom>
            </p:spPr>
          </p:pic>
          <p:pic>
            <p:nvPicPr>
              <p:cNvPr id="28" name="Picture 11" descr="Normalizacion - Copy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2" y="6738"/>
                <a:ext cx="8125" cy="2452"/>
              </a:xfrm>
              <a:prstGeom prst="rect">
                <a:avLst/>
              </a:prstGeom>
            </p:spPr>
          </p:pic>
          <p:pic>
            <p:nvPicPr>
              <p:cNvPr id="29" name="Picture 10" descr="Normalizacion - Copy - Copy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5" y="3831"/>
                <a:ext cx="8178" cy="2049"/>
              </a:xfrm>
              <a:prstGeom prst="rect">
                <a:avLst/>
              </a:prstGeom>
            </p:spPr>
          </p:pic>
          <p:sp>
            <p:nvSpPr>
              <p:cNvPr id="30" name="Title 18"/>
              <p:cNvSpPr>
                <a:spLocks noGrp="1"/>
              </p:cNvSpPr>
              <p:nvPr/>
            </p:nvSpPr>
            <p:spPr>
              <a:xfrm>
                <a:off x="10372" y="3093"/>
                <a:ext cx="2280" cy="93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>
                    <a:sym typeface="+mn-ea"/>
                  </a:rPr>
                  <a:t> 2FN</a:t>
                </a:r>
                <a:endParaRPr lang="en-US" sz="2000">
                  <a:sym typeface="+mn-ea"/>
                </a:endParaRPr>
              </a:p>
            </p:txBody>
          </p:sp>
          <p:sp>
            <p:nvSpPr>
              <p:cNvPr id="31" name="Title 18"/>
              <p:cNvSpPr>
                <a:spLocks noGrp="1"/>
              </p:cNvSpPr>
              <p:nvPr/>
            </p:nvSpPr>
            <p:spPr>
              <a:xfrm>
                <a:off x="10372" y="6020"/>
                <a:ext cx="2280" cy="93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>
                    <a:sym typeface="+mn-ea"/>
                  </a:rPr>
                  <a:t> 3FN</a:t>
                </a:r>
                <a:endParaRPr lang="en-US" sz="2000">
                  <a:sym typeface="+mn-ea"/>
                </a:endParaRPr>
              </a:p>
            </p:txBody>
          </p:sp>
        </p:grpSp>
      </p:grpSp>
      <p:sp>
        <p:nvSpPr>
          <p:cNvPr id="35" name="Título 1"/>
          <p:cNvSpPr>
            <a:spLocks noGrp="1"/>
          </p:cNvSpPr>
          <p:nvPr/>
        </p:nvSpPr>
        <p:spPr>
          <a:xfrm>
            <a:off x="442595" y="315595"/>
            <a:ext cx="5172075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Normalizacion BBDD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b="5206"/>
          <a:stretch>
            <a:fillRect/>
          </a:stretch>
        </p:blipFill>
        <p:spPr>
          <a:xfrm>
            <a:off x="80010" y="1292225"/>
            <a:ext cx="6623050" cy="5038725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/>
        </p:nvSpPr>
        <p:spPr>
          <a:xfrm>
            <a:off x="442595" y="315595"/>
            <a:ext cx="5172075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Diagrama ER BBDD</a:t>
            </a:r>
            <a:endParaRPr lang="en-US" dirty="0"/>
          </a:p>
        </p:txBody>
      </p:sp>
      <p:pic>
        <p:nvPicPr>
          <p:cNvPr id="5" name="Picture 12" descr="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1625600"/>
            <a:ext cx="6118860" cy="43719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1"/>
          <a:srcRect r="3456" b="5206"/>
          <a:stretch>
            <a:fillRect/>
          </a:stretch>
        </p:blipFill>
        <p:spPr>
          <a:xfrm>
            <a:off x="6620510" y="2959735"/>
            <a:ext cx="5469255" cy="2727325"/>
          </a:xfrm>
          <a:prstGeom prst="rect">
            <a:avLst/>
          </a:prstGeom>
        </p:spPr>
      </p:pic>
      <p:pic>
        <p:nvPicPr>
          <p:cNvPr id="11" name="Picture 13" descr="M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40" y="3208655"/>
            <a:ext cx="4872990" cy="2185035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/>
        </p:nvSpPr>
        <p:spPr>
          <a:xfrm>
            <a:off x="6769100" y="1902460"/>
            <a:ext cx="5172075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 smtClean="0"/>
              <a:t>Modelo ER BBDD</a:t>
            </a: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Recapitulación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por el momento...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Concluciones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La informatización de la sociedad es más que solo complacer la velocidad y comodidad del trabajo de cualquier ciudadano.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El gestor de Base de Datos PostgreSQL es útil y eficaz a la hora de crear bases de datos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Usar estructuras de datos como las Pilas incrementa la velocidad y eficacia de la aplicación.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Recomendaciones técnicas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768965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Realizar testings para apturar posibles erroes inesperados por el momento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Corregir en las validaciones y sustituir los print por raise.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Arreglar el checkBox de la universidad, estudiantes y profesores, en la vista (ir al comentario)</a:t>
            </a:r>
            <a:endParaRPr lang="es-ES" sz="2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Terminar la funcionalidad de openTable la cual cargará datos masivamente a la BBDD  </a:t>
            </a:r>
            <a:endParaRPr lang="es-ES" sz="2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Hacer que la vista de las operaciones tenga un values para devolver una lista, y que en el controlador no tenga que utilizar el elemento directamente del ui, (luego revisar y arreglar el assigOption con una lógica diferente y más privada)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sz="2500" dirty="0" smtClean="0"/>
              <a:t>Descripcion del problema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397760"/>
            <a:ext cx="10058400" cy="358394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Se desea realizar un sistema en la Universidad de Camagüey para almacenar la información de todas las personas que estudian o trabajan en la universidad para organizarlos para la defensa con su posible ubicación.</a:t>
            </a:r>
            <a:endParaRPr lang="es-ES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2500" dirty="0">
                <a:sym typeface="+mn-ea"/>
              </a:rPr>
              <a:t>Problema a resolver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286000"/>
            <a:ext cx="10058400" cy="3695700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C" sz="4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¿Cómo desarrollar un sistema de control de los estudiantes y profesores de la Universidad, para la Defensa? </a:t>
            </a:r>
            <a:endParaRPr lang="es-EC" sz="4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dirty="0" smtClean="0"/>
              <a:t>T</a:t>
            </a:r>
            <a:r>
              <a:rPr lang="en-US" altLang="es-ES" sz="2500" dirty="0" smtClean="0"/>
              <a:t>areas de investigación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065020"/>
            <a:ext cx="10058400" cy="3916680"/>
          </a:xfrm>
        </p:spPr>
        <p:txBody>
          <a:bodyPr rtlCol="0">
            <a:normAutofit/>
          </a:bodyPr>
          <a:lstStyle/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Estudio de lenguajes y herramientas propuestas para realizar la aplicación.</a:t>
            </a:r>
            <a:endParaRPr lang="es-EC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Diseño y realización de la Base de Datos.</a:t>
            </a:r>
            <a:endParaRPr lang="es-EC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Implementación de procesos necesarios para gestionar y controlar los estudiantes y profesores de la universidad.</a:t>
            </a:r>
            <a:endParaRPr lang="es-E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 smtClean="0"/>
              <a:t>Funciones permitidas</a:t>
            </a:r>
            <a:endParaRPr lang="en-US" alt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es-ES" dirty="0"/>
              <a:t>imagenes del codigo en anexos</a:t>
            </a:r>
            <a:endParaRPr lang="en-US" alt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.</a:t>
            </a:r>
            <a:endParaRPr lang="en-US" alt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 smtClean="0"/>
              <a:t>Formularios modularizados</a:t>
            </a:r>
            <a:endParaRPr lang="en-US" altLang="es-ES" dirty="0"/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half" idx="21"/>
          </p:nvPr>
        </p:nvSpPr>
        <p:spPr>
          <a:xfrm>
            <a:off x="9066530" y="2560955"/>
            <a:ext cx="2529205" cy="3172460"/>
          </a:xfrm>
        </p:spPr>
        <p:txBody>
          <a:bodyPr rtlCol="0"/>
          <a:lstStyle/>
          <a:p>
            <a:pPr rtl="0"/>
            <a:r>
              <a:rPr lang="en-US" altLang="es-ES" dirty="0"/>
              <a:t>ofreciendo la oportunidad de trabajar con multiples ventanas simultaneamente, facilitando la comparcion, insercción, actualizacion de datos masivamente</a:t>
            </a:r>
            <a:endParaRPr lang="en-US" altLang="es-ES" dirty="0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8"/>
          </p:nvPr>
        </p:nvPicPr>
        <p:blipFill>
          <a:blip r:embed="rId1"/>
          <a:stretch>
            <a:fillRect/>
          </a:stretch>
        </p:blipFill>
        <p:spPr>
          <a:xfrm>
            <a:off x="5546725" y="548005"/>
            <a:ext cx="2993390" cy="228727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2" name="Picture Placeholder 1"/>
          <p:cNvPicPr>
            <a:picLocks noChangeAspect="1"/>
          </p:cNvPicPr>
          <p:nvPr>
            <p:ph type="pic" sz="quarter" idx="19"/>
          </p:nvPr>
        </p:nvPicPr>
        <p:blipFill>
          <a:blip r:embed="rId2"/>
          <a:stretch>
            <a:fillRect/>
          </a:stretch>
        </p:blipFill>
        <p:spPr>
          <a:xfrm>
            <a:off x="5546725" y="3486785"/>
            <a:ext cx="2993390" cy="2246630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ChangeAspect="1"/>
          </p:cNvPicPr>
          <p:nvPr>
            <p:ph type="pic" sz="quarter" idx="17"/>
          </p:nvPr>
        </p:nvPicPr>
        <p:blipFill>
          <a:blip r:embed="rId3"/>
          <a:stretch>
            <a:fillRect/>
          </a:stretch>
        </p:blipFill>
        <p:spPr>
          <a:xfrm>
            <a:off x="877570" y="1020445"/>
            <a:ext cx="3882390" cy="4572000"/>
          </a:xfrm>
          <a:prstGeom prst="rect">
            <a:avLst/>
          </a:prstGeom>
        </p:spPr>
      </p:pic>
      <p:sp>
        <p:nvSpPr>
          <p:cNvPr id="12" name="Marcador de posición de texto 8"/>
          <p:cNvSpPr>
            <a:spLocks noGrp="1"/>
          </p:cNvSpPr>
          <p:nvPr/>
        </p:nvSpPr>
        <p:spPr>
          <a:xfrm>
            <a:off x="1447165" y="5806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ubicaciones</a:t>
            </a:r>
            <a:endParaRPr lang="en-US" altLang="es-ES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Marcador de posición de texto 8"/>
          <p:cNvSpPr>
            <a:spLocks noGrp="1"/>
          </p:cNvSpPr>
          <p:nvPr/>
        </p:nvSpPr>
        <p:spPr>
          <a:xfrm>
            <a:off x="5671820" y="590296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estudiantes</a:t>
            </a:r>
            <a:endParaRPr lang="en-US" altLang="es-ES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arcador de posición de texto 8"/>
          <p:cNvSpPr>
            <a:spLocks noGrp="1"/>
          </p:cNvSpPr>
          <p:nvPr/>
        </p:nvSpPr>
        <p:spPr>
          <a:xfrm>
            <a:off x="5671820" y="294576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profesores</a:t>
            </a:r>
            <a:endParaRPr lang="en-US" altLang="es-ES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n-US" alt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lustración de natural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5379</Words>
  <Application>WPS Presentation</Application>
  <PresentationFormat>Panorámica</PresentationFormat>
  <Paragraphs>202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Segoe Print</vt:lpstr>
      <vt:lpstr>Microsoft YaHei</vt:lpstr>
      <vt:lpstr>Arial Unicode MS</vt:lpstr>
      <vt:lpstr>Calibri</vt:lpstr>
      <vt:lpstr>Symbol</vt:lpstr>
      <vt:lpstr>Implementación de procesos necesarios para gestionar y controlar</vt:lpstr>
      <vt:lpstr>AMGDT</vt:lpstr>
      <vt:lpstr>Segoe Print (Body)</vt:lpstr>
      <vt:lpstr>Ilustración de naturaleza 16x9</vt:lpstr>
      <vt:lpstr>Introduccion</vt:lpstr>
      <vt:lpstr>Introduccion</vt:lpstr>
      <vt:lpstr>Introduccion</vt:lpstr>
      <vt:lpstr>Introduccion</vt:lpstr>
      <vt:lpstr>Título y diseño de contenido con lista</vt:lpstr>
      <vt:lpstr>Agregar un título de diapositiva (4)</vt:lpstr>
      <vt:lpstr>Funcionalidades</vt:lpstr>
      <vt:lpstr>Agregar un título de diapositiva (3)</vt:lpstr>
      <vt:lpstr>Funcionalidades</vt:lpstr>
      <vt:lpstr>Diseño del Diagrama ER</vt:lpstr>
      <vt:lpstr>Funcionalidades</vt:lpstr>
      <vt:lpstr>PowerPoint 演示文稿</vt:lpstr>
      <vt:lpstr>Funcionalidades</vt:lpstr>
      <vt:lpstr>Vistas</vt:lpstr>
      <vt:lpstr>Funcionalidades</vt:lpstr>
      <vt:lpstr>Vistas</vt:lpstr>
      <vt:lpstr>Funcionalidades</vt:lpstr>
      <vt:lpstr>Vistas</vt:lpstr>
      <vt:lpstr>Agregar un título de diapositiva (4)</vt:lpstr>
      <vt:lpstr>Diseño de dos objetos con tabla</vt:lpstr>
      <vt:lpstr>Tras un arduo proceso de normalización</vt:lpstr>
      <vt:lpstr>Concluciones</vt:lpstr>
      <vt:lpstr>PowerPoint 演示文稿</vt:lpstr>
      <vt:lpstr>Funcionalidades</vt:lpstr>
      <vt:lpstr>Concluciones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/>
  <cp:lastModifiedBy>Alberto Licea</cp:lastModifiedBy>
  <cp:revision>73</cp:revision>
  <dcterms:created xsi:type="dcterms:W3CDTF">2023-01-31T00:08:28Z</dcterms:created>
  <dcterms:modified xsi:type="dcterms:W3CDTF">2023-01-31T02:28:56Z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