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0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8D083-366D-F460-3D8F-4BA5DFD60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262B6E-FB68-BFD9-36C0-1900B884F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452B6A-4BF8-339D-DF44-394E1B04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A2CB-AEDA-4BA8-AA89-BFC48250AB06}" type="datetimeFigureOut">
              <a:rPr lang="es-ES" smtClean="0"/>
              <a:t>25/03/2023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DCA861-BE4E-68B4-2DA6-F92EF52F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94CC4C-1DCC-BE35-A338-76CCE8D9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319F-25C9-4A22-8117-CD17EB733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948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E37C0-9976-2933-16C5-6DBEE394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7489F7-98BE-C3F9-0E53-975A46197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5BDE9B-9324-23C1-AD95-30BDCB1B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A2CB-AEDA-4BA8-AA89-BFC48250AB06}" type="datetimeFigureOut">
              <a:rPr lang="es-ES" smtClean="0"/>
              <a:t>25/03/2023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26E6F8-36BA-A9F1-F521-6D91B4AC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C34CBD-37A9-B891-A434-E8577806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319F-25C9-4A22-8117-CD17EB733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509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1870E2-ACFA-132D-8924-110159C90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DD2F20-8105-EEF9-B893-87C62A767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02943A-C7EF-556D-8570-4F80079A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A2CB-AEDA-4BA8-AA89-BFC48250AB06}" type="datetimeFigureOut">
              <a:rPr lang="es-ES" smtClean="0"/>
              <a:t>25/03/2023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155361-D8CF-7BD3-DE09-5663CF15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00ED0A-D89F-5D81-5494-422F98E3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319F-25C9-4A22-8117-CD17EB733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12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20CDA-296B-EC66-4F56-567719E8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A0ECBA-5958-41BA-90A1-4EB274080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D2CD85-DD6D-41C2-9E77-6594764B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A2CB-AEDA-4BA8-AA89-BFC48250AB06}" type="datetimeFigureOut">
              <a:rPr lang="es-ES" smtClean="0"/>
              <a:t>25/03/2023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D20C9A-4E7E-03E7-CEDA-F280318F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C53922-27F3-3F38-CFFB-B3F33764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319F-25C9-4A22-8117-CD17EB733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02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75E2C-3E76-DA1E-F8CB-FE2D76E58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5CBD4E-30C9-AE25-2FBE-6A08BEAFD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499C8B-CB28-2EA2-743D-4217B88AC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A2CB-AEDA-4BA8-AA89-BFC48250AB06}" type="datetimeFigureOut">
              <a:rPr lang="es-ES" smtClean="0"/>
              <a:t>25/03/2023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67A554-E588-602E-D47A-36D90C60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1220D3-4D06-41CE-34AE-716480FF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319F-25C9-4A22-8117-CD17EB733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77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600BF-DA5F-42C0-A22E-4EFA559C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94B17D-D403-9458-E87D-0B439ADC7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76C48E-41EF-E161-27B5-9150FE3B2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F97238-60A1-C2B8-8E02-899C3B85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A2CB-AEDA-4BA8-AA89-BFC48250AB06}" type="datetimeFigureOut">
              <a:rPr lang="es-ES" smtClean="0"/>
              <a:t>25/03/2023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F4F4E9-4C2E-475B-1E0B-C4622884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AE0204-538F-71E6-E064-CE2B8D01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319F-25C9-4A22-8117-CD17EB733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07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C21C9-BBE5-4426-48A2-18B3BF86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E05EB9-5354-6577-74CC-B739A1D2C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51267E-D4AA-5BB9-531E-F2C8FD100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1D93FF-7818-D90C-0165-28F066CFD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ED78FC-7088-C1A3-F601-F6B905722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FF892F-810F-C752-A0B0-0E89D6BA4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A2CB-AEDA-4BA8-AA89-BFC48250AB06}" type="datetimeFigureOut">
              <a:rPr lang="es-ES" smtClean="0"/>
              <a:t>25/03/2023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3B186E2-2359-0A89-C278-4C3B8AED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5055E9A-50AA-64C1-8CC1-5E654C3A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319F-25C9-4A22-8117-CD17EB733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42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C88B8-2EA0-7A0D-1D03-3D9588AE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77EA95-08B6-4675-17EE-EFDCA03F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A2CB-AEDA-4BA8-AA89-BFC48250AB06}" type="datetimeFigureOut">
              <a:rPr lang="es-ES" smtClean="0"/>
              <a:t>25/03/2023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C4DDB0-EC6D-21F4-F6ED-546CA51D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66AC52-18FD-E4E6-9C7C-697B6A84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319F-25C9-4A22-8117-CD17EB733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73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46B1EB-0C9F-A0CC-5894-683F13D3A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A2CB-AEDA-4BA8-AA89-BFC48250AB06}" type="datetimeFigureOut">
              <a:rPr lang="es-ES" smtClean="0"/>
              <a:t>25/03/2023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E2AB2C-2B0D-49C7-48F5-59F0B1D6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439300-C67E-78AD-99EF-647845AB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319F-25C9-4A22-8117-CD17EB733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307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A12AC-7465-A215-DFE0-DAD96CE4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FBD409-793C-F3FB-B237-8986AC8FE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3BDEFB-CB7B-41F2-39AD-2B51E4008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4AB276-F964-8F23-7BA2-4C5B51FD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A2CB-AEDA-4BA8-AA89-BFC48250AB06}" type="datetimeFigureOut">
              <a:rPr lang="es-ES" smtClean="0"/>
              <a:t>25/03/2023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0C9FBA-57BE-5720-744A-A4646518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F9B338-99C2-B4FB-F59F-E8017786B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319F-25C9-4A22-8117-CD17EB733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61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2B5D7-917D-6453-A320-B028D1C3F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C0AD23-E28C-BB95-6A55-0F96CE2ED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4FD4B5-9DE7-99FB-17EC-7E78C8C4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CA21BF-F466-87FF-FC08-2DC01469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A2CB-AEDA-4BA8-AA89-BFC48250AB06}" type="datetimeFigureOut">
              <a:rPr lang="es-ES" smtClean="0"/>
              <a:t>25/03/2023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426C6E-61CA-0CC5-96E9-9FB93805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40E03E-750F-FA3B-DD7F-D85C595D4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319F-25C9-4A22-8117-CD17EB733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47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300981-9F8E-920F-528C-BCC0FE47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EDCE9E-7894-E18F-3AE8-98D143F43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8BBB17-D5B3-B732-02CB-DCA976FA9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FA2CB-AEDA-4BA8-AA89-BFC48250AB06}" type="datetimeFigureOut">
              <a:rPr lang="es-ES" smtClean="0"/>
              <a:t>25/03/2023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4DAF1-51F6-5219-2409-28B4742D4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3FD52D-2957-FD09-79A8-3416E4C5B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0319F-25C9-4A22-8117-CD17EB733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64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1D2D14C-AB88-37EB-52A4-F6FD5C0C3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002717"/>
              </p:ext>
            </p:extLst>
          </p:nvPr>
        </p:nvGraphicFramePr>
        <p:xfrm>
          <a:off x="102408" y="181867"/>
          <a:ext cx="3636288" cy="170688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818144">
                  <a:extLst>
                    <a:ext uri="{9D8B030D-6E8A-4147-A177-3AD203B41FA5}">
                      <a16:colId xmlns:a16="http://schemas.microsoft.com/office/drawing/2014/main" val="2544618601"/>
                    </a:ext>
                  </a:extLst>
                </a:gridCol>
                <a:gridCol w="1818144">
                  <a:extLst>
                    <a:ext uri="{9D8B030D-6E8A-4147-A177-3AD203B41FA5}">
                      <a16:colId xmlns:a16="http://schemas.microsoft.com/office/drawing/2014/main" val="618836124"/>
                    </a:ext>
                  </a:extLst>
                </a:gridCol>
              </a:tblGrid>
              <a:tr h="185146">
                <a:tc>
                  <a:txBody>
                    <a:bodyPr/>
                    <a:lstStyle/>
                    <a:p>
                      <a:pPr algn="l"/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poweroff</a:t>
                      </a:r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E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Apagado del sistema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070551"/>
                  </a:ext>
                </a:extLst>
              </a:tr>
              <a:tr h="151211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Reinicio del 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5721"/>
                  </a:ext>
                </a:extLst>
              </a:tr>
              <a:tr h="134173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suspend</a:t>
                      </a:r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Suspensión del sistema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804273"/>
                  </a:ext>
                </a:extLst>
              </a:tr>
              <a:tr h="134173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hibernate</a:t>
                      </a:r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Hibernación del 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79532"/>
                  </a:ext>
                </a:extLst>
              </a:tr>
              <a:tr h="164992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default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Entra en modo predeterminado (target por defecto)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439601"/>
                  </a:ext>
                </a:extLst>
              </a:tr>
              <a:tr h="142659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emergency</a:t>
                      </a:r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Entra en modo emergencia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587182"/>
                  </a:ext>
                </a:extLst>
              </a:tr>
              <a:tr h="131159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-running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Comprueba si el sistema está operativo</a:t>
                      </a:r>
                    </a:p>
                    <a:p>
                      <a:pPr marL="0" algn="l" defTabSz="914400" rtl="0" eaLnBrk="1" latinLnBrk="0" hangingPunct="1"/>
                      <a:endParaRPr lang="es-ES" sz="7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326454"/>
                  </a:ext>
                </a:extLst>
              </a:tr>
            </a:tbl>
          </a:graphicData>
        </a:graphic>
      </p:graphicFrame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6201D88-A951-72D9-5EAC-AFFCB4E3EB3E}"/>
              </a:ext>
            </a:extLst>
          </p:cNvPr>
          <p:cNvSpPr/>
          <p:nvPr/>
        </p:nvSpPr>
        <p:spPr>
          <a:xfrm>
            <a:off x="599347" y="70649"/>
            <a:ext cx="2642413" cy="2072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/>
              <a:t>Estado del sistema</a:t>
            </a:r>
          </a:p>
        </p:txBody>
      </p:sp>
      <p:graphicFrame>
        <p:nvGraphicFramePr>
          <p:cNvPr id="8" name="Tabla 4">
            <a:extLst>
              <a:ext uri="{FF2B5EF4-FFF2-40B4-BE49-F238E27FC236}">
                <a16:creationId xmlns:a16="http://schemas.microsoft.com/office/drawing/2014/main" id="{B08AFAE8-0101-EA7E-2095-7E80FB661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094005"/>
              </p:ext>
            </p:extLst>
          </p:nvPr>
        </p:nvGraphicFramePr>
        <p:xfrm>
          <a:off x="3901283" y="157552"/>
          <a:ext cx="4118167" cy="2581747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2055443">
                  <a:extLst>
                    <a:ext uri="{9D8B030D-6E8A-4147-A177-3AD203B41FA5}">
                      <a16:colId xmlns:a16="http://schemas.microsoft.com/office/drawing/2014/main" val="2544618601"/>
                    </a:ext>
                  </a:extLst>
                </a:gridCol>
                <a:gridCol w="2062724">
                  <a:extLst>
                    <a:ext uri="{9D8B030D-6E8A-4147-A177-3AD203B41FA5}">
                      <a16:colId xmlns:a16="http://schemas.microsoft.com/office/drawing/2014/main" val="618836124"/>
                    </a:ext>
                  </a:extLst>
                </a:gridCol>
              </a:tblGrid>
              <a:tr h="338086">
                <a:tc>
                  <a:txBody>
                    <a:bodyPr/>
                    <a:lstStyle/>
                    <a:p>
                      <a:pPr algn="l"/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list-units</a:t>
                      </a:r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E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Enumera las unidades de </a:t>
                      </a:r>
                      <a:r>
                        <a:rPr lang="es-ES" sz="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Systemd</a:t>
                      </a:r>
                      <a:endParaRPr lang="es-E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070551"/>
                  </a:ext>
                </a:extLst>
              </a:tr>
              <a:tr h="338086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-sockets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Enumera las unidades socket de </a:t>
                      </a:r>
                      <a:r>
                        <a:rPr lang="es-ES" sz="7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Systemd</a:t>
                      </a:r>
                      <a:endParaRPr lang="es-ES" sz="7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5721"/>
                  </a:ext>
                </a:extLst>
              </a:tr>
              <a:tr h="338086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-files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Enumera las unidades instaladas en el sistema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804273"/>
                  </a:ext>
                </a:extLst>
              </a:tr>
              <a:tr h="338086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-dependencias [UNIT]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Enumera las dependencias existentes en la unidad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79532"/>
                  </a:ext>
                </a:extLst>
              </a:tr>
              <a:tr h="215145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-active [UNIT]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Comprueba si la unidad está activa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439601"/>
                  </a:ext>
                </a:extLst>
              </a:tr>
              <a:tr h="338086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is-failed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[UNIT]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Comprueba si la unidad está en estado fallido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587182"/>
                  </a:ext>
                </a:extLst>
              </a:tr>
              <a:tr h="338086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show [PATTERN]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las propiedades de unidad, </a:t>
                      </a:r>
                      <a:r>
                        <a:rPr lang="es-ES" sz="7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job</a:t>
                      </a:r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o administrador en función del patrón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206485"/>
                  </a:ext>
                </a:extLst>
              </a:tr>
              <a:tr h="338086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[UNIT]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las páginas del manual si están disponibles</a:t>
                      </a:r>
                    </a:p>
                    <a:p>
                      <a:pPr marL="0" algn="l" defTabSz="914400" rtl="0" eaLnBrk="1" latinLnBrk="0" hangingPunct="1"/>
                      <a:endParaRPr lang="es-ES" sz="7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6454"/>
                  </a:ext>
                </a:extLst>
              </a:tr>
            </a:tbl>
          </a:graphicData>
        </a:graphic>
      </p:graphicFrame>
      <p:graphicFrame>
        <p:nvGraphicFramePr>
          <p:cNvPr id="34" name="Tabla 4">
            <a:extLst>
              <a:ext uri="{FF2B5EF4-FFF2-40B4-BE49-F238E27FC236}">
                <a16:creationId xmlns:a16="http://schemas.microsoft.com/office/drawing/2014/main" id="{CBB965CD-34A5-D7DA-EEBC-69E763E67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682533"/>
              </p:ext>
            </p:extLst>
          </p:nvPr>
        </p:nvGraphicFramePr>
        <p:xfrm>
          <a:off x="96423" y="1960532"/>
          <a:ext cx="3635080" cy="283464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848246">
                  <a:extLst>
                    <a:ext uri="{9D8B030D-6E8A-4147-A177-3AD203B41FA5}">
                      <a16:colId xmlns:a16="http://schemas.microsoft.com/office/drawing/2014/main" val="2544618601"/>
                    </a:ext>
                  </a:extLst>
                </a:gridCol>
                <a:gridCol w="1786834">
                  <a:extLst>
                    <a:ext uri="{9D8B030D-6E8A-4147-A177-3AD203B41FA5}">
                      <a16:colId xmlns:a16="http://schemas.microsoft.com/office/drawing/2014/main" val="618836124"/>
                    </a:ext>
                  </a:extLst>
                </a:gridCol>
              </a:tblGrid>
              <a:tr h="185146">
                <a:tc>
                  <a:txBody>
                    <a:bodyPr/>
                    <a:lstStyle/>
                    <a:p>
                      <a:pPr algn="l"/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 [UNIT]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E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Muestra información de estado de la unidad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070551"/>
                  </a:ext>
                </a:extLst>
              </a:tr>
              <a:tr h="236334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–M [MACHINE] status [UNIT]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información de estado de la unidad sobre una máquina/contenedor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5721"/>
                  </a:ext>
                </a:extLst>
              </a:tr>
              <a:tr h="134173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/stop [UNIT]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Inicio/parada de una unidad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804273"/>
                  </a:ext>
                </a:extLst>
              </a:tr>
              <a:tr h="216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restart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reload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[UNIT]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Reinicio/recarga de configuración de una unidad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79532"/>
                  </a:ext>
                </a:extLst>
              </a:tr>
              <a:tr h="164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enable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disable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[UNIT]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Habilita/deshabilita una unidad para que se inicie en el arranque del sistema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439601"/>
                  </a:ext>
                </a:extLst>
              </a:tr>
              <a:tr h="142659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is-enabled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[UNIT]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Comprueba si la unidad está habilitada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587182"/>
                  </a:ext>
                </a:extLst>
              </a:tr>
              <a:tr h="142659">
                <a:tc>
                  <a:txBody>
                    <a:bodyPr/>
                    <a:lstStyle/>
                    <a:p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kill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[PATTERN]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Envía una señal para matar un proceso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206485"/>
                  </a:ext>
                </a:extLst>
              </a:tr>
              <a:tr h="131159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mask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unmask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[UNIT]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Enmascara/desenmascara una unidad para que no puedan iniciarse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6454"/>
                  </a:ext>
                </a:extLst>
              </a:tr>
              <a:tr h="131159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add-wants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[TARGET] [UNIT]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Agrega dependencias </a:t>
                      </a:r>
                      <a:r>
                        <a:rPr lang="es-ES" sz="7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Wants</a:t>
                      </a:r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al target especificado para la unidad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942538"/>
                  </a:ext>
                </a:extLst>
              </a:tr>
              <a:tr h="131159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add-requires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[TARGET] [UNIT]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Agrega dependencias </a:t>
                      </a:r>
                      <a:r>
                        <a:rPr lang="es-ES" sz="7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Requires</a:t>
                      </a:r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al target especificado para la unidad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4565294"/>
                  </a:ext>
                </a:extLst>
              </a:tr>
            </a:tbl>
          </a:graphicData>
        </a:graphic>
      </p:graphicFrame>
      <p:graphicFrame>
        <p:nvGraphicFramePr>
          <p:cNvPr id="35" name="Tabla 4">
            <a:extLst>
              <a:ext uri="{FF2B5EF4-FFF2-40B4-BE49-F238E27FC236}">
                <a16:creationId xmlns:a16="http://schemas.microsoft.com/office/drawing/2014/main" id="{2747FFF9-D25A-DEC7-D284-6D3CA454B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602145"/>
              </p:ext>
            </p:extLst>
          </p:nvPr>
        </p:nvGraphicFramePr>
        <p:xfrm>
          <a:off x="89937" y="4866957"/>
          <a:ext cx="3642520" cy="121920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821260">
                  <a:extLst>
                    <a:ext uri="{9D8B030D-6E8A-4147-A177-3AD203B41FA5}">
                      <a16:colId xmlns:a16="http://schemas.microsoft.com/office/drawing/2014/main" val="2544618601"/>
                    </a:ext>
                  </a:extLst>
                </a:gridCol>
                <a:gridCol w="1821260">
                  <a:extLst>
                    <a:ext uri="{9D8B030D-6E8A-4147-A177-3AD203B41FA5}">
                      <a16:colId xmlns:a16="http://schemas.microsoft.com/office/drawing/2014/main" val="618836124"/>
                    </a:ext>
                  </a:extLst>
                </a:gridCol>
              </a:tblGrid>
              <a:tr h="185146">
                <a:tc>
                  <a:txBody>
                    <a:bodyPr/>
                    <a:lstStyle/>
                    <a:p>
                      <a:pPr algn="l"/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--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failed</a:t>
                      </a:r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E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Enumera las unidades con estado fallido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070551"/>
                  </a:ext>
                </a:extLst>
              </a:tr>
              <a:tr h="151211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systemd-analyze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tiempos de inicio del 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5721"/>
                  </a:ext>
                </a:extLst>
              </a:tr>
              <a:tr h="134173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systemd-analyze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blame</a:t>
                      </a:r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Enumera unidades en ejecución ordenadas por el tiempo de arranque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804273"/>
                  </a:ext>
                </a:extLst>
              </a:tr>
              <a:tr h="134173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systemd-analyze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unit-paths</a:t>
                      </a:r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lista de directorios desde los que se puede cargar archivos de unidad</a:t>
                      </a:r>
                    </a:p>
                    <a:p>
                      <a:pPr marL="0" algn="l" defTabSz="914400" rtl="0" eaLnBrk="1" latinLnBrk="0" hangingPunct="1"/>
                      <a:endParaRPr lang="es-ES" sz="7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79532"/>
                  </a:ext>
                </a:extLst>
              </a:tr>
            </a:tbl>
          </a:graphicData>
        </a:graphic>
      </p:graphicFrame>
      <p:graphicFrame>
        <p:nvGraphicFramePr>
          <p:cNvPr id="37" name="Tabla 4">
            <a:extLst>
              <a:ext uri="{FF2B5EF4-FFF2-40B4-BE49-F238E27FC236}">
                <a16:creationId xmlns:a16="http://schemas.microsoft.com/office/drawing/2014/main" id="{1B3FFAE3-0AF7-0B18-02E9-F89073FE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295470"/>
              </p:ext>
            </p:extLst>
          </p:nvPr>
        </p:nvGraphicFramePr>
        <p:xfrm>
          <a:off x="8194470" y="203886"/>
          <a:ext cx="3893730" cy="251460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2096908">
                  <a:extLst>
                    <a:ext uri="{9D8B030D-6E8A-4147-A177-3AD203B41FA5}">
                      <a16:colId xmlns:a16="http://schemas.microsoft.com/office/drawing/2014/main" val="2544618601"/>
                    </a:ext>
                  </a:extLst>
                </a:gridCol>
                <a:gridCol w="1796822">
                  <a:extLst>
                    <a:ext uri="{9D8B030D-6E8A-4147-A177-3AD203B41FA5}">
                      <a16:colId xmlns:a16="http://schemas.microsoft.com/office/drawing/2014/main" val="618836124"/>
                    </a:ext>
                  </a:extLst>
                </a:gridCol>
              </a:tblGrid>
              <a:tr h="185146">
                <a:tc>
                  <a:txBody>
                    <a:bodyPr/>
                    <a:lstStyle/>
                    <a:p>
                      <a:pPr algn="l"/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journalctl</a:t>
                      </a:r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E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Muestra el log completo 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070551"/>
                  </a:ext>
                </a:extLst>
              </a:tr>
              <a:tr h="151211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journalctl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logs a medida que se generan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5721"/>
                  </a:ext>
                </a:extLst>
              </a:tr>
              <a:tr h="134173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journalctl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xe</a:t>
                      </a:r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logs de errores recientes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804273"/>
                  </a:ext>
                </a:extLst>
              </a:tr>
              <a:tr h="216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journalctl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-u [UNIT] –n [LINES]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logs más recientes limitando las líneas para una unidad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79532"/>
                  </a:ext>
                </a:extLst>
              </a:tr>
              <a:tr h="164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journalctl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-r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los logs más recientes primero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439601"/>
                  </a:ext>
                </a:extLst>
              </a:tr>
              <a:tr h="142659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journalctl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--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list-boots</a:t>
                      </a:r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una lista de los inicios del 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587182"/>
                  </a:ext>
                </a:extLst>
              </a:tr>
              <a:tr h="142659">
                <a:tc>
                  <a:txBody>
                    <a:bodyPr/>
                    <a:lstStyle/>
                    <a:p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journalctl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-b [ID]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logs de un inicio del sistema concreto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206485"/>
                  </a:ext>
                </a:extLst>
              </a:tr>
              <a:tr h="131159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journalctl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-S [DATE] -U [DATE]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logs entre dos fechas concretas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6454"/>
                  </a:ext>
                </a:extLst>
              </a:tr>
              <a:tr h="131159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journalctl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-M [MACHINE]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logs específicos de una máquina/contenedor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942538"/>
                  </a:ext>
                </a:extLst>
              </a:tr>
              <a:tr h="131159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journalctl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–k</a:t>
                      </a:r>
                    </a:p>
                    <a:p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solo logs del </a:t>
                      </a:r>
                      <a:r>
                        <a:rPr lang="es-ES" sz="7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kernel</a:t>
                      </a:r>
                      <a:endParaRPr lang="es-ES" sz="7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4565294"/>
                  </a:ext>
                </a:extLst>
              </a:tr>
            </a:tbl>
          </a:graphicData>
        </a:graphic>
      </p:graphicFrame>
      <p:graphicFrame>
        <p:nvGraphicFramePr>
          <p:cNvPr id="40" name="Tabla 4">
            <a:extLst>
              <a:ext uri="{FF2B5EF4-FFF2-40B4-BE49-F238E27FC236}">
                <a16:creationId xmlns:a16="http://schemas.microsoft.com/office/drawing/2014/main" id="{404921AC-777E-1E59-7298-11C90B0A8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513512"/>
              </p:ext>
            </p:extLst>
          </p:nvPr>
        </p:nvGraphicFramePr>
        <p:xfrm>
          <a:off x="3901282" y="2809925"/>
          <a:ext cx="4118167" cy="132588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2027786">
                  <a:extLst>
                    <a:ext uri="{9D8B030D-6E8A-4147-A177-3AD203B41FA5}">
                      <a16:colId xmlns:a16="http://schemas.microsoft.com/office/drawing/2014/main" val="2544618601"/>
                    </a:ext>
                  </a:extLst>
                </a:gridCol>
                <a:gridCol w="2090381">
                  <a:extLst>
                    <a:ext uri="{9D8B030D-6E8A-4147-A177-3AD203B41FA5}">
                      <a16:colId xmlns:a16="http://schemas.microsoft.com/office/drawing/2014/main" val="618836124"/>
                    </a:ext>
                  </a:extLst>
                </a:gridCol>
              </a:tblGrid>
              <a:tr h="185146">
                <a:tc>
                  <a:txBody>
                    <a:bodyPr/>
                    <a:lstStyle/>
                    <a:p>
                      <a:pPr algn="l"/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daemon-reload</a:t>
                      </a:r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E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Recarga la configuración del administrador de </a:t>
                      </a:r>
                      <a:r>
                        <a:rPr lang="es-ES" sz="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Systemd</a:t>
                      </a:r>
                      <a:endParaRPr lang="es-E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070551"/>
                  </a:ext>
                </a:extLst>
              </a:tr>
              <a:tr h="151211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daemon-reexec</a:t>
                      </a:r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Vuelve a ejecutar el administrador de </a:t>
                      </a:r>
                      <a:r>
                        <a:rPr lang="es-ES" sz="7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Systemd</a:t>
                      </a:r>
                      <a:endParaRPr lang="es-ES" sz="7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5721"/>
                  </a:ext>
                </a:extLst>
              </a:tr>
              <a:tr h="134173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log-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level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[LEVEL]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Imprime el nivel de registro actual o cambia el nivel si se establece LEVEL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804273"/>
                  </a:ext>
                </a:extLst>
              </a:tr>
              <a:tr h="134173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service-watchdogs</a:t>
                      </a:r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el estado de los </a:t>
                      </a:r>
                      <a:r>
                        <a:rPr lang="es-ES" sz="7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watchdogs</a:t>
                      </a:r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en tiempo de ejecución del servicio del administrador</a:t>
                      </a:r>
                    </a:p>
                    <a:p>
                      <a:pPr marL="0" algn="l" defTabSz="914400" rtl="0" eaLnBrk="1" latinLnBrk="0" hangingPunct="1"/>
                      <a:endParaRPr lang="es-ES" sz="7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79532"/>
                  </a:ext>
                </a:extLst>
              </a:tr>
            </a:tbl>
          </a:graphicData>
        </a:graphic>
      </p:graphicFrame>
      <p:graphicFrame>
        <p:nvGraphicFramePr>
          <p:cNvPr id="42" name="Tabla 4">
            <a:extLst>
              <a:ext uri="{FF2B5EF4-FFF2-40B4-BE49-F238E27FC236}">
                <a16:creationId xmlns:a16="http://schemas.microsoft.com/office/drawing/2014/main" id="{BD489802-08B3-CF64-32B2-CE4341B2E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290949"/>
              </p:ext>
            </p:extLst>
          </p:nvPr>
        </p:nvGraphicFramePr>
        <p:xfrm>
          <a:off x="89937" y="6167669"/>
          <a:ext cx="3636288" cy="60960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818144">
                  <a:extLst>
                    <a:ext uri="{9D8B030D-6E8A-4147-A177-3AD203B41FA5}">
                      <a16:colId xmlns:a16="http://schemas.microsoft.com/office/drawing/2014/main" val="2544618601"/>
                    </a:ext>
                  </a:extLst>
                </a:gridCol>
                <a:gridCol w="1818144">
                  <a:extLst>
                    <a:ext uri="{9D8B030D-6E8A-4147-A177-3AD203B41FA5}">
                      <a16:colId xmlns:a16="http://schemas.microsoft.com/office/drawing/2014/main" val="618836124"/>
                    </a:ext>
                  </a:extLst>
                </a:gridCol>
              </a:tblGrid>
              <a:tr h="295994">
                <a:tc>
                  <a:txBody>
                    <a:bodyPr/>
                    <a:lstStyle/>
                    <a:p>
                      <a:pPr algn="l"/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show-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environment</a:t>
                      </a:r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E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Muestra las variables de entorno de </a:t>
                      </a:r>
                      <a:r>
                        <a:rPr lang="es-ES" sz="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Systemd</a:t>
                      </a:r>
                      <a:endParaRPr lang="es-E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070551"/>
                  </a:ext>
                </a:extLst>
              </a:tr>
              <a:tr h="297147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set-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environment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[VARIABLE=VALUE]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Configura una variable de entorno de </a:t>
                      </a:r>
                      <a:r>
                        <a:rPr lang="es-ES" sz="7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Systemd</a:t>
                      </a:r>
                      <a:endParaRPr lang="es-ES" sz="7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5721"/>
                  </a:ext>
                </a:extLst>
              </a:tr>
            </a:tbl>
          </a:graphicData>
        </a:graphic>
      </p:graphicFrame>
      <p:graphicFrame>
        <p:nvGraphicFramePr>
          <p:cNvPr id="44" name="Tabla 4">
            <a:extLst>
              <a:ext uri="{FF2B5EF4-FFF2-40B4-BE49-F238E27FC236}">
                <a16:creationId xmlns:a16="http://schemas.microsoft.com/office/drawing/2014/main" id="{7EEF7807-A2F3-81A5-78AA-0CB06680D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719666"/>
              </p:ext>
            </p:extLst>
          </p:nvPr>
        </p:nvGraphicFramePr>
        <p:xfrm>
          <a:off x="8188703" y="2786340"/>
          <a:ext cx="3893728" cy="121920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946864">
                  <a:extLst>
                    <a:ext uri="{9D8B030D-6E8A-4147-A177-3AD203B41FA5}">
                      <a16:colId xmlns:a16="http://schemas.microsoft.com/office/drawing/2014/main" val="2544618601"/>
                    </a:ext>
                  </a:extLst>
                </a:gridCol>
                <a:gridCol w="1946864">
                  <a:extLst>
                    <a:ext uri="{9D8B030D-6E8A-4147-A177-3AD203B41FA5}">
                      <a16:colId xmlns:a16="http://schemas.microsoft.com/office/drawing/2014/main" val="618836124"/>
                    </a:ext>
                  </a:extLst>
                </a:gridCol>
              </a:tblGrid>
              <a:tr h="185146">
                <a:tc>
                  <a:txBody>
                    <a:bodyPr/>
                    <a:lstStyle/>
                    <a:p>
                      <a:pPr algn="l"/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-default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E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Devuelve el target predeterminado para el inicio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070551"/>
                  </a:ext>
                </a:extLst>
              </a:tr>
              <a:tr h="151211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set-default [TARGET]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Establece el target predeterminado para el inicio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5721"/>
                  </a:ext>
                </a:extLst>
              </a:tr>
              <a:tr h="134173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isolate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[TARGET]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Inicia el target establecido deteniendo el predeterminado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804273"/>
                  </a:ext>
                </a:extLst>
              </a:tr>
              <a:tr h="134173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list-units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--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=target</a:t>
                      </a:r>
                    </a:p>
                    <a:p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Enumera las unidades de tipo 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79532"/>
                  </a:ext>
                </a:extLst>
              </a:tr>
            </a:tbl>
          </a:graphicData>
        </a:graphic>
      </p:graphicFrame>
      <p:graphicFrame>
        <p:nvGraphicFramePr>
          <p:cNvPr id="46" name="Tabla 4">
            <a:extLst>
              <a:ext uri="{FF2B5EF4-FFF2-40B4-BE49-F238E27FC236}">
                <a16:creationId xmlns:a16="http://schemas.microsoft.com/office/drawing/2014/main" id="{DB9112DF-1004-43C3-A8BD-07B30C0B3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095797"/>
              </p:ext>
            </p:extLst>
          </p:nvPr>
        </p:nvGraphicFramePr>
        <p:xfrm>
          <a:off x="8188703" y="4073394"/>
          <a:ext cx="3893728" cy="272796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911066">
                  <a:extLst>
                    <a:ext uri="{9D8B030D-6E8A-4147-A177-3AD203B41FA5}">
                      <a16:colId xmlns:a16="http://schemas.microsoft.com/office/drawing/2014/main" val="2544618601"/>
                    </a:ext>
                  </a:extLst>
                </a:gridCol>
                <a:gridCol w="1982662">
                  <a:extLst>
                    <a:ext uri="{9D8B030D-6E8A-4147-A177-3AD203B41FA5}">
                      <a16:colId xmlns:a16="http://schemas.microsoft.com/office/drawing/2014/main" val="6188361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machinectl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E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Enumera las máquinas/contenedores en ejecución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070551"/>
                  </a:ext>
                </a:extLst>
              </a:tr>
              <a:tr h="151211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machinectl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 [NAME]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información de estado de la máquina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5721"/>
                  </a:ext>
                </a:extLst>
              </a:tr>
              <a:tr h="134173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machinectl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[NAME]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Inicia un contenedor (usando </a:t>
                      </a:r>
                      <a:r>
                        <a:rPr lang="es-ES" sz="7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systemd-nspawn</a:t>
                      </a:r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804273"/>
                  </a:ext>
                </a:extLst>
              </a:tr>
              <a:tr h="216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machinectl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login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[NAME]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Abre un terminal para iniciar sesión en un contenedor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79532"/>
                  </a:ext>
                </a:extLst>
              </a:tr>
              <a:tr h="164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machinectl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enable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disable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[NAME]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Habilita/deshabilita un contenedor para que se inicie en el arranque del sistema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439601"/>
                  </a:ext>
                </a:extLst>
              </a:tr>
              <a:tr h="142659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machinectl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poweroff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[NAME]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Reinicia/apaga un contenedor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587182"/>
                  </a:ext>
                </a:extLst>
              </a:tr>
              <a:tr h="142659">
                <a:tc>
                  <a:txBody>
                    <a:bodyPr/>
                    <a:lstStyle/>
                    <a:p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machinectl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rename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[NAME_OLD] [NAME_NEW]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Cambia el nombre de un contenedor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206485"/>
                  </a:ext>
                </a:extLst>
              </a:tr>
              <a:tr h="131159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systemd-nspawn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bD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[PATH]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Arranque del contenedor en la ruta especificada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6454"/>
                  </a:ext>
                </a:extLst>
              </a:tr>
              <a:tr h="131159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systemd-nspawn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bD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[PATH] --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private-network</a:t>
                      </a:r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Arranque del contenedor desconectado la red del contenedor del host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942538"/>
                  </a:ext>
                </a:extLst>
              </a:tr>
              <a:tr h="131159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systemd-nspawn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bD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[PATH] --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network-veth</a:t>
                      </a:r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Arranque del contenedor con enlace Ethernet virtual entre host y contenedor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4565294"/>
                  </a:ext>
                </a:extLst>
              </a:tr>
            </a:tbl>
          </a:graphicData>
        </a:graphic>
      </p:graphicFrame>
      <p:graphicFrame>
        <p:nvGraphicFramePr>
          <p:cNvPr id="48" name="Tabla 4">
            <a:extLst>
              <a:ext uri="{FF2B5EF4-FFF2-40B4-BE49-F238E27FC236}">
                <a16:creationId xmlns:a16="http://schemas.microsoft.com/office/drawing/2014/main" id="{C6161EE9-4CE8-B50D-FA68-D7D06B161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454866"/>
              </p:ext>
            </p:extLst>
          </p:nvPr>
        </p:nvGraphicFramePr>
        <p:xfrm>
          <a:off x="3901711" y="4206431"/>
          <a:ext cx="4117307" cy="2624776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2184066">
                  <a:extLst>
                    <a:ext uri="{9D8B030D-6E8A-4147-A177-3AD203B41FA5}">
                      <a16:colId xmlns:a16="http://schemas.microsoft.com/office/drawing/2014/main" val="2544618601"/>
                    </a:ext>
                  </a:extLst>
                </a:gridCol>
                <a:gridCol w="1933241">
                  <a:extLst>
                    <a:ext uri="{9D8B030D-6E8A-4147-A177-3AD203B41FA5}">
                      <a16:colId xmlns:a16="http://schemas.microsoft.com/office/drawing/2014/main" val="618836124"/>
                    </a:ext>
                  </a:extLst>
                </a:gridCol>
              </a:tblGrid>
              <a:tr h="185146">
                <a:tc>
                  <a:txBody>
                    <a:bodyPr/>
                    <a:lstStyle/>
                    <a:p>
                      <a:pPr algn="l"/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systemd-cgls</a:t>
                      </a:r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E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Muestra el contenido de la jerarquía del grupo de control de Linux en un árbol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070551"/>
                  </a:ext>
                </a:extLst>
              </a:tr>
              <a:tr h="151211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systemd-cgtop</a:t>
                      </a:r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los grupos de control superiores de la jerarquía del grupo de control de Linux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5721"/>
                  </a:ext>
                </a:extLst>
              </a:tr>
              <a:tr h="134173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loginctl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list-sessions</a:t>
                      </a:r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la lista de sesiones activas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804273"/>
                  </a:ext>
                </a:extLst>
              </a:tr>
              <a:tr h="216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loginctl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activate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[ID]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Activa una sesión en primer plano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79532"/>
                  </a:ext>
                </a:extLst>
              </a:tr>
              <a:tr h="164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loginctl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lock-session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[ID]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Activa el bloqueo de pantalla en la sesión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439601"/>
                  </a:ext>
                </a:extLst>
              </a:tr>
              <a:tr h="142659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loginctl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terminate-session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[ID]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Termina una sesión matando sus procesos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587182"/>
                  </a:ext>
                </a:extLst>
              </a:tr>
              <a:tr h="142659">
                <a:tc>
                  <a:txBody>
                    <a:bodyPr/>
                    <a:lstStyle/>
                    <a:p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loginctl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list-users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la lista de usuarios conectados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206485"/>
                  </a:ext>
                </a:extLst>
              </a:tr>
              <a:tr h="131159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loginctl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-status [USER]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información sobre el estado del usuario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6454"/>
                  </a:ext>
                </a:extLst>
              </a:tr>
              <a:tr h="131159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loginctl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kill-user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[USER] –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signal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[SIGNAL]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Envía la señal especificada a los procesos de un usuario para finalizarlos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942538"/>
                  </a:ext>
                </a:extLst>
              </a:tr>
              <a:tr h="131159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hostnamectl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información sobre la máquina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4565294"/>
                  </a:ext>
                </a:extLst>
              </a:tr>
              <a:tr h="131159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hostnamectl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set-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hostname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[NAME]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Establece el nombre de máquina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486157"/>
                  </a:ext>
                </a:extLst>
              </a:tr>
            </a:tbl>
          </a:graphicData>
        </a:graphic>
      </p:graphicFrame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2AF473FB-5EEB-1A13-8143-3D9717C5ACD0}"/>
              </a:ext>
            </a:extLst>
          </p:cNvPr>
          <p:cNvSpPr/>
          <p:nvPr/>
        </p:nvSpPr>
        <p:spPr>
          <a:xfrm>
            <a:off x="599347" y="1817597"/>
            <a:ext cx="2642413" cy="2072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/>
              <a:t>Gestión de servicios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880CB69E-B0D6-483D-FE55-3FBE9676D0E9}"/>
              </a:ext>
            </a:extLst>
          </p:cNvPr>
          <p:cNvSpPr/>
          <p:nvPr/>
        </p:nvSpPr>
        <p:spPr>
          <a:xfrm>
            <a:off x="599347" y="4722587"/>
            <a:ext cx="2642413" cy="2072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/>
              <a:t>Análisis y depuración</a:t>
            </a: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B3B114D2-5AC0-1F34-DB65-B1F1A57F9A77}"/>
              </a:ext>
            </a:extLst>
          </p:cNvPr>
          <p:cNvSpPr/>
          <p:nvPr/>
        </p:nvSpPr>
        <p:spPr>
          <a:xfrm>
            <a:off x="4639162" y="53938"/>
            <a:ext cx="2642413" cy="2072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/>
              <a:t>Información de unidades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B8EDE647-3A55-D33D-6460-33896DA0AFB0}"/>
              </a:ext>
            </a:extLst>
          </p:cNvPr>
          <p:cNvSpPr/>
          <p:nvPr/>
        </p:nvSpPr>
        <p:spPr>
          <a:xfrm>
            <a:off x="4639162" y="2656404"/>
            <a:ext cx="2642413" cy="2072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/>
              <a:t>Comandos estado administrador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6AFFBC41-B0CA-9041-801E-A5BDCF7CF038}"/>
              </a:ext>
            </a:extLst>
          </p:cNvPr>
          <p:cNvSpPr/>
          <p:nvPr/>
        </p:nvSpPr>
        <p:spPr>
          <a:xfrm>
            <a:off x="599347" y="6023299"/>
            <a:ext cx="2642413" cy="2072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/>
              <a:t>Comandos de entorno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92FD77CF-BEEF-F636-C88C-E8315B9BC303}"/>
              </a:ext>
            </a:extLst>
          </p:cNvPr>
          <p:cNvSpPr/>
          <p:nvPr/>
        </p:nvSpPr>
        <p:spPr>
          <a:xfrm>
            <a:off x="4639162" y="4067504"/>
            <a:ext cx="2642413" cy="2072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/>
              <a:t>Otros comandos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2535DE3D-5FA9-5E4D-106A-6B017A8D4172}"/>
              </a:ext>
            </a:extLst>
          </p:cNvPr>
          <p:cNvSpPr/>
          <p:nvPr/>
        </p:nvSpPr>
        <p:spPr>
          <a:xfrm>
            <a:off x="8820127" y="53938"/>
            <a:ext cx="2642413" cy="2072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/>
              <a:t>Gestión de logs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CEF71F2C-297D-7A14-295C-B15758BFB928}"/>
              </a:ext>
            </a:extLst>
          </p:cNvPr>
          <p:cNvSpPr/>
          <p:nvPr/>
        </p:nvSpPr>
        <p:spPr>
          <a:xfrm>
            <a:off x="8820126" y="2658872"/>
            <a:ext cx="2642413" cy="2072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 err="1"/>
              <a:t>Runlevels</a:t>
            </a:r>
            <a:endParaRPr lang="es-ES" sz="900" b="1" dirty="0"/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20D80FBD-403F-7F7B-8570-FB137E320CEC}"/>
              </a:ext>
            </a:extLst>
          </p:cNvPr>
          <p:cNvSpPr/>
          <p:nvPr/>
        </p:nvSpPr>
        <p:spPr>
          <a:xfrm>
            <a:off x="8814360" y="3928499"/>
            <a:ext cx="2642413" cy="2072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/>
              <a:t>Gestión contenedores y máquinas virtuales</a:t>
            </a:r>
          </a:p>
        </p:txBody>
      </p:sp>
    </p:spTree>
    <p:extLst>
      <p:ext uri="{BB962C8B-B14F-4D97-AF65-F5344CB8AC3E}">
        <p14:creationId xmlns:p14="http://schemas.microsoft.com/office/powerpoint/2010/main" val="5340080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886</Words>
  <Application>Microsoft Office PowerPoint</Application>
  <PresentationFormat>Panorámica</PresentationFormat>
  <Paragraphs>170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 Machuca</dc:creator>
  <cp:lastModifiedBy>Alberto Machuca</cp:lastModifiedBy>
  <cp:revision>2</cp:revision>
  <dcterms:created xsi:type="dcterms:W3CDTF">2023-03-25T09:17:07Z</dcterms:created>
  <dcterms:modified xsi:type="dcterms:W3CDTF">2023-03-25T12:49:16Z</dcterms:modified>
</cp:coreProperties>
</file>