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D89F-C065-4DA9-AA28-B7FF12E3C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C++11 </a:t>
            </a:r>
            <a:r>
              <a:rPr lang="es-ES" dirty="0" err="1"/>
              <a:t>Multithreading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0A69-CBE5-4468-8C9A-A7C0091FD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99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4443726" y="2339541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36AC14-AEE6-44FE-9F3A-8172E6C37C7F}"/>
              </a:ext>
            </a:extLst>
          </p:cNvPr>
          <p:cNvSpPr/>
          <p:nvPr/>
        </p:nvSpPr>
        <p:spPr>
          <a:xfrm>
            <a:off x="4049697" y="4837401"/>
            <a:ext cx="2883762" cy="610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70F435D-C5D8-4D40-8154-AC8E581F2F5B}"/>
              </a:ext>
            </a:extLst>
          </p:cNvPr>
          <p:cNvSpPr txBox="1">
            <a:spLocks/>
          </p:cNvSpPr>
          <p:nvPr/>
        </p:nvSpPr>
        <p:spPr>
          <a:xfrm>
            <a:off x="7272382" y="4358842"/>
            <a:ext cx="2145882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continue</a:t>
            </a:r>
            <a:endParaRPr lang="es-ES" sz="2000" dirty="0"/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F26BCA69-542D-44AA-AA71-B96CF3A6DAE3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H="1" flipV="1">
            <a:off x="5211645" y="3644559"/>
            <a:ext cx="1721814" cy="1498333"/>
          </a:xfrm>
          <a:prstGeom prst="curvedConnector4">
            <a:avLst>
              <a:gd name="adj1" fmla="val -13277"/>
              <a:gd name="adj2" fmla="val 60194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0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&lt;T&gt;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AF2B47-A129-4542-BF7F-BEB10319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0" y="2585448"/>
            <a:ext cx="9613861" cy="3599316"/>
          </a:xfrm>
        </p:spPr>
        <p:txBody>
          <a:bodyPr/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lock</a:t>
            </a:r>
            <a:r>
              <a:rPr lang="es-ES" dirty="0"/>
              <a:t> </a:t>
            </a:r>
            <a:r>
              <a:rPr lang="es-ES" dirty="0" err="1"/>
              <a:t>mechanism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a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waits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retrieving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.</a:t>
            </a:r>
          </a:p>
          <a:p>
            <a:r>
              <a:rPr lang="es-ES" dirty="0"/>
              <a:t>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new </a:t>
            </a:r>
            <a:r>
              <a:rPr lang="es-ES" dirty="0" err="1"/>
              <a:t>thread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AC962F-D1E6-4059-ADA8-8330FE2A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0" y="4100142"/>
            <a:ext cx="60579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8072983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A0156237-60C9-4D58-B014-4299EE698C5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25169" y="2992049"/>
            <a:ext cx="4647814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22DC642C-8C84-499D-8CD2-4B99B26D88CA}"/>
              </a:ext>
            </a:extLst>
          </p:cNvPr>
          <p:cNvSpPr txBox="1">
            <a:spLocks/>
          </p:cNvSpPr>
          <p:nvPr/>
        </p:nvSpPr>
        <p:spPr>
          <a:xfrm>
            <a:off x="3799621" y="3097239"/>
            <a:ext cx="3898909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=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async</a:t>
            </a:r>
            <a:r>
              <a:rPr lang="es-ES" sz="2000" dirty="0"/>
              <a:t>(</a:t>
            </a:r>
            <a:r>
              <a:rPr lang="es-ES" sz="2000" dirty="0" err="1"/>
              <a:t>threadB</a:t>
            </a:r>
            <a:r>
              <a:rPr lang="es-ES" sz="2000" dirty="0"/>
              <a:t>)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E9D54549-C391-4B34-A1F8-47E0E57B2070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015857" y="4013161"/>
            <a:ext cx="1170583" cy="29585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387AA9F-BEBE-4A03-89DE-B45265D721EE}"/>
              </a:ext>
            </a:extLst>
          </p:cNvPr>
          <p:cNvSpPr/>
          <p:nvPr/>
        </p:nvSpPr>
        <p:spPr>
          <a:xfrm>
            <a:off x="4487994" y="4746381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981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6146528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954D8D-A021-4678-8236-BCC0824CA0A0}"/>
              </a:ext>
            </a:extLst>
          </p:cNvPr>
          <p:cNvSpPr txBox="1">
            <a:spLocks/>
          </p:cNvSpPr>
          <p:nvPr/>
        </p:nvSpPr>
        <p:spPr>
          <a:xfrm>
            <a:off x="6061836" y="3644558"/>
            <a:ext cx="3073285" cy="517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B </a:t>
            </a:r>
            <a:r>
              <a:rPr lang="es-ES" sz="2000" dirty="0" err="1"/>
              <a:t>is</a:t>
            </a:r>
            <a:r>
              <a:rPr lang="es-ES" sz="2000" dirty="0"/>
              <a:t> running</a:t>
            </a:r>
          </a:p>
        </p:txBody>
      </p: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78997E62-48DA-44E9-B2B7-FD21822200BE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766422" y="3535387"/>
            <a:ext cx="1754332" cy="197267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E4AF50A2-AC9E-41D1-864F-0CDAEB2A7244}"/>
              </a:ext>
            </a:extLst>
          </p:cNvPr>
          <p:cNvSpPr txBox="1">
            <a:spLocks/>
          </p:cNvSpPr>
          <p:nvPr/>
        </p:nvSpPr>
        <p:spPr>
          <a:xfrm>
            <a:off x="2981572" y="4162506"/>
            <a:ext cx="7865748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future.get</a:t>
            </a:r>
            <a:r>
              <a:rPr lang="es-ES" sz="2000" dirty="0"/>
              <a:t>()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F5EF0F0-D1BA-4A96-97E2-2C9B2E4E2570}"/>
              </a:ext>
            </a:extLst>
          </p:cNvPr>
          <p:cNvSpPr txBox="1">
            <a:spLocks/>
          </p:cNvSpPr>
          <p:nvPr/>
        </p:nvSpPr>
        <p:spPr>
          <a:xfrm>
            <a:off x="735953" y="4397621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1EDD75D-A7AB-4770-BCAB-22D1BD3E715E}"/>
              </a:ext>
            </a:extLst>
          </p:cNvPr>
          <p:cNvSpPr/>
          <p:nvPr/>
        </p:nvSpPr>
        <p:spPr>
          <a:xfrm>
            <a:off x="4629925" y="5098136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9428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6146528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954D8D-A021-4678-8236-BCC0824CA0A0}"/>
              </a:ext>
            </a:extLst>
          </p:cNvPr>
          <p:cNvSpPr txBox="1">
            <a:spLocks/>
          </p:cNvSpPr>
          <p:nvPr/>
        </p:nvSpPr>
        <p:spPr>
          <a:xfrm>
            <a:off x="6052958" y="3597480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B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finished</a:t>
            </a:r>
            <a:endParaRPr lang="es-ES" sz="20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4AF50A2-AC9E-41D1-864F-0CDAEB2A7244}"/>
              </a:ext>
            </a:extLst>
          </p:cNvPr>
          <p:cNvSpPr txBox="1">
            <a:spLocks/>
          </p:cNvSpPr>
          <p:nvPr/>
        </p:nvSpPr>
        <p:spPr>
          <a:xfrm>
            <a:off x="1793156" y="3677313"/>
            <a:ext cx="3879675" cy="106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returnValue</a:t>
            </a:r>
            <a:r>
              <a:rPr lang="es-ES" sz="2000" dirty="0"/>
              <a:t> = </a:t>
            </a:r>
            <a:r>
              <a:rPr lang="es-ES" sz="2000" dirty="0" err="1"/>
              <a:t>future.get</a:t>
            </a:r>
            <a:r>
              <a:rPr lang="es-ES" sz="2000" dirty="0"/>
              <a:t>()</a:t>
            </a:r>
          </a:p>
          <a:p>
            <a:endParaRPr lang="es-ES" sz="2000" dirty="0"/>
          </a:p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  <a:p>
            <a:r>
              <a:rPr lang="es-ES" sz="2000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5D5CE6C-306F-4B23-ADEA-175C96EBC0A9}"/>
              </a:ext>
            </a:extLst>
          </p:cNvPr>
          <p:cNvSpPr/>
          <p:nvPr/>
        </p:nvSpPr>
        <p:spPr>
          <a:xfrm>
            <a:off x="3955636" y="4962618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6987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&lt;T(</a:t>
            </a:r>
            <a:r>
              <a:rPr lang="es-ES" dirty="0" err="1"/>
              <a:t>args</a:t>
            </a:r>
            <a:r>
              <a:rPr lang="es-ES" dirty="0"/>
              <a:t>)&gt;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AF2B47-A129-4542-BF7F-BEB10319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0" y="2585448"/>
            <a:ext cx="9613861" cy="3599316"/>
          </a:xfrm>
        </p:spPr>
        <p:txBody>
          <a:bodyPr/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encapsulates</a:t>
            </a:r>
            <a:r>
              <a:rPr lang="es-ES" dirty="0"/>
              <a:t> a </a:t>
            </a:r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triggered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demand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.</a:t>
            </a:r>
          </a:p>
          <a:p>
            <a:r>
              <a:rPr lang="es-ES" dirty="0"/>
              <a:t>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.</a:t>
            </a:r>
          </a:p>
          <a:p>
            <a:r>
              <a:rPr lang="es-ES" dirty="0" err="1"/>
              <a:t>Args</a:t>
            </a:r>
            <a:r>
              <a:rPr lang="es-ES" dirty="0"/>
              <a:t> 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arguments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79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&lt;T(</a:t>
            </a:r>
            <a:r>
              <a:rPr lang="es-ES" dirty="0" err="1"/>
              <a:t>args</a:t>
            </a:r>
            <a:r>
              <a:rPr lang="es-ES" dirty="0"/>
              <a:t>)&gt;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8072983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2DC642C-8C84-499D-8CD2-4B99B26D88CA}"/>
              </a:ext>
            </a:extLst>
          </p:cNvPr>
          <p:cNvSpPr txBox="1">
            <a:spLocks/>
          </p:cNvSpPr>
          <p:nvPr/>
        </p:nvSpPr>
        <p:spPr>
          <a:xfrm>
            <a:off x="3799621" y="2574525"/>
            <a:ext cx="3898909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packateTask</a:t>
            </a:r>
            <a:r>
              <a:rPr lang="es-ES" sz="2000" dirty="0"/>
              <a:t> pt(</a:t>
            </a:r>
            <a:r>
              <a:rPr lang="es-ES" sz="2000" dirty="0" err="1"/>
              <a:t>threadB</a:t>
            </a:r>
            <a:r>
              <a:rPr lang="es-ES" sz="2000" dirty="0"/>
              <a:t>)</a:t>
            </a:r>
          </a:p>
          <a:p>
            <a:endParaRPr lang="es-ES" sz="2000" dirty="0"/>
          </a:p>
          <a:p>
            <a:r>
              <a:rPr lang="es-ES" sz="2000" dirty="0" err="1"/>
              <a:t>future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= </a:t>
            </a:r>
            <a:r>
              <a:rPr lang="es-ES" sz="2000" dirty="0" err="1"/>
              <a:t>pt.get_future</a:t>
            </a:r>
            <a:r>
              <a:rPr lang="es-ES" sz="2000" dirty="0"/>
              <a:t>()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85B14B-6852-4E78-8509-BB727BDD5CBD}"/>
              </a:ext>
            </a:extLst>
          </p:cNvPr>
          <p:cNvSpPr/>
          <p:nvPr/>
        </p:nvSpPr>
        <p:spPr>
          <a:xfrm>
            <a:off x="5487251" y="5046791"/>
            <a:ext cx="3217935" cy="782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()&gt;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E9D54549-C391-4B34-A1F8-47E0E57B2070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5687151" y="3637723"/>
            <a:ext cx="1470992" cy="13471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8D562E81-FAE6-4042-A48F-0DE24BE95F56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8705186" y="3644558"/>
            <a:ext cx="135716" cy="1793249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9A0E609-ECFF-4747-A28F-16AB374A0161}"/>
              </a:ext>
            </a:extLst>
          </p:cNvPr>
          <p:cNvSpPr txBox="1">
            <a:spLocks/>
          </p:cNvSpPr>
          <p:nvPr/>
        </p:nvSpPr>
        <p:spPr>
          <a:xfrm>
            <a:off x="8880277" y="4370186"/>
            <a:ext cx="2457765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Contains</a:t>
            </a:r>
            <a:r>
              <a:rPr lang="es-ES" sz="2000" dirty="0"/>
              <a:t> </a:t>
            </a:r>
            <a:r>
              <a:rPr lang="es-ES" sz="2000" dirty="0" err="1"/>
              <a:t>thread</a:t>
            </a:r>
            <a:r>
              <a:rPr lang="es-ES" sz="2000" dirty="0"/>
              <a:t> B</a:t>
            </a:r>
          </a:p>
          <a:p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started</a:t>
            </a:r>
            <a:r>
              <a:rPr lang="es-ES" sz="2000" dirty="0"/>
              <a:t> </a:t>
            </a:r>
            <a:r>
              <a:rPr lang="es-ES" sz="2000" dirty="0" err="1"/>
              <a:t>yet</a:t>
            </a:r>
            <a:endParaRPr lang="es-ES" sz="2000" dirty="0"/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66186AF9-4E90-4717-A74C-8A0BF24A5AF3}"/>
              </a:ext>
            </a:extLst>
          </p:cNvPr>
          <p:cNvCxnSpPr>
            <a:cxnSpLocks/>
            <a:stCxn id="7" idx="2"/>
            <a:endCxn id="27" idx="1"/>
          </p:cNvCxnSpPr>
          <p:nvPr/>
        </p:nvCxnSpPr>
        <p:spPr>
          <a:xfrm rot="16200000" flipH="1">
            <a:off x="1750358" y="4551451"/>
            <a:ext cx="2184265" cy="37047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D67A4E3F-1560-46CD-B6E6-4254978FFB15}"/>
              </a:ext>
            </a:extLst>
          </p:cNvPr>
          <p:cNvSpPr txBox="1">
            <a:spLocks/>
          </p:cNvSpPr>
          <p:nvPr/>
        </p:nvSpPr>
        <p:spPr>
          <a:xfrm>
            <a:off x="1135017" y="4240392"/>
            <a:ext cx="1741791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future.get</a:t>
            </a:r>
            <a:r>
              <a:rPr lang="es-ES" sz="2000" dirty="0"/>
              <a:t>()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F88A27A-49D1-4EF2-9C50-47668C91EB70}"/>
              </a:ext>
            </a:extLst>
          </p:cNvPr>
          <p:cNvSpPr txBox="1">
            <a:spLocks/>
          </p:cNvSpPr>
          <p:nvPr/>
        </p:nvSpPr>
        <p:spPr>
          <a:xfrm>
            <a:off x="421189" y="4541672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9EBD383B-8783-4803-87C8-8D9817640D2E}"/>
              </a:ext>
            </a:extLst>
          </p:cNvPr>
          <p:cNvCxnSpPr>
            <a:cxnSpLocks/>
            <a:stCxn id="20" idx="1"/>
            <a:endCxn id="27" idx="3"/>
          </p:cNvCxnSpPr>
          <p:nvPr/>
        </p:nvCxnSpPr>
        <p:spPr>
          <a:xfrm rot="10800000" flipV="1">
            <a:off x="4958181" y="5437807"/>
            <a:ext cx="529070" cy="3910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F5BEC11-934D-4623-AAC9-1BC8C3A9C1CA}"/>
              </a:ext>
            </a:extLst>
          </p:cNvPr>
          <p:cNvSpPr/>
          <p:nvPr/>
        </p:nvSpPr>
        <p:spPr>
          <a:xfrm>
            <a:off x="3027729" y="5500982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237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&lt;T(</a:t>
            </a:r>
            <a:r>
              <a:rPr lang="es-ES" dirty="0" err="1"/>
              <a:t>args</a:t>
            </a:r>
            <a:r>
              <a:rPr lang="es-ES" dirty="0"/>
              <a:t>)&gt;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9526263" y="2298841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85B14B-6852-4E78-8509-BB727BDD5CBD}"/>
              </a:ext>
            </a:extLst>
          </p:cNvPr>
          <p:cNvSpPr/>
          <p:nvPr/>
        </p:nvSpPr>
        <p:spPr>
          <a:xfrm>
            <a:off x="6128142" y="4241278"/>
            <a:ext cx="3217935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()&gt;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BA65A1D-A4A8-4F21-8DE1-A3D1FD943F60}"/>
              </a:ext>
            </a:extLst>
          </p:cNvPr>
          <p:cNvSpPr/>
          <p:nvPr/>
        </p:nvSpPr>
        <p:spPr>
          <a:xfrm>
            <a:off x="3644918" y="5450889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F5E029D9-2609-421C-9853-AE2EFFF7635A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2083998" y="4217810"/>
            <a:ext cx="2134172" cy="98766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>
            <a:extLst>
              <a:ext uri="{FF2B5EF4-FFF2-40B4-BE49-F238E27FC236}">
                <a16:creationId xmlns:a16="http://schemas.microsoft.com/office/drawing/2014/main" id="{B200F9D2-8DD6-4704-B460-698648953EB4}"/>
              </a:ext>
            </a:extLst>
          </p:cNvPr>
          <p:cNvSpPr txBox="1">
            <a:spLocks/>
          </p:cNvSpPr>
          <p:nvPr/>
        </p:nvSpPr>
        <p:spPr>
          <a:xfrm>
            <a:off x="1135017" y="4240392"/>
            <a:ext cx="1741791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future.get</a:t>
            </a:r>
            <a:r>
              <a:rPr lang="es-ES" sz="2000" dirty="0"/>
              <a:t>()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6DC45DB-9370-46FA-A364-0388FC81FDD4}"/>
              </a:ext>
            </a:extLst>
          </p:cNvPr>
          <p:cNvSpPr txBox="1">
            <a:spLocks/>
          </p:cNvSpPr>
          <p:nvPr/>
        </p:nvSpPr>
        <p:spPr>
          <a:xfrm>
            <a:off x="611666" y="4594667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A3AF2C1-1C50-4CE9-A4F0-31E9FBB73080}"/>
              </a:ext>
            </a:extLst>
          </p:cNvPr>
          <p:cNvSpPr/>
          <p:nvPr/>
        </p:nvSpPr>
        <p:spPr>
          <a:xfrm>
            <a:off x="3934917" y="238477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820BEDAD-243C-41CF-81F8-C919CACD2355}"/>
              </a:ext>
            </a:extLst>
          </p:cNvPr>
          <p:cNvCxnSpPr>
            <a:cxnSpLocks/>
            <a:stCxn id="12" idx="2"/>
            <a:endCxn id="20" idx="1"/>
          </p:cNvCxnSpPr>
          <p:nvPr/>
        </p:nvCxnSpPr>
        <p:spPr>
          <a:xfrm rot="16200000" flipH="1">
            <a:off x="4813490" y="3579134"/>
            <a:ext cx="1203999" cy="142530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>
            <a:extLst>
              <a:ext uri="{FF2B5EF4-FFF2-40B4-BE49-F238E27FC236}">
                <a16:creationId xmlns:a16="http://schemas.microsoft.com/office/drawing/2014/main" id="{8DB5E1F6-01FA-48F2-8E92-3164FA43934C}"/>
              </a:ext>
            </a:extLst>
          </p:cNvPr>
          <p:cNvSpPr txBox="1">
            <a:spLocks/>
          </p:cNvSpPr>
          <p:nvPr/>
        </p:nvSpPr>
        <p:spPr>
          <a:xfrm>
            <a:off x="4888444" y="3807949"/>
            <a:ext cx="1741791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packageTask</a:t>
            </a:r>
            <a:r>
              <a:rPr lang="es-ES" sz="2000" dirty="0"/>
              <a:t>() </a:t>
            </a:r>
          </a:p>
        </p:txBody>
      </p: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513A65EB-BCDE-434E-89E3-59CE761073EA}"/>
              </a:ext>
            </a:extLst>
          </p:cNvPr>
          <p:cNvCxnSpPr>
            <a:cxnSpLocks/>
            <a:stCxn id="20" idx="3"/>
            <a:endCxn id="8" idx="2"/>
          </p:cNvCxnSpPr>
          <p:nvPr/>
        </p:nvCxnSpPr>
        <p:spPr>
          <a:xfrm flipV="1">
            <a:off x="9346077" y="3603859"/>
            <a:ext cx="948105" cy="1289928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5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package_task</a:t>
            </a:r>
            <a:r>
              <a:rPr lang="es-ES" dirty="0"/>
              <a:t>&lt;T(</a:t>
            </a:r>
            <a:r>
              <a:rPr lang="es-ES" dirty="0" err="1"/>
              <a:t>args</a:t>
            </a:r>
            <a:r>
              <a:rPr lang="es-ES" dirty="0"/>
              <a:t>)&gt;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6146528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954D8D-A021-4678-8236-BCC0824CA0A0}"/>
              </a:ext>
            </a:extLst>
          </p:cNvPr>
          <p:cNvSpPr txBox="1">
            <a:spLocks/>
          </p:cNvSpPr>
          <p:nvPr/>
        </p:nvSpPr>
        <p:spPr>
          <a:xfrm>
            <a:off x="6692150" y="4347053"/>
            <a:ext cx="2904611" cy="552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B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finished</a:t>
            </a:r>
            <a:endParaRPr lang="es-ES" sz="20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4AF50A2-AC9E-41D1-864F-0CDAEB2A7244}"/>
              </a:ext>
            </a:extLst>
          </p:cNvPr>
          <p:cNvSpPr txBox="1">
            <a:spLocks/>
          </p:cNvSpPr>
          <p:nvPr/>
        </p:nvSpPr>
        <p:spPr>
          <a:xfrm>
            <a:off x="271038" y="3812519"/>
            <a:ext cx="3879675" cy="106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returnValue</a:t>
            </a:r>
            <a:r>
              <a:rPr lang="es-ES" sz="2000" dirty="0"/>
              <a:t> = </a:t>
            </a:r>
            <a:r>
              <a:rPr lang="es-ES" sz="2000" dirty="0" err="1"/>
              <a:t>future.get</a:t>
            </a:r>
            <a:r>
              <a:rPr lang="es-ES" sz="2000" dirty="0"/>
              <a:t>()</a:t>
            </a:r>
          </a:p>
          <a:p>
            <a:endParaRPr lang="es-ES" sz="2000" dirty="0"/>
          </a:p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  <a:p>
            <a:r>
              <a:rPr lang="es-ES" sz="2000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B8A0377-FAD2-4990-8993-3B6ADA822236}"/>
              </a:ext>
            </a:extLst>
          </p:cNvPr>
          <p:cNvSpPr/>
          <p:nvPr/>
        </p:nvSpPr>
        <p:spPr>
          <a:xfrm>
            <a:off x="3556799" y="5049548"/>
            <a:ext cx="1930452" cy="6556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5E3397B1-9E38-402C-A957-74AB9C22F7AC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rot="16200000" flipV="1">
            <a:off x="2944848" y="3472371"/>
            <a:ext cx="2057499" cy="1096856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C072FF28-806B-4086-B8F6-068212F9EFCB}"/>
              </a:ext>
            </a:extLst>
          </p:cNvPr>
          <p:cNvCxnSpPr>
            <a:cxnSpLocks/>
            <a:stCxn id="8" idx="2"/>
            <a:endCxn id="12" idx="3"/>
          </p:cNvCxnSpPr>
          <p:nvPr/>
        </p:nvCxnSpPr>
        <p:spPr>
          <a:xfrm rot="5400000">
            <a:off x="5334434" y="3797375"/>
            <a:ext cx="1732831" cy="1427196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5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&lt;T&gt;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AF2B47-A129-4542-BF7F-BEB10319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0" y="2585448"/>
            <a:ext cx="9613861" cy="3599316"/>
          </a:xfrm>
        </p:spPr>
        <p:txBody>
          <a:bodyPr/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lock</a:t>
            </a:r>
            <a:r>
              <a:rPr lang="es-ES" dirty="0"/>
              <a:t> </a:t>
            </a:r>
            <a:r>
              <a:rPr lang="es-ES" dirty="0" err="1"/>
              <a:t>mechanism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promise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T Will be </a:t>
            </a:r>
            <a:r>
              <a:rPr lang="es-ES" dirty="0" err="1"/>
              <a:t>modified</a:t>
            </a:r>
            <a:r>
              <a:rPr lang="es-ES" dirty="0"/>
              <a:t>.</a:t>
            </a:r>
          </a:p>
          <a:p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unlocked</a:t>
            </a:r>
            <a:endParaRPr lang="es-ES" dirty="0"/>
          </a:p>
          <a:p>
            <a:r>
              <a:rPr lang="es-ES" dirty="0"/>
              <a:t>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8455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AD9D7-72CB-4628-9B61-2FBCDF40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ECE97-ABBB-48C0-ABAC-4C97AC61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First</a:t>
            </a:r>
            <a:r>
              <a:rPr lang="es-ES" dirty="0"/>
              <a:t> block: </a:t>
            </a:r>
            <a:r>
              <a:rPr lang="es-ES" dirty="0" err="1"/>
              <a:t>Declaring</a:t>
            </a:r>
            <a:r>
              <a:rPr lang="es-ES" dirty="0"/>
              <a:t> and </a:t>
            </a:r>
            <a:r>
              <a:rPr lang="es-ES" dirty="0" err="1"/>
              <a:t>managing</a:t>
            </a:r>
            <a:r>
              <a:rPr lang="es-ES" dirty="0"/>
              <a:t> </a:t>
            </a:r>
            <a:r>
              <a:rPr lang="es-ES" dirty="0" err="1"/>
              <a:t>threads</a:t>
            </a:r>
            <a:endParaRPr lang="es-ES" dirty="0"/>
          </a:p>
          <a:p>
            <a:r>
              <a:rPr lang="es-ES" dirty="0" err="1"/>
              <a:t>Second</a:t>
            </a:r>
            <a:r>
              <a:rPr lang="es-ES" dirty="0"/>
              <a:t> block: </a:t>
            </a:r>
            <a:r>
              <a:rPr lang="es-ES" dirty="0" err="1"/>
              <a:t>Sharing</a:t>
            </a:r>
            <a:r>
              <a:rPr lang="es-ES" dirty="0"/>
              <a:t> data </a:t>
            </a:r>
            <a:r>
              <a:rPr lang="es-ES" dirty="0" err="1"/>
              <a:t>among</a:t>
            </a:r>
            <a:r>
              <a:rPr lang="es-ES" dirty="0"/>
              <a:t> </a:t>
            </a:r>
            <a:r>
              <a:rPr lang="es-ES" dirty="0" err="1"/>
              <a:t>threads</a:t>
            </a:r>
            <a:endParaRPr lang="es-ES" dirty="0"/>
          </a:p>
          <a:p>
            <a:r>
              <a:rPr lang="es-ES" dirty="0" err="1"/>
              <a:t>Third</a:t>
            </a:r>
            <a:r>
              <a:rPr lang="es-ES" dirty="0"/>
              <a:t> block: </a:t>
            </a:r>
            <a:r>
              <a:rPr lang="es-ES" dirty="0" err="1"/>
              <a:t>Synchronization</a:t>
            </a:r>
            <a:r>
              <a:rPr lang="es-ES" dirty="0"/>
              <a:t> </a:t>
            </a:r>
            <a:r>
              <a:rPr lang="es-ES" dirty="0" err="1"/>
              <a:t>among</a:t>
            </a:r>
            <a:r>
              <a:rPr lang="es-ES" dirty="0"/>
              <a:t> </a:t>
            </a:r>
            <a:r>
              <a:rPr lang="es-ES" dirty="0" err="1"/>
              <a:t>threads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Samples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topics</a:t>
            </a:r>
            <a:endParaRPr lang="es-ES" dirty="0"/>
          </a:p>
          <a:p>
            <a:r>
              <a:rPr lang="es-ES" dirty="0"/>
              <a:t>Extra </a:t>
            </a:r>
            <a:r>
              <a:rPr lang="es-ES" dirty="0" err="1"/>
              <a:t>samples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safe</a:t>
            </a:r>
            <a:r>
              <a:rPr lang="es-ES" dirty="0"/>
              <a:t> data </a:t>
            </a:r>
            <a:r>
              <a:rPr lang="es-ES" dirty="0" err="1"/>
              <a:t>structures</a:t>
            </a:r>
            <a:endParaRPr lang="es-ES" dirty="0"/>
          </a:p>
          <a:p>
            <a:r>
              <a:rPr lang="es-ES" dirty="0"/>
              <a:t>Extra </a:t>
            </a:r>
            <a:r>
              <a:rPr lang="es-ES" dirty="0" err="1"/>
              <a:t>samples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parallel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algorithms</a:t>
            </a:r>
            <a:endParaRPr lang="es-ES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0814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8880277" y="2449667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2DC642C-8C84-499D-8CD2-4B99B26D88CA}"/>
              </a:ext>
            </a:extLst>
          </p:cNvPr>
          <p:cNvSpPr txBox="1">
            <a:spLocks/>
          </p:cNvSpPr>
          <p:nvPr/>
        </p:nvSpPr>
        <p:spPr>
          <a:xfrm>
            <a:off x="3799621" y="2574525"/>
            <a:ext cx="4273362" cy="100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promise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</a:t>
            </a:r>
            <a:r>
              <a:rPr lang="es-ES" sz="2000" dirty="0" err="1"/>
              <a:t>promise</a:t>
            </a:r>
            <a:r>
              <a:rPr lang="es-ES" sz="2000" dirty="0"/>
              <a:t>;</a:t>
            </a:r>
          </a:p>
          <a:p>
            <a:endParaRPr lang="es-ES" sz="2000" dirty="0"/>
          </a:p>
          <a:p>
            <a:r>
              <a:rPr lang="es-ES" sz="2000" dirty="0" err="1"/>
              <a:t>future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= </a:t>
            </a:r>
            <a:r>
              <a:rPr lang="es-ES" sz="2000" dirty="0" err="1"/>
              <a:t>promise.get_future</a:t>
            </a:r>
            <a:r>
              <a:rPr lang="es-ES" sz="2000" dirty="0"/>
              <a:t>()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85B14B-6852-4E78-8509-BB727BDD5CBD}"/>
              </a:ext>
            </a:extLst>
          </p:cNvPr>
          <p:cNvSpPr/>
          <p:nvPr/>
        </p:nvSpPr>
        <p:spPr>
          <a:xfrm>
            <a:off x="5936302" y="4688549"/>
            <a:ext cx="2136681" cy="771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E9D54549-C391-4B34-A1F8-47E0E57B2070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5914097" y="3598003"/>
            <a:ext cx="1112750" cy="106834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66186AF9-4E90-4717-A74C-8A0BF24A5AF3}"/>
              </a:ext>
            </a:extLst>
          </p:cNvPr>
          <p:cNvCxnSpPr>
            <a:cxnSpLocks/>
            <a:stCxn id="7" idx="2"/>
            <a:endCxn id="22" idx="1"/>
          </p:cNvCxnSpPr>
          <p:nvPr/>
        </p:nvCxnSpPr>
        <p:spPr>
          <a:xfrm rot="16200000" flipH="1">
            <a:off x="1982730" y="4319078"/>
            <a:ext cx="2028182" cy="67914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D67A4E3F-1560-46CD-B6E6-4254978FFB15}"/>
              </a:ext>
            </a:extLst>
          </p:cNvPr>
          <p:cNvSpPr txBox="1">
            <a:spLocks/>
          </p:cNvSpPr>
          <p:nvPr/>
        </p:nvSpPr>
        <p:spPr>
          <a:xfrm>
            <a:off x="1135017" y="4240392"/>
            <a:ext cx="1741791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future.get</a:t>
            </a:r>
            <a:r>
              <a:rPr lang="es-ES" sz="2000" dirty="0"/>
              <a:t>() 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F88A27A-49D1-4EF2-9C50-47668C91EB70}"/>
              </a:ext>
            </a:extLst>
          </p:cNvPr>
          <p:cNvSpPr txBox="1">
            <a:spLocks/>
          </p:cNvSpPr>
          <p:nvPr/>
        </p:nvSpPr>
        <p:spPr>
          <a:xfrm>
            <a:off x="421189" y="4541672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9EBD383B-8783-4803-87C8-8D9817640D2E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rot="10800000" flipV="1">
            <a:off x="5241668" y="5074158"/>
            <a:ext cx="694634" cy="5985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BE6B89E-A1BB-493C-8490-A0E33A65961C}"/>
              </a:ext>
            </a:extLst>
          </p:cNvPr>
          <p:cNvSpPr/>
          <p:nvPr/>
        </p:nvSpPr>
        <p:spPr>
          <a:xfrm>
            <a:off x="3336392" y="5288150"/>
            <a:ext cx="1905276" cy="7691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722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7531371" y="2406187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85B14B-6852-4E78-8509-BB727BDD5CBD}"/>
              </a:ext>
            </a:extLst>
          </p:cNvPr>
          <p:cNvSpPr/>
          <p:nvPr/>
        </p:nvSpPr>
        <p:spPr>
          <a:xfrm>
            <a:off x="5593365" y="4672262"/>
            <a:ext cx="2291274" cy="7468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E9D54549-C391-4B34-A1F8-47E0E57B2070}"/>
              </a:ext>
            </a:extLst>
          </p:cNvPr>
          <p:cNvCxnSpPr>
            <a:cxnSpLocks/>
            <a:stCxn id="8" idx="2"/>
            <a:endCxn id="20" idx="3"/>
          </p:cNvCxnSpPr>
          <p:nvPr/>
        </p:nvCxnSpPr>
        <p:spPr>
          <a:xfrm rot="5400000">
            <a:off x="7424720" y="4171125"/>
            <a:ext cx="1334491" cy="41465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D67A4E3F-1560-46CD-B6E6-4254978FFB15}"/>
              </a:ext>
            </a:extLst>
          </p:cNvPr>
          <p:cNvSpPr txBox="1">
            <a:spLocks/>
          </p:cNvSpPr>
          <p:nvPr/>
        </p:nvSpPr>
        <p:spPr>
          <a:xfrm>
            <a:off x="191217" y="3752132"/>
            <a:ext cx="3703313" cy="837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returnValue</a:t>
            </a:r>
            <a:r>
              <a:rPr lang="es-ES" sz="2000" dirty="0"/>
              <a:t> = </a:t>
            </a:r>
            <a:r>
              <a:rPr lang="es-ES" sz="2000" dirty="0" err="1"/>
              <a:t>future.get</a:t>
            </a:r>
            <a:r>
              <a:rPr lang="es-ES" sz="2000" dirty="0"/>
              <a:t>()</a:t>
            </a:r>
          </a:p>
          <a:p>
            <a:endParaRPr lang="es-ES" sz="2000" dirty="0"/>
          </a:p>
          <a:p>
            <a:r>
              <a:rPr lang="es-ES" sz="2000" dirty="0" err="1"/>
              <a:t>Thread</a:t>
            </a:r>
            <a:r>
              <a:rPr lang="es-ES" sz="2000" dirty="0"/>
              <a:t> A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17F9B12E-00E9-4191-91B2-BF1F7DA2ED54}"/>
              </a:ext>
            </a:extLst>
          </p:cNvPr>
          <p:cNvSpPr txBox="1">
            <a:spLocks/>
          </p:cNvSpPr>
          <p:nvPr/>
        </p:nvSpPr>
        <p:spPr>
          <a:xfrm>
            <a:off x="8190175" y="4287415"/>
            <a:ext cx="3045040" cy="528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promise.set_value</a:t>
            </a:r>
            <a:r>
              <a:rPr lang="es-ES" sz="2000" dirty="0"/>
              <a:t>(99)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0BC20F6-D95F-4A13-A956-C8CB2F57E095}"/>
              </a:ext>
            </a:extLst>
          </p:cNvPr>
          <p:cNvSpPr/>
          <p:nvPr/>
        </p:nvSpPr>
        <p:spPr>
          <a:xfrm>
            <a:off x="3381339" y="5690197"/>
            <a:ext cx="1905276" cy="7691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13C6F1DD-1544-4B22-8272-7B30D6782353}"/>
              </a:ext>
            </a:extLst>
          </p:cNvPr>
          <p:cNvCxnSpPr>
            <a:cxnSpLocks/>
            <a:stCxn id="20" idx="2"/>
            <a:endCxn id="23" idx="3"/>
          </p:cNvCxnSpPr>
          <p:nvPr/>
        </p:nvCxnSpPr>
        <p:spPr>
          <a:xfrm rot="5400000">
            <a:off x="5684980" y="5020765"/>
            <a:ext cx="655658" cy="1452387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2DADCCD4-87F8-4CAA-9201-F7656150C804}"/>
              </a:ext>
            </a:extLst>
          </p:cNvPr>
          <p:cNvCxnSpPr>
            <a:cxnSpLocks/>
            <a:stCxn id="23" idx="0"/>
            <a:endCxn id="7" idx="3"/>
          </p:cNvCxnSpPr>
          <p:nvPr/>
        </p:nvCxnSpPr>
        <p:spPr>
          <a:xfrm rot="16200000" flipV="1">
            <a:off x="2530499" y="3886719"/>
            <a:ext cx="2698148" cy="908808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151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&lt;T&gt;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AF2B47-A129-4542-BF7F-BEB10319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0" y="2585448"/>
            <a:ext cx="9613861" cy="3599316"/>
          </a:xfrm>
        </p:spPr>
        <p:txBody>
          <a:bodyPr/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lock</a:t>
            </a:r>
            <a:r>
              <a:rPr lang="es-ES" dirty="0"/>
              <a:t> </a:t>
            </a:r>
            <a:r>
              <a:rPr lang="es-ES" dirty="0" err="1"/>
              <a:t>mechanism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a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waits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retrieving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.</a:t>
            </a:r>
          </a:p>
          <a:p>
            <a:r>
              <a:rPr lang="es-ES" dirty="0"/>
              <a:t>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new </a:t>
            </a:r>
            <a:r>
              <a:rPr lang="es-ES" dirty="0" err="1"/>
              <a:t>thread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401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8072983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D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A0156237-60C9-4D58-B014-4299EE698C5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25169" y="2992049"/>
            <a:ext cx="4647814" cy="127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22DC642C-8C84-499D-8CD2-4B99B26D88CA}"/>
              </a:ext>
            </a:extLst>
          </p:cNvPr>
          <p:cNvSpPr txBox="1">
            <a:spLocks/>
          </p:cNvSpPr>
          <p:nvPr/>
        </p:nvSpPr>
        <p:spPr>
          <a:xfrm>
            <a:off x="3799621" y="3097239"/>
            <a:ext cx="3898909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future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f =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async</a:t>
            </a:r>
            <a:r>
              <a:rPr lang="es-ES" sz="2000" dirty="0"/>
              <a:t>(</a:t>
            </a:r>
            <a:r>
              <a:rPr lang="es-ES" sz="2000" dirty="0" err="1"/>
              <a:t>threadB</a:t>
            </a:r>
            <a:r>
              <a:rPr lang="es-ES" sz="2000" dirty="0"/>
              <a:t>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85B14B-6852-4E78-8509-BB727BDD5CBD}"/>
              </a:ext>
            </a:extLst>
          </p:cNvPr>
          <p:cNvSpPr/>
          <p:nvPr/>
        </p:nvSpPr>
        <p:spPr>
          <a:xfrm>
            <a:off x="4700947" y="4298058"/>
            <a:ext cx="2578743" cy="7977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E9D54549-C391-4B34-A1F8-47E0E57B2070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5508567" y="3816306"/>
            <a:ext cx="722260" cy="2412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995D3E-7219-4D91-8043-427ECBB4F953}"/>
              </a:ext>
            </a:extLst>
          </p:cNvPr>
          <p:cNvSpPr/>
          <p:nvPr/>
        </p:nvSpPr>
        <p:spPr>
          <a:xfrm>
            <a:off x="5119787" y="5951208"/>
            <a:ext cx="3207467" cy="7977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D46442AB-8452-4AD9-A408-9D39FB073AD2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rot="16200000" flipH="1">
            <a:off x="5929207" y="5156894"/>
            <a:ext cx="855426" cy="73320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74D7B137-FCE0-499A-8DB7-70AAB6968A4F}"/>
              </a:ext>
            </a:extLst>
          </p:cNvPr>
          <p:cNvSpPr txBox="1">
            <a:spLocks/>
          </p:cNvSpPr>
          <p:nvPr/>
        </p:nvSpPr>
        <p:spPr>
          <a:xfrm>
            <a:off x="6606444" y="5233370"/>
            <a:ext cx="4446255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shared_future</a:t>
            </a:r>
            <a:r>
              <a:rPr lang="es-ES" sz="2000" dirty="0"/>
              <a:t>&lt;</a:t>
            </a:r>
            <a:r>
              <a:rPr lang="es-ES" sz="2000" dirty="0" err="1"/>
              <a:t>int</a:t>
            </a:r>
            <a:r>
              <a:rPr lang="es-ES" sz="2000" dirty="0"/>
              <a:t>&gt; </a:t>
            </a:r>
            <a:r>
              <a:rPr lang="es-ES" sz="2000" dirty="0" err="1"/>
              <a:t>sf</a:t>
            </a:r>
            <a:r>
              <a:rPr lang="es-ES" sz="2000" dirty="0"/>
              <a:t> = </a:t>
            </a:r>
            <a:r>
              <a:rPr lang="es-ES" sz="2000" dirty="0" err="1"/>
              <a:t>f.share</a:t>
            </a:r>
            <a:r>
              <a:rPr lang="es-ES" sz="2000" dirty="0"/>
              <a:t>()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9B9FF23-8151-4A03-9BCF-0A01177E0FD9}"/>
              </a:ext>
            </a:extLst>
          </p:cNvPr>
          <p:cNvSpPr/>
          <p:nvPr/>
        </p:nvSpPr>
        <p:spPr>
          <a:xfrm>
            <a:off x="1889332" y="3790763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6255DD9-856A-4A62-9AD4-8C52D1ADC39D}"/>
              </a:ext>
            </a:extLst>
          </p:cNvPr>
          <p:cNvSpPr/>
          <p:nvPr/>
        </p:nvSpPr>
        <p:spPr>
          <a:xfrm>
            <a:off x="1889332" y="5241986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378620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8072983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995D3E-7219-4D91-8043-427ECBB4F953}"/>
              </a:ext>
            </a:extLst>
          </p:cNvPr>
          <p:cNvSpPr/>
          <p:nvPr/>
        </p:nvSpPr>
        <p:spPr>
          <a:xfrm>
            <a:off x="7086715" y="5088155"/>
            <a:ext cx="3207467" cy="7977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D522B4-F6B1-45BF-9140-A445CD08CCA2}"/>
              </a:ext>
            </a:extLst>
          </p:cNvPr>
          <p:cNvSpPr/>
          <p:nvPr/>
        </p:nvSpPr>
        <p:spPr>
          <a:xfrm>
            <a:off x="1889332" y="3790763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8D1D6F-31DB-41BA-B14F-B00D9B5FA9F2}"/>
              </a:ext>
            </a:extLst>
          </p:cNvPr>
          <p:cNvSpPr/>
          <p:nvPr/>
        </p:nvSpPr>
        <p:spPr>
          <a:xfrm>
            <a:off x="1889331" y="523337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445B5AA-6264-4B60-89F5-280994A36BC6}"/>
              </a:ext>
            </a:extLst>
          </p:cNvPr>
          <p:cNvSpPr txBox="1">
            <a:spLocks/>
          </p:cNvSpPr>
          <p:nvPr/>
        </p:nvSpPr>
        <p:spPr>
          <a:xfrm>
            <a:off x="3647665" y="2695036"/>
            <a:ext cx="2424662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A7ED1D9-6507-4917-B018-1521D962B968}"/>
              </a:ext>
            </a:extLst>
          </p:cNvPr>
          <p:cNvSpPr txBox="1">
            <a:spLocks/>
          </p:cNvSpPr>
          <p:nvPr/>
        </p:nvSpPr>
        <p:spPr>
          <a:xfrm>
            <a:off x="3647665" y="3968511"/>
            <a:ext cx="2424662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5ED728C2-E19E-4ADD-8100-8C8BC4127AF2}"/>
              </a:ext>
            </a:extLst>
          </p:cNvPr>
          <p:cNvSpPr txBox="1">
            <a:spLocks/>
          </p:cNvSpPr>
          <p:nvPr/>
        </p:nvSpPr>
        <p:spPr>
          <a:xfrm>
            <a:off x="3647665" y="5411118"/>
            <a:ext cx="2424662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locked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61374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&lt;T&gt;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495537" y="223155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7451546" y="2399401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  <a:p>
            <a:pPr algn="ctr"/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int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995D3E-7219-4D91-8043-427ECBB4F953}"/>
              </a:ext>
            </a:extLst>
          </p:cNvPr>
          <p:cNvSpPr/>
          <p:nvPr/>
        </p:nvSpPr>
        <p:spPr>
          <a:xfrm>
            <a:off x="7557232" y="4987791"/>
            <a:ext cx="3207467" cy="7977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</a:t>
            </a:r>
            <a:r>
              <a:rPr lang="es-ES" dirty="0" err="1"/>
              <a:t>int</a:t>
            </a:r>
            <a:r>
              <a:rPr lang="es-ES" dirty="0"/>
              <a:t>&gt;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D522B4-F6B1-45BF-9140-A445CD08CCA2}"/>
              </a:ext>
            </a:extLst>
          </p:cNvPr>
          <p:cNvSpPr/>
          <p:nvPr/>
        </p:nvSpPr>
        <p:spPr>
          <a:xfrm>
            <a:off x="495537" y="3682773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8D1D6F-31DB-41BA-B14F-B00D9B5FA9F2}"/>
              </a:ext>
            </a:extLst>
          </p:cNvPr>
          <p:cNvSpPr/>
          <p:nvPr/>
        </p:nvSpPr>
        <p:spPr>
          <a:xfrm>
            <a:off x="495536" y="512538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C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445B5AA-6264-4B60-89F5-280994A36BC6}"/>
              </a:ext>
            </a:extLst>
          </p:cNvPr>
          <p:cNvSpPr txBox="1">
            <a:spLocks/>
          </p:cNvSpPr>
          <p:nvPr/>
        </p:nvSpPr>
        <p:spPr>
          <a:xfrm>
            <a:off x="2055502" y="2318587"/>
            <a:ext cx="3794882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  = </a:t>
            </a:r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8C79E12-C08C-43A5-BD74-2D725E2FC331}"/>
              </a:ext>
            </a:extLst>
          </p:cNvPr>
          <p:cNvSpPr txBox="1">
            <a:spLocks/>
          </p:cNvSpPr>
          <p:nvPr/>
        </p:nvSpPr>
        <p:spPr>
          <a:xfrm>
            <a:off x="8587887" y="3704417"/>
            <a:ext cx="3073285" cy="82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Thread</a:t>
            </a:r>
            <a:r>
              <a:rPr lang="es-ES" sz="2000" dirty="0"/>
              <a:t> C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finished</a:t>
            </a:r>
            <a:endParaRPr lang="es-ES" sz="20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F1B1703-DFA6-48CD-85D5-0A0155B3C702}"/>
              </a:ext>
            </a:extLst>
          </p:cNvPr>
          <p:cNvSpPr txBox="1">
            <a:spLocks/>
          </p:cNvSpPr>
          <p:nvPr/>
        </p:nvSpPr>
        <p:spPr>
          <a:xfrm>
            <a:off x="2055502" y="3807157"/>
            <a:ext cx="3867942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  = </a:t>
            </a:r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D4E79C5-60B9-4D53-ADC5-4FD0CEA83A76}"/>
              </a:ext>
            </a:extLst>
          </p:cNvPr>
          <p:cNvSpPr txBox="1">
            <a:spLocks/>
          </p:cNvSpPr>
          <p:nvPr/>
        </p:nvSpPr>
        <p:spPr>
          <a:xfrm>
            <a:off x="2055502" y="5273802"/>
            <a:ext cx="3867940" cy="949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value</a:t>
            </a:r>
            <a:r>
              <a:rPr lang="es-ES" sz="2000" dirty="0"/>
              <a:t>  = </a:t>
            </a:r>
            <a:r>
              <a:rPr lang="es-ES" sz="2000" dirty="0" err="1"/>
              <a:t>sharedfuture.get</a:t>
            </a:r>
            <a:r>
              <a:rPr lang="es-ES" sz="2000" dirty="0"/>
              <a:t>();</a:t>
            </a:r>
          </a:p>
          <a:p>
            <a:r>
              <a:rPr lang="es-ES" sz="2000" dirty="0" err="1"/>
              <a:t>Thread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unlocked</a:t>
            </a:r>
            <a:endParaRPr lang="es-ES" sz="2000" dirty="0"/>
          </a:p>
        </p:txBody>
      </p: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40541216-F72A-42EE-B760-0C4608836E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048529" y="3875354"/>
            <a:ext cx="1283372" cy="94150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F2207D1A-91FE-42C5-BB9A-D5869A7D731A}"/>
              </a:ext>
            </a:extLst>
          </p:cNvPr>
          <p:cNvCxnSpPr>
            <a:cxnSpLocks/>
            <a:stCxn id="13" idx="1"/>
            <a:endCxn id="16" idx="3"/>
          </p:cNvCxnSpPr>
          <p:nvPr/>
        </p:nvCxnSpPr>
        <p:spPr>
          <a:xfrm rot="10800000">
            <a:off x="5850384" y="2793349"/>
            <a:ext cx="1706848" cy="259330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D7AA55A0-7378-4B2C-B01D-5B78E69EB629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rot="10800000">
            <a:off x="5923444" y="4281919"/>
            <a:ext cx="1633788" cy="110473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A4BD7DCF-980F-4AFA-84B5-099728AF5E8A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 rot="10800000" flipV="1">
            <a:off x="5923442" y="5386653"/>
            <a:ext cx="1633790" cy="36191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4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E7FA-2FAE-40C4-AA45-80C51E88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Book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6F0C0-DC52-42EF-8A49-0E550187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424339" cy="35993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C++ Concurrency in Action: Practical Multithreading </a:t>
            </a:r>
          </a:p>
          <a:p>
            <a:pPr marL="0" indent="0">
              <a:buNone/>
            </a:pPr>
            <a:r>
              <a:rPr lang="en-US" b="1" dirty="0"/>
              <a:t>(Anthony Williams)</a:t>
            </a:r>
          </a:p>
          <a:p>
            <a:endParaRPr lang="es-ES" dirty="0"/>
          </a:p>
        </p:txBody>
      </p:sp>
      <p:pic>
        <p:nvPicPr>
          <p:cNvPr id="1026" name="Picture 2" descr="https://images-na.ssl-images-amazon.com/images/I/51nuLYxU2iL._SX397_BO1,204,203,200_.jpg">
            <a:extLst>
              <a:ext uri="{FF2B5EF4-FFF2-40B4-BE49-F238E27FC236}">
                <a16:creationId xmlns:a16="http://schemas.microsoft.com/office/drawing/2014/main" id="{457DD0A0-2F99-4BC4-9DDD-A4E7EA128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71" y="999246"/>
            <a:ext cx="4446862" cy="556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1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23505-9F8D-41C4-ADBA-15639803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Declaring</a:t>
            </a:r>
            <a:r>
              <a:rPr lang="es-ES" dirty="0"/>
              <a:t> and </a:t>
            </a:r>
            <a:r>
              <a:rPr lang="es-ES" dirty="0" err="1"/>
              <a:t>managing</a:t>
            </a:r>
            <a:r>
              <a:rPr lang="es-ES" dirty="0"/>
              <a:t> </a:t>
            </a:r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49635A-51BD-4C42-8B38-667B84E6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 err="1"/>
              <a:t>thread.join</a:t>
            </a:r>
            <a:r>
              <a:rPr lang="es-ES" dirty="0"/>
              <a:t>()</a:t>
            </a:r>
          </a:p>
          <a:p>
            <a:r>
              <a:rPr lang="es-ES" dirty="0" err="1"/>
              <a:t>thread.detach</a:t>
            </a:r>
            <a:r>
              <a:rPr lang="es-ES" dirty="0"/>
              <a:t>()</a:t>
            </a:r>
          </a:p>
          <a:p>
            <a:r>
              <a:rPr lang="es-ES" dirty="0" err="1"/>
              <a:t>thread_guard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 Auto </a:t>
            </a:r>
            <a:r>
              <a:rPr lang="es-ES" dirty="0" err="1"/>
              <a:t>joinable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safety.</a:t>
            </a:r>
          </a:p>
          <a:p>
            <a:r>
              <a:rPr lang="es-ES" dirty="0" err="1"/>
              <a:t>Passing</a:t>
            </a:r>
            <a:r>
              <a:rPr lang="es-ES" dirty="0"/>
              <a:t> </a:t>
            </a:r>
            <a:r>
              <a:rPr lang="es-ES" dirty="0" err="1"/>
              <a:t>arguments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copy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 and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endParaRPr lang="es-ES" dirty="0"/>
          </a:p>
          <a:p>
            <a:r>
              <a:rPr lang="es-ES" dirty="0" err="1"/>
              <a:t>Transfering</a:t>
            </a:r>
            <a:r>
              <a:rPr lang="es-ES" dirty="0"/>
              <a:t> </a:t>
            </a:r>
            <a:r>
              <a:rPr lang="es-ES" dirty="0" err="1"/>
              <a:t>ownership</a:t>
            </a:r>
            <a:endParaRPr lang="es-ES" dirty="0"/>
          </a:p>
          <a:p>
            <a:r>
              <a:rPr lang="es-ES" dirty="0" err="1"/>
              <a:t>scoped_thread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. Auto </a:t>
            </a:r>
            <a:r>
              <a:rPr lang="es-ES" dirty="0" err="1"/>
              <a:t>joinable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ownership</a:t>
            </a:r>
            <a:r>
              <a:rPr lang="es-ES" dirty="0"/>
              <a:t>.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::</a:t>
            </a:r>
            <a:r>
              <a:rPr lang="es-ES" dirty="0" err="1"/>
              <a:t>hardware_concurrency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29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4148F-FFBA-48F8-BD29-7F2501EE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Sharing</a:t>
            </a:r>
            <a:r>
              <a:rPr lang="es-ES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B4403-5519-4DC1-8D1B-B3A1D7C7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01278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r>
              <a:rPr lang="es-ES" dirty="0"/>
              <a:t>Producer &amp; </a:t>
            </a:r>
            <a:r>
              <a:rPr lang="es-ES" dirty="0" err="1"/>
              <a:t>consumer</a:t>
            </a:r>
            <a:endParaRPr lang="es-ES" dirty="0"/>
          </a:p>
          <a:p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safe</a:t>
            </a:r>
            <a:r>
              <a:rPr lang="es-ES" dirty="0"/>
              <a:t> </a:t>
            </a:r>
            <a:r>
              <a:rPr lang="es-ES" dirty="0" err="1"/>
              <a:t>stack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lock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solve</a:t>
            </a:r>
            <a:r>
              <a:rPr lang="es-ES" dirty="0"/>
              <a:t> </a:t>
            </a:r>
            <a:r>
              <a:rPr lang="es-ES" dirty="0" err="1"/>
              <a:t>deadlock</a:t>
            </a:r>
            <a:endParaRPr lang="es-ES" dirty="0"/>
          </a:p>
          <a:p>
            <a:r>
              <a:rPr lang="es-ES" dirty="0" err="1"/>
              <a:t>hierarchical_mutex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unique_lock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call_once</a:t>
            </a:r>
            <a:r>
              <a:rPr lang="es-ES" dirty="0"/>
              <a:t> </a:t>
            </a:r>
          </a:p>
          <a:p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initialization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safe</a:t>
            </a:r>
            <a:endParaRPr lang="es-ES" dirty="0"/>
          </a:p>
          <a:p>
            <a:r>
              <a:rPr lang="es-ES" dirty="0" err="1"/>
              <a:t>semaphore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atomic</a:t>
            </a:r>
            <a:r>
              <a:rPr lang="es-ES" dirty="0"/>
              <a:t>&lt;T&gt;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517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Synchronizing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3E040B-A143-41B7-9ED6-458A4A05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10156"/>
          </a:xfrm>
        </p:spPr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  <a:p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safe</a:t>
            </a:r>
            <a:r>
              <a:rPr lang="es-ES" dirty="0"/>
              <a:t> </a:t>
            </a:r>
            <a:r>
              <a:rPr lang="es-ES" dirty="0" err="1"/>
              <a:t>queue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async</a:t>
            </a:r>
            <a:endParaRPr lang="es-ES" dirty="0"/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future</a:t>
            </a:r>
            <a:r>
              <a:rPr lang="es-ES" dirty="0"/>
              <a:t>&lt;T&gt;. 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data.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packaged_task</a:t>
            </a:r>
            <a:r>
              <a:rPr lang="es-ES" dirty="0"/>
              <a:t>&lt;T(</a:t>
            </a:r>
            <a:r>
              <a:rPr lang="es-ES" dirty="0" err="1"/>
              <a:t>args</a:t>
            </a:r>
            <a:r>
              <a:rPr lang="es-ES" dirty="0"/>
              <a:t>)&gt;. 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data.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promise</a:t>
            </a:r>
            <a:r>
              <a:rPr lang="es-ES" dirty="0"/>
              <a:t>&lt;T&gt;. 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data.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shared_future</a:t>
            </a:r>
            <a:r>
              <a:rPr lang="es-ES" dirty="0"/>
              <a:t>&lt;T&gt;. 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92109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AF2B47-A129-4542-BF7F-BEB10319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0" y="2585448"/>
            <a:ext cx="9613861" cy="3599316"/>
          </a:xfrm>
        </p:spPr>
        <p:txBody>
          <a:bodyPr/>
          <a:lstStyle/>
          <a:p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lock</a:t>
            </a:r>
            <a:r>
              <a:rPr lang="es-ES" dirty="0"/>
              <a:t> </a:t>
            </a:r>
            <a:r>
              <a:rPr lang="es-ES" dirty="0" err="1"/>
              <a:t>mechanism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associated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true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locked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unlocked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Thread</a:t>
            </a:r>
            <a:r>
              <a:rPr lang="es-ES" dirty="0"/>
              <a:t> B </a:t>
            </a:r>
            <a:r>
              <a:rPr lang="es-ES" dirty="0" err="1"/>
              <a:t>waits</a:t>
            </a:r>
            <a:endParaRPr lang="es-ES" dirty="0"/>
          </a:p>
          <a:p>
            <a:r>
              <a:rPr lang="es-ES" dirty="0" err="1"/>
              <a:t>Thread</a:t>
            </a:r>
            <a:r>
              <a:rPr lang="es-ES" dirty="0"/>
              <a:t> A </a:t>
            </a:r>
            <a:r>
              <a:rPr lang="es-ES" dirty="0" err="1"/>
              <a:t>notifies</a:t>
            </a:r>
            <a:endParaRPr lang="es-ES" dirty="0"/>
          </a:p>
          <a:p>
            <a:r>
              <a:rPr lang="es-ES" dirty="0"/>
              <a:t>Data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evaluates</a:t>
            </a:r>
            <a:endParaRPr lang="es-ES" dirty="0"/>
          </a:p>
          <a:p>
            <a:r>
              <a:rPr lang="es-ES" dirty="0" err="1"/>
              <a:t>Thread</a:t>
            </a:r>
            <a:r>
              <a:rPr lang="es-ES" dirty="0"/>
              <a:t> A </a:t>
            </a:r>
            <a:r>
              <a:rPr lang="es-ES" dirty="0" err="1"/>
              <a:t>continues</a:t>
            </a:r>
            <a:r>
              <a:rPr lang="es-ES" dirty="0"/>
              <a:t> </a:t>
            </a:r>
            <a:r>
              <a:rPr lang="es-ES" dirty="0" err="1"/>
              <a:t>if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0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4443726" y="2339541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36AC14-AEE6-44FE-9F3A-8172E6C37C7F}"/>
              </a:ext>
            </a:extLst>
          </p:cNvPr>
          <p:cNvSpPr/>
          <p:nvPr/>
        </p:nvSpPr>
        <p:spPr>
          <a:xfrm>
            <a:off x="4049697" y="4837401"/>
            <a:ext cx="2883762" cy="610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6D35CD5-7A15-4FDA-88D2-17392F4C6920}"/>
              </a:ext>
            </a:extLst>
          </p:cNvPr>
          <p:cNvSpPr/>
          <p:nvPr/>
        </p:nvSpPr>
        <p:spPr>
          <a:xfrm>
            <a:off x="9089621" y="5756634"/>
            <a:ext cx="2483064" cy="6860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23D826A-D5BB-4C31-9155-608FCFD4F76F}"/>
              </a:ext>
            </a:extLst>
          </p:cNvPr>
          <p:cNvSpPr txBox="1">
            <a:spLocks/>
          </p:cNvSpPr>
          <p:nvPr/>
        </p:nvSpPr>
        <p:spPr>
          <a:xfrm>
            <a:off x="5273840" y="3762420"/>
            <a:ext cx="1039314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Wait</a:t>
            </a:r>
            <a:endParaRPr lang="es-ES" sz="20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ECEAD19-E782-4706-9AFB-6B696F0322DE}"/>
              </a:ext>
            </a:extLst>
          </p:cNvPr>
          <p:cNvSpPr/>
          <p:nvPr/>
        </p:nvSpPr>
        <p:spPr>
          <a:xfrm>
            <a:off x="9075781" y="3358039"/>
            <a:ext cx="2021031" cy="10116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unique_lock</a:t>
            </a:r>
            <a:endParaRPr lang="es-ES" dirty="0"/>
          </a:p>
          <a:p>
            <a:pPr algn="ctr"/>
            <a:endParaRPr lang="es-ES" dirty="0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D38CD367-F653-40CE-A1AF-6CCA251DAB32}"/>
              </a:ext>
            </a:extLst>
          </p:cNvPr>
          <p:cNvCxnSpPr>
            <a:stCxn id="21" idx="1"/>
            <a:endCxn id="9" idx="3"/>
          </p:cNvCxnSpPr>
          <p:nvPr/>
        </p:nvCxnSpPr>
        <p:spPr>
          <a:xfrm rot="10800000" flipV="1">
            <a:off x="6933459" y="3863880"/>
            <a:ext cx="2142322" cy="127901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A048E8BD-EF85-4A64-93C6-03F5D80A92E9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0800000">
            <a:off x="6933459" y="5142892"/>
            <a:ext cx="2156162" cy="95676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3C304B1C-52D0-44CB-B3F8-C10EE9CF45E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4755190" y="4101013"/>
            <a:ext cx="1192842" cy="279933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5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ED6-B42D-4F25-B96C-8DFAED69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867E12-EC6C-46C4-A761-C2454C9114BB}"/>
              </a:ext>
            </a:extLst>
          </p:cNvPr>
          <p:cNvSpPr/>
          <p:nvPr/>
        </p:nvSpPr>
        <p:spPr>
          <a:xfrm>
            <a:off x="1889332" y="2339540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1742DD2-E0FB-4C85-95DC-F8FD45CEB6D8}"/>
              </a:ext>
            </a:extLst>
          </p:cNvPr>
          <p:cNvSpPr/>
          <p:nvPr/>
        </p:nvSpPr>
        <p:spPr>
          <a:xfrm>
            <a:off x="4443726" y="2339541"/>
            <a:ext cx="1535837" cy="1305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Thread</a:t>
            </a:r>
            <a:r>
              <a:rPr lang="es-ES" dirty="0"/>
              <a:t> B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36AC14-AEE6-44FE-9F3A-8172E6C37C7F}"/>
              </a:ext>
            </a:extLst>
          </p:cNvPr>
          <p:cNvSpPr/>
          <p:nvPr/>
        </p:nvSpPr>
        <p:spPr>
          <a:xfrm>
            <a:off x="4049697" y="4837401"/>
            <a:ext cx="2883762" cy="6109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endParaRPr lang="es-ES" dirty="0"/>
          </a:p>
        </p:txBody>
      </p:sp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72C1F753-FB0A-44A4-BB5F-D5DEEC39FEC8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604307" y="3697502"/>
            <a:ext cx="1498334" cy="1392446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73A6EEFA-30D9-45FB-ADBA-E13F88EF3B1F}"/>
              </a:ext>
            </a:extLst>
          </p:cNvPr>
          <p:cNvSpPr txBox="1">
            <a:spLocks/>
          </p:cNvSpPr>
          <p:nvPr/>
        </p:nvSpPr>
        <p:spPr>
          <a:xfrm>
            <a:off x="2905512" y="4064261"/>
            <a:ext cx="2145882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Notify</a:t>
            </a:r>
            <a:endParaRPr lang="es-ES" sz="20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70F435D-C5D8-4D40-8154-AC8E581F2F5B}"/>
              </a:ext>
            </a:extLst>
          </p:cNvPr>
          <p:cNvSpPr txBox="1">
            <a:spLocks/>
          </p:cNvSpPr>
          <p:nvPr/>
        </p:nvSpPr>
        <p:spPr>
          <a:xfrm>
            <a:off x="6278083" y="5571451"/>
            <a:ext cx="2145882" cy="47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Evaluate</a:t>
            </a:r>
            <a:r>
              <a:rPr lang="es-ES" sz="2000" dirty="0"/>
              <a:t> </a:t>
            </a:r>
            <a:r>
              <a:rPr lang="es-ES" sz="2000" dirty="0" err="1"/>
              <a:t>condition</a:t>
            </a:r>
            <a:endParaRPr lang="es-ES" sz="20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6D0C104-B651-4DB5-AE2F-7B5F3D7CC29C}"/>
              </a:ext>
            </a:extLst>
          </p:cNvPr>
          <p:cNvSpPr/>
          <p:nvPr/>
        </p:nvSpPr>
        <p:spPr>
          <a:xfrm>
            <a:off x="8761147" y="5296195"/>
            <a:ext cx="2483064" cy="6860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F26BCA69-542D-44AA-AA71-B96CF3A6DAE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6933459" y="5142892"/>
            <a:ext cx="1827688" cy="49632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275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367</TotalTime>
  <Words>956</Words>
  <Application>Microsoft Office PowerPoint</Application>
  <PresentationFormat>Panorámica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Trebuchet MS</vt:lpstr>
      <vt:lpstr>Berlín</vt:lpstr>
      <vt:lpstr>C++11 Multithreading</vt:lpstr>
      <vt:lpstr>Contents</vt:lpstr>
      <vt:lpstr>Book</vt:lpstr>
      <vt:lpstr>Declaring and managing threads</vt:lpstr>
      <vt:lpstr>Sharing data</vt:lpstr>
      <vt:lpstr>Synchronizing</vt:lpstr>
      <vt:lpstr>std::condition_variable</vt:lpstr>
      <vt:lpstr>std::condition_variable</vt:lpstr>
      <vt:lpstr>std::condition_variable</vt:lpstr>
      <vt:lpstr>std::condition_variable</vt:lpstr>
      <vt:lpstr>std::future&lt;T&gt;</vt:lpstr>
      <vt:lpstr>std::future&lt;T&gt;</vt:lpstr>
      <vt:lpstr>std::future&lt;T&gt;</vt:lpstr>
      <vt:lpstr>std::future&lt;T&gt;</vt:lpstr>
      <vt:lpstr>std::package_task&lt;T(args)&gt;</vt:lpstr>
      <vt:lpstr>std::package_task&lt;T(args)&gt;</vt:lpstr>
      <vt:lpstr>std::package_task&lt;T(args)&gt;</vt:lpstr>
      <vt:lpstr>std::package_task&lt;T(args)&gt;</vt:lpstr>
      <vt:lpstr>std::promise&lt;T&gt;</vt:lpstr>
      <vt:lpstr>std::promise&lt;T&gt;</vt:lpstr>
      <vt:lpstr>std::promise&lt;T&gt;</vt:lpstr>
      <vt:lpstr>std::shared_future&lt;T&gt;</vt:lpstr>
      <vt:lpstr>std::shared_future&lt;T&gt;</vt:lpstr>
      <vt:lpstr>std::shared_future&lt;T&gt;</vt:lpstr>
      <vt:lpstr>std::shared_future&lt;T&gt;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 Multithreading</dc:title>
  <dc:creator>Alberto</dc:creator>
  <cp:lastModifiedBy>Alberto</cp:lastModifiedBy>
  <cp:revision>12</cp:revision>
  <dcterms:created xsi:type="dcterms:W3CDTF">2017-08-23T16:18:31Z</dcterms:created>
  <dcterms:modified xsi:type="dcterms:W3CDTF">2017-08-23T22:25:48Z</dcterms:modified>
</cp:coreProperties>
</file>