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7" r:id="rId5"/>
    <p:sldId id="379" r:id="rId6"/>
    <p:sldId id="402" r:id="rId7"/>
    <p:sldId id="407" r:id="rId8"/>
    <p:sldId id="405" r:id="rId9"/>
    <p:sldId id="406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4F00"/>
    <a:srgbClr val="D73285"/>
    <a:srgbClr val="0072C7"/>
    <a:srgbClr val="CE0368"/>
    <a:srgbClr val="F5F5F5"/>
    <a:srgbClr val="464646"/>
    <a:srgbClr val="FFB310"/>
    <a:srgbClr val="FAFAFA"/>
    <a:srgbClr val="FFFFFF"/>
    <a:srgbClr val="A9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9" autoAdjust="0"/>
    <p:restoredTop sz="32884" autoAdjust="0"/>
  </p:normalViewPr>
  <p:slideViewPr>
    <p:cSldViewPr snapToGrid="0" showGuides="1">
      <p:cViewPr varScale="1">
        <p:scale>
          <a:sx n="41" d="100"/>
          <a:sy n="41" d="100"/>
        </p:scale>
        <p:origin x="4792" y="2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432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23DB037-710F-4A44-BDF0-28DC42F2FAE9}" type="datetime1">
              <a:rPr lang="fr-FR" smtClean="0"/>
              <a:t>02/07/2025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718FD-5C33-42D8-BCA9-0B83DD06AC51}" type="datetime1">
              <a:rPr lang="fr-FR" smtClean="0"/>
              <a:pPr/>
              <a:t>02/07/2025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36304E-FDE3-4B4F-A3B7-EBE87F3FA5E2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apply a preprocessing pipeline using </a:t>
            </a:r>
            <a:r>
              <a:rPr lang="en-US" b="1" dirty="0"/>
              <a:t>scikit-learn</a:t>
            </a:r>
            <a:r>
              <a:rPr lang="en-US" dirty="0"/>
              <a:t>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Numerical features: missing values are filled using the </a:t>
            </a:r>
            <a:r>
              <a:rPr lang="en-US" b="1" dirty="0"/>
              <a:t>median</a:t>
            </a:r>
            <a:r>
              <a:rPr lang="en-US" dirty="0"/>
              <a:t> to avoid bias.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Categorical features: encoded with </a:t>
            </a:r>
            <a:r>
              <a:rPr lang="en-US" b="1" dirty="0" err="1"/>
              <a:t>OneHotEncoder</a:t>
            </a:r>
            <a:r>
              <a:rPr lang="en-US" dirty="0"/>
              <a:t> to convert categories into binary columns.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Unknown categories during inference are safely ignored.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whole process is wrapped in a </a:t>
            </a:r>
            <a:r>
              <a:rPr lang="en-US" b="1" dirty="0" err="1"/>
              <a:t>ColumnTransformer</a:t>
            </a:r>
            <a:r>
              <a:rPr lang="en-US" dirty="0"/>
              <a:t> pipeline.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Result: all features become numeric and ready for machine learning.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approach ensures robustness, reusability, and clean data for training.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9197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compared multiple models, each with strengths and limitations.</a:t>
            </a:r>
            <a:br>
              <a:rPr lang="en-US" dirty="0"/>
            </a:b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Linear Regression</a:t>
            </a:r>
            <a:r>
              <a:rPr lang="en-US" dirty="0"/>
              <a:t> is fast and interpretable, but can’t capture non-linear patterns.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r>
              <a:rPr lang="en-US" dirty="0"/>
              <a:t> handles non-linearity and reduces overfitting, but can be slow and less interpretable.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Polynomial Regression</a:t>
            </a:r>
            <a:r>
              <a:rPr lang="en-US" dirty="0"/>
              <a:t> captures basic curvature, but easily overfits.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XGBoost</a:t>
            </a:r>
            <a:r>
              <a:rPr lang="en-US" dirty="0"/>
              <a:t> performs well and handles missing data, but requires careful tuning.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 b="1" dirty="0" err="1"/>
              <a:t>Optuna</a:t>
            </a:r>
            <a:r>
              <a:rPr lang="en-US" dirty="0"/>
              <a:t>, we tuned key hyperparameters: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number of iterations,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tree depth,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learning rate,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regularization.</a:t>
            </a:r>
          </a:p>
          <a:p>
            <a:pPr marL="628650" lvl="1" indent="-171450">
              <a:buFont typeface="Wingdings" panose="05000000000000000000" pitchFamily="2" charset="2"/>
              <a:buChar char="è"/>
            </a:pPr>
            <a:r>
              <a:rPr lang="en-US" dirty="0"/>
              <a:t>This </a:t>
            </a:r>
            <a:r>
              <a:rPr lang="en-US" b="1" dirty="0"/>
              <a:t>hyperparameter tuning</a:t>
            </a:r>
            <a:r>
              <a:rPr lang="en-US" dirty="0"/>
              <a:t> improves generalization but is computationally expensive.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 err="1"/>
              <a:t>CatBoost</a:t>
            </a:r>
            <a:r>
              <a:rPr lang="en-US" dirty="0"/>
              <a:t>, with native support for categorical features, is efficient but less interpretable.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Tuned </a:t>
            </a:r>
            <a:r>
              <a:rPr lang="en-US" b="1" dirty="0" err="1"/>
              <a:t>CatBoost</a:t>
            </a:r>
            <a:r>
              <a:rPr lang="en-US" b="1" dirty="0"/>
              <a:t> with </a:t>
            </a:r>
            <a:r>
              <a:rPr lang="en-US" b="1" dirty="0" err="1"/>
              <a:t>Optuna</a:t>
            </a:r>
            <a:r>
              <a:rPr lang="en-US" dirty="0"/>
              <a:t> gave the best results overall, though tuning remained costly and somewhat unstable.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0755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--- Train / test strategy ---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followed a standard 80/20 Train/Test split for all models.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, we used 5-Fold Cross Validation on the training set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means : </a:t>
            </a:r>
            <a:br>
              <a:rPr lang="en-US" dirty="0"/>
            </a:br>
            <a:r>
              <a:rPr lang="en-US" dirty="0"/>
              <a:t>	-&gt; </a:t>
            </a:r>
            <a:r>
              <a:rPr lang="en-US" i="1" dirty="0"/>
              <a:t>the training data is split into 5 parts;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	-&gt;each part is used once for validation while the others are used for training).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 test set stayed untouched until final evaluation.</a:t>
            </a:r>
            <a:br>
              <a:rPr lang="en-US" dirty="0"/>
            </a:b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In test mode,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/>
              <a:t>-&gt; we reduced folds and sample size to speed up </a:t>
            </a:r>
            <a:r>
              <a:rPr lang="en-US" i="1" dirty="0" err="1"/>
              <a:t>Optuna</a:t>
            </a:r>
            <a:r>
              <a:rPr lang="en-US" i="1" dirty="0"/>
              <a:t> tuning.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--- Feature selection ---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first removed low-variance features using a Variance Threshold.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-&gt; features that vary very little and don’t help prediction.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Then, we selected the top 30 most important features using Random Forest.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r>
              <a:rPr lang="en-US" dirty="0"/>
              <a:t> &amp; </a:t>
            </a:r>
            <a:r>
              <a:rPr lang="en-US" dirty="0" err="1"/>
              <a:t>Catboost</a:t>
            </a:r>
            <a:r>
              <a:rPr lang="en-US" dirty="0"/>
              <a:t> were trained on both: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The full reduced set,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and the top 30 features only.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helped us compare performance and simplicity,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    -&gt; </a:t>
            </a:r>
            <a:r>
              <a:rPr lang="en-US" dirty="0"/>
              <a:t>and test if fewer features could still give good results"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642815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BE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b="1" dirty="0"/>
              <a:t>Best Model</a:t>
            </a:r>
            <a:r>
              <a:rPr lang="fr-BE" dirty="0"/>
              <a:t>:</a:t>
            </a:r>
            <a:br>
              <a:rPr lang="fr-BE" dirty="0"/>
            </a:br>
            <a:r>
              <a:rPr lang="fr-BE" dirty="0" err="1"/>
              <a:t>CatBoost</a:t>
            </a:r>
            <a:r>
              <a:rPr lang="fr-BE" dirty="0"/>
              <a:t> + </a:t>
            </a:r>
            <a:r>
              <a:rPr lang="fr-BE" dirty="0" err="1"/>
              <a:t>Optuna</a:t>
            </a:r>
            <a:r>
              <a:rPr lang="fr-BE" dirty="0"/>
              <a:t> + Post-Split Evaluation </a:t>
            </a:r>
            <a:r>
              <a:rPr lang="fr-BE" dirty="0" err="1"/>
              <a:t>reaches</a:t>
            </a:r>
            <a:r>
              <a:rPr lang="fr-BE" dirty="0"/>
              <a:t> </a:t>
            </a:r>
            <a:r>
              <a:rPr lang="fr-BE" b="1" dirty="0"/>
              <a:t>0.81 R²</a:t>
            </a:r>
            <a:r>
              <a:rPr lang="fr-BE" dirty="0"/>
              <a:t> </a:t>
            </a:r>
            <a:r>
              <a:rPr lang="fr-BE" dirty="0" err="1"/>
              <a:t>with</a:t>
            </a:r>
            <a:r>
              <a:rPr lang="fr-BE" dirty="0"/>
              <a:t> </a:t>
            </a:r>
            <a:r>
              <a:rPr lang="fr-BE" b="1" dirty="0" err="1"/>
              <a:t>moderate</a:t>
            </a:r>
            <a:r>
              <a:rPr lang="fr-BE" b="1" dirty="0"/>
              <a:t> </a:t>
            </a:r>
            <a:r>
              <a:rPr lang="fr-BE" b="1" dirty="0" err="1"/>
              <a:t>overfitting</a:t>
            </a:r>
            <a:r>
              <a:rPr lang="fr-BE" dirty="0"/>
              <a:t>.</a:t>
            </a:r>
            <a:br>
              <a:rPr lang="fr-BE" dirty="0"/>
            </a:br>
            <a:r>
              <a:rPr lang="fr-BE" i="1" dirty="0"/>
              <a:t>(Post-split = re-</a:t>
            </a:r>
            <a:r>
              <a:rPr lang="fr-BE" i="1" dirty="0" err="1"/>
              <a:t>evaluation</a:t>
            </a:r>
            <a:r>
              <a:rPr lang="fr-BE" i="1" dirty="0"/>
              <a:t> </a:t>
            </a:r>
            <a:r>
              <a:rPr lang="fr-BE" i="1" dirty="0" err="1"/>
              <a:t>after</a:t>
            </a:r>
            <a:r>
              <a:rPr lang="fr-BE" i="1" dirty="0"/>
              <a:t> tuning, on </a:t>
            </a:r>
            <a:r>
              <a:rPr lang="fr-BE" i="1" dirty="0" err="1"/>
              <a:t>fresh</a:t>
            </a:r>
            <a:r>
              <a:rPr lang="fr-BE" i="1" dirty="0"/>
              <a:t> data)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fr-BE" dirty="0"/>
              <a:t>good train performance, </a:t>
            </a:r>
            <a:r>
              <a:rPr lang="fr-BE" dirty="0" err="1"/>
              <a:t>slightly</a:t>
            </a:r>
            <a:r>
              <a:rPr lang="fr-BE" dirty="0"/>
              <a:t> </a:t>
            </a:r>
            <a:r>
              <a:rPr lang="fr-BE" dirty="0" err="1"/>
              <a:t>worse</a:t>
            </a:r>
            <a:r>
              <a:rPr lang="fr-BE" dirty="0"/>
              <a:t> on test 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dirty="0"/>
              <a:t>The model captures useful patterns but also some noise, leading to </a:t>
            </a:r>
            <a:r>
              <a:rPr lang="en-US" b="1" dirty="0"/>
              <a:t>moderate overfitting</a:t>
            </a:r>
            <a:r>
              <a:rPr lang="en-US" dirty="0"/>
              <a:t>.</a:t>
            </a:r>
            <a:endParaRPr lang="fr-BE" dirty="0"/>
          </a:p>
          <a:p>
            <a:endParaRPr lang="fr-BE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XGBoost</a:t>
            </a:r>
            <a:r>
              <a:rPr lang="fr-BE" dirty="0"/>
              <a:t> </a:t>
            </a:r>
            <a:r>
              <a:rPr lang="fr-BE" dirty="0" err="1"/>
              <a:t>benefits</a:t>
            </a:r>
            <a:r>
              <a:rPr lang="fr-BE" dirty="0"/>
              <a:t> </a:t>
            </a:r>
            <a:r>
              <a:rPr lang="fr-BE" dirty="0" err="1"/>
              <a:t>from</a:t>
            </a:r>
            <a:r>
              <a:rPr lang="fr-BE" dirty="0"/>
              <a:t> </a:t>
            </a:r>
            <a:r>
              <a:rPr lang="fr-BE" b="1" i="1" dirty="0" err="1"/>
              <a:t>early</a:t>
            </a:r>
            <a:r>
              <a:rPr lang="fr-BE" b="1" i="1" dirty="0"/>
              <a:t> </a:t>
            </a:r>
            <a:r>
              <a:rPr lang="fr-BE" b="1" i="1" dirty="0" err="1"/>
              <a:t>stopping</a:t>
            </a:r>
            <a:r>
              <a:rPr lang="fr-BE" b="1" dirty="0"/>
              <a:t> </a:t>
            </a:r>
            <a:r>
              <a:rPr lang="fr-BE" dirty="0"/>
              <a:t>(stops training </a:t>
            </a:r>
            <a:r>
              <a:rPr lang="fr-BE" dirty="0" err="1"/>
              <a:t>when</a:t>
            </a:r>
            <a:r>
              <a:rPr lang="fr-BE" dirty="0"/>
              <a:t> the model stops </a:t>
            </a:r>
            <a:r>
              <a:rPr lang="fr-BE" dirty="0" err="1"/>
              <a:t>improving</a:t>
            </a:r>
            <a:r>
              <a:rPr lang="fr-BE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Random</a:t>
            </a:r>
            <a:r>
              <a:rPr lang="fr-BE" b="1" dirty="0"/>
              <a:t> Forest</a:t>
            </a:r>
            <a:r>
              <a:rPr lang="fr-BE" dirty="0"/>
              <a:t> shows </a:t>
            </a:r>
            <a:r>
              <a:rPr lang="fr-BE" b="1" i="1" dirty="0" err="1"/>
              <a:t>strong</a:t>
            </a:r>
            <a:r>
              <a:rPr lang="fr-BE" b="1" i="1" dirty="0"/>
              <a:t> </a:t>
            </a:r>
            <a:r>
              <a:rPr lang="fr-BE" b="1" i="1" dirty="0" err="1"/>
              <a:t>overfitting</a:t>
            </a:r>
            <a:r>
              <a:rPr lang="fr-BE" b="1" dirty="0"/>
              <a:t> </a:t>
            </a:r>
            <a:r>
              <a:rPr lang="fr-BE" dirty="0"/>
              <a:t>(</a:t>
            </a:r>
            <a:r>
              <a:rPr lang="fr-BE" dirty="0" err="1"/>
              <a:t>perfect</a:t>
            </a:r>
            <a:r>
              <a:rPr lang="fr-BE" dirty="0"/>
              <a:t> on train, </a:t>
            </a:r>
            <a:r>
              <a:rPr lang="fr-BE" dirty="0" err="1"/>
              <a:t>poor</a:t>
            </a:r>
            <a:r>
              <a:rPr lang="fr-BE" dirty="0"/>
              <a:t> on test).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Linear</a:t>
            </a:r>
            <a:r>
              <a:rPr lang="fr-BE" b="1" dirty="0"/>
              <a:t> </a:t>
            </a:r>
            <a:r>
              <a:rPr lang="fr-BE" b="1" dirty="0" err="1"/>
              <a:t>models</a:t>
            </a:r>
            <a:r>
              <a:rPr lang="fr-BE" dirty="0"/>
              <a:t> </a:t>
            </a:r>
            <a:r>
              <a:rPr lang="fr-BE" dirty="0" err="1"/>
              <a:t>underfit</a:t>
            </a:r>
            <a:r>
              <a:rPr lang="fr-BE" dirty="0"/>
              <a:t> → </a:t>
            </a:r>
            <a:r>
              <a:rPr lang="fr-BE" dirty="0" err="1"/>
              <a:t>too</a:t>
            </a:r>
            <a:r>
              <a:rPr lang="fr-BE" dirty="0"/>
              <a:t> simple for </a:t>
            </a:r>
            <a:r>
              <a:rPr lang="fr-BE" dirty="0" err="1"/>
              <a:t>this</a:t>
            </a:r>
            <a:r>
              <a:rPr lang="fr-BE" dirty="0"/>
              <a:t> </a:t>
            </a:r>
            <a:r>
              <a:rPr lang="fr-BE" dirty="0" err="1"/>
              <a:t>task</a:t>
            </a:r>
            <a:r>
              <a:rPr lang="fr-BE" dirty="0"/>
              <a:t>.</a:t>
            </a:r>
          </a:p>
          <a:p>
            <a:endParaRPr lang="en-US" dirty="0"/>
          </a:p>
          <a:p>
            <a:r>
              <a:rPr lang="en-US" dirty="0"/>
              <a:t>----------------------------------------------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A large MEA gap indicates </a:t>
            </a:r>
            <a:r>
              <a:rPr lang="en-US" dirty="0"/>
              <a:t>the model is learning patterns that are specific to the training data,  including random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/>
              <a:t>A large R2 gap </a:t>
            </a:r>
            <a:r>
              <a:rPr lang="en-US" sz="1200" dirty="0">
                <a:solidFill>
                  <a:schemeClr val="tx2"/>
                </a:solidFill>
              </a:rPr>
              <a:t>implies the model does not generalize well.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chemeClr val="tx2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 err="1"/>
              <a:t>Moderate</a:t>
            </a:r>
            <a:r>
              <a:rPr lang="fr-BE" b="1" dirty="0"/>
              <a:t> </a:t>
            </a:r>
            <a:r>
              <a:rPr lang="fr-BE" b="1" dirty="0" err="1"/>
              <a:t>overfitting</a:t>
            </a:r>
            <a:r>
              <a:rPr lang="fr-BE" dirty="0"/>
              <a:t> = good train performance, </a:t>
            </a:r>
            <a:r>
              <a:rPr lang="fr-BE" dirty="0" err="1"/>
              <a:t>slightly</a:t>
            </a:r>
            <a:r>
              <a:rPr lang="fr-BE" dirty="0"/>
              <a:t> </a:t>
            </a:r>
            <a:r>
              <a:rPr lang="fr-BE" dirty="0" err="1"/>
              <a:t>worse</a:t>
            </a:r>
            <a:r>
              <a:rPr lang="fr-BE" dirty="0"/>
              <a:t> on test → </a:t>
            </a:r>
            <a:r>
              <a:rPr lang="fr-BE" dirty="0" err="1"/>
              <a:t>some</a:t>
            </a:r>
            <a:r>
              <a:rPr lang="fr-BE" dirty="0"/>
              <a:t> patterns </a:t>
            </a:r>
            <a:r>
              <a:rPr lang="fr-BE" dirty="0" err="1"/>
              <a:t>too</a:t>
            </a:r>
            <a:r>
              <a:rPr lang="fr-BE" dirty="0"/>
              <a:t> </a:t>
            </a:r>
            <a:r>
              <a:rPr lang="fr-BE" dirty="0" err="1"/>
              <a:t>specific</a:t>
            </a:r>
            <a:r>
              <a:rPr lang="fr-B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BE" b="1" dirty="0"/>
              <a:t>Good </a:t>
            </a:r>
            <a:r>
              <a:rPr lang="fr-BE" b="1" dirty="0" err="1"/>
              <a:t>generalization</a:t>
            </a:r>
            <a:r>
              <a:rPr lang="fr-BE" dirty="0"/>
              <a:t> = consistent train/test scores → model captures </a:t>
            </a:r>
            <a:r>
              <a:rPr lang="fr-BE" dirty="0" err="1"/>
              <a:t>true</a:t>
            </a:r>
            <a:r>
              <a:rPr lang="fr-BE" dirty="0"/>
              <a:t> structure.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48208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Hyperparameter tuning was very time-consuming, even with GPU, especially with complex models like </a:t>
            </a:r>
            <a:r>
              <a:rPr lang="en-US" dirty="0" err="1"/>
              <a:t>XGBoost</a:t>
            </a:r>
            <a:r>
              <a:rPr lang="en-US" dirty="0"/>
              <a:t> and </a:t>
            </a:r>
            <a:r>
              <a:rPr lang="en-US" dirty="0" err="1"/>
              <a:t>CatBoost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-&gt; We used </a:t>
            </a:r>
            <a:r>
              <a:rPr lang="en-US" b="1" dirty="0" err="1"/>
              <a:t>Optuna</a:t>
            </a:r>
            <a:r>
              <a:rPr lang="en-US" dirty="0"/>
              <a:t> with </a:t>
            </a:r>
            <a:r>
              <a:rPr lang="en-US" b="1" dirty="0"/>
              <a:t>cross-validation</a:t>
            </a:r>
            <a:r>
              <a:rPr lang="en-US" dirty="0"/>
              <a:t> (splitting data into folds to ensure robustness),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 -&gt; which added to the computation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Finding the balance between </a:t>
            </a:r>
            <a:r>
              <a:rPr lang="en-US" b="1" dirty="0"/>
              <a:t>underfitting</a:t>
            </a:r>
            <a:r>
              <a:rPr lang="en-US" dirty="0"/>
              <a:t> and </a:t>
            </a:r>
            <a:r>
              <a:rPr lang="en-US" b="1" dirty="0"/>
              <a:t>overfitting</a:t>
            </a:r>
            <a:r>
              <a:rPr lang="en-US" dirty="0"/>
              <a:t> was tricky,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  -&gt; due to missing or noisy features like </a:t>
            </a:r>
            <a:r>
              <a:rPr lang="en-US" dirty="0" err="1"/>
              <a:t>epcScore</a:t>
            </a:r>
            <a:r>
              <a:rPr lang="en-US" dirty="0"/>
              <a:t> or </a:t>
            </a:r>
            <a:r>
              <a:rPr lang="en-US" dirty="0" err="1"/>
              <a:t>kitchenType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Getting </a:t>
            </a:r>
            <a:r>
              <a:rPr lang="en-US" b="1" dirty="0"/>
              <a:t>stable results</a:t>
            </a:r>
            <a:r>
              <a:rPr lang="en-US" dirty="0"/>
              <a:t> required over </a:t>
            </a:r>
            <a:r>
              <a:rPr lang="en-US" b="1" dirty="0"/>
              <a:t>100 trials per model</a:t>
            </a:r>
            <a:r>
              <a:rPr lang="en-US" dirty="0"/>
              <a:t>, and multiple validation methods like </a:t>
            </a:r>
            <a:r>
              <a:rPr lang="en-US" b="1" dirty="0"/>
              <a:t>K-Fold  (</a:t>
            </a:r>
            <a:r>
              <a:rPr lang="en-US" dirty="0"/>
              <a:t>splitting data into K parts and rotating train/test sets)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this gets harder when the </a:t>
            </a:r>
            <a:r>
              <a:rPr lang="en-US" b="1" dirty="0"/>
              <a:t>training window, </a:t>
            </a:r>
            <a:r>
              <a:rPr lang="en-US" dirty="0"/>
              <a:t>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  -&gt; meaning the actual time we have to run experiments is short.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6336304E-FDE3-4B4F-A3B7-EBE87F3FA5E2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7734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13">
            <a:extLst>
              <a:ext uri="{FF2B5EF4-FFF2-40B4-BE49-F238E27FC236}">
                <a16:creationId xmlns:a16="http://schemas.microsoft.com/office/drawing/2014/main" id="{4CBBF2B8-706E-B44D-97A9-0D39894DD103}"/>
              </a:ext>
            </a:extLst>
          </p:cNvPr>
          <p:cNvSpPr/>
          <p:nvPr userDrawn="1"/>
        </p:nvSpPr>
        <p:spPr>
          <a:xfrm>
            <a:off x="0" y="946150"/>
            <a:ext cx="3413125" cy="507853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4059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4059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1001" y="927100"/>
            <a:ext cx="5107104" cy="5107104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76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3">
            <a:extLst>
              <a:ext uri="{FF2B5EF4-FFF2-40B4-BE49-F238E27FC236}">
                <a16:creationId xmlns:a16="http://schemas.microsoft.com/office/drawing/2014/main" id="{A3810CFD-79E6-B72B-CEA1-215AAF66B3B1}"/>
              </a:ext>
            </a:extLst>
          </p:cNvPr>
          <p:cNvSpPr/>
          <p:nvPr userDrawn="1"/>
        </p:nvSpPr>
        <p:spPr>
          <a:xfrm>
            <a:off x="474441" y="701041"/>
            <a:ext cx="5621559" cy="559308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5" name="Ovale 14">
            <a:extLst>
              <a:ext uri="{FF2B5EF4-FFF2-40B4-BE49-F238E27FC236}">
                <a16:creationId xmlns:a16="http://schemas.microsoft.com/office/drawing/2014/main" id="{8031AE70-6869-01C6-A2C4-A0EA198A2A4B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EC908-6DAD-0441-5F48-763968F5C814}"/>
              </a:ext>
            </a:extLst>
          </p:cNvPr>
          <p:cNvSpPr txBox="1"/>
          <p:nvPr userDrawn="1"/>
        </p:nvSpPr>
        <p:spPr>
          <a:xfrm>
            <a:off x="11226800" y="6417385"/>
            <a:ext cx="57859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58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e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Ovale 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5" name="Ovale 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Forme libre : Forme 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7" name="Forme libre : Forme 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B26B4BC-3D52-4C1C-85FB-226F0B5201F1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CEC6B25A-6AA2-46A7-84BE-5C907CA51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3" name="Espace réservé d’image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1" name="Espace réservé d’image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2" name="Espace réservé d’image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3" name="Espace réservé d’image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8" name="Espace réservé du contenu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9" name="Espace réservé du contenu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0" name="Espace réservé du contenu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1" name="Espace réservé du contenu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2" name="Espace réservé du contenu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4" name="Espace réservé du contenu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Cadre 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25763-0538-50B3-49D9-E960F4466C77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/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pic>
        <p:nvPicPr>
          <p:cNvPr id="17" name="Graphisme 16" descr="Enveloppe">
            <a:extLst>
              <a:ext uri="{FF2B5EF4-FFF2-40B4-BE49-F238E27FC236}">
                <a16:creationId xmlns:a16="http://schemas.microsoft.com/office/drawing/2014/main" id="{E5B30B87-6C2E-48F1-9026-E4F6BEA1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18" name="Graphisme 17" descr="Réseau">
            <a:extLst>
              <a:ext uri="{FF2B5EF4-FFF2-40B4-BE49-F238E27FC236}">
                <a16:creationId xmlns:a16="http://schemas.microsoft.com/office/drawing/2014/main" id="{2DA3CFE0-4ED8-4345-A158-94E70F463E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52432A-A0B0-1058-586E-D11950BCF882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6" name="Rectangle 13">
            <a:extLst>
              <a:ext uri="{FF2B5EF4-FFF2-40B4-BE49-F238E27FC236}">
                <a16:creationId xmlns:a16="http://schemas.microsoft.com/office/drawing/2014/main" id="{6962BDB2-D0AB-5E22-73AC-E91AF4C3907E}"/>
              </a:ext>
            </a:extLst>
          </p:cNvPr>
          <p:cNvSpPr/>
          <p:nvPr userDrawn="1"/>
        </p:nvSpPr>
        <p:spPr>
          <a:xfrm>
            <a:off x="-1200638" y="728545"/>
            <a:ext cx="4686788" cy="530566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Ovale 3">
            <a:extLst>
              <a:ext uri="{FF2B5EF4-FFF2-40B4-BE49-F238E27FC236}">
                <a16:creationId xmlns:a16="http://schemas.microsoft.com/office/drawing/2014/main" id="{B7EC228F-CA6C-3562-58CD-F5D3A8931A7A}"/>
              </a:ext>
            </a:extLst>
          </p:cNvPr>
          <p:cNvSpPr/>
          <p:nvPr userDrawn="1"/>
        </p:nvSpPr>
        <p:spPr>
          <a:xfrm>
            <a:off x="577688" y="595422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 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phisme 18" descr="Enveloppe">
            <a:extLst>
              <a:ext uri="{FF2B5EF4-FFF2-40B4-BE49-F238E27FC236}">
                <a16:creationId xmlns:a16="http://schemas.microsoft.com/office/drawing/2014/main" id="{A686352B-226C-4579-B831-0DC14EC3895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1475" y="4452337"/>
            <a:ext cx="387795" cy="387795"/>
          </a:xfrm>
          <a:prstGeom prst="rect">
            <a:avLst/>
          </a:prstGeom>
        </p:spPr>
      </p:pic>
      <p:pic>
        <p:nvPicPr>
          <p:cNvPr id="20" name="Graphisme 19" descr="Réseau">
            <a:extLst>
              <a:ext uri="{FF2B5EF4-FFF2-40B4-BE49-F238E27FC236}">
                <a16:creationId xmlns:a16="http://schemas.microsoft.com/office/drawing/2014/main" id="{460C8169-012B-451A-A6C2-6FEC0DC82AF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22084" y="4925640"/>
            <a:ext cx="426575" cy="426575"/>
          </a:xfrm>
          <a:prstGeom prst="rect">
            <a:avLst/>
          </a:prstGeom>
        </p:spPr>
      </p:pic>
      <p:sp>
        <p:nvSpPr>
          <p:cNvPr id="21" name="Sous-titre 2">
            <a:extLst>
              <a:ext uri="{FF2B5EF4-FFF2-40B4-BE49-F238E27FC236}">
                <a16:creationId xmlns:a16="http://schemas.microsoft.com/office/drawing/2014/main" id="{ADF17BC1-06CE-42EA-A970-31A7ED871AA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 dirty="0"/>
              <a:t>courrier électronique</a:t>
            </a:r>
          </a:p>
        </p:txBody>
      </p:sp>
      <p:sp>
        <p:nvSpPr>
          <p:cNvPr id="22" name="Espace réservé du texte 6">
            <a:extLst>
              <a:ext uri="{FF2B5EF4-FFF2-40B4-BE49-F238E27FC236}">
                <a16:creationId xmlns:a16="http://schemas.microsoft.com/office/drawing/2014/main" id="{7035F1B3-4E91-44FF-B4E7-E5D87C7A034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solidFill>
                  <a:schemeClr val="bg1"/>
                </a:solidFill>
              </a:defRPr>
            </a:lvl1pPr>
          </a:lstStyle>
          <a:p>
            <a:pPr marL="228600" lvl="0" indent="-228600" rtl="0"/>
            <a:r>
              <a:rPr lang="fr-FR" noProof="0" dirty="0"/>
              <a:t>Url site web ici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ea typeface="+mn-ea"/>
                <a:cs typeface="+mn-cs"/>
              </a:defRPr>
            </a:lvl1pPr>
          </a:lstStyle>
          <a:p>
            <a:pPr marL="0" lvl="0" rtl="0"/>
            <a:r>
              <a:rPr lang="en-US" noProof="0"/>
              <a:t>Click to edit Master title style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3707CB-8F35-D917-8891-54BCA697BA5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1" name="Espace réservé du texte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D4E2E-3C74-203C-981D-A7C573131B4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 err="1">
                <a:solidFill>
                  <a:schemeClr val="bg1"/>
                </a:solidFill>
                <a:latin typeface="Abadi" panose="020B0604020104020204" pitchFamily="34" charset="0"/>
              </a:rPr>
              <a:t>Immoweb</a:t>
            </a:r>
            <a:r>
              <a:rPr lang="en-US" b="1" noProof="0" dirty="0">
                <a:solidFill>
                  <a:schemeClr val="bg1"/>
                </a:solidFill>
                <a:latin typeface="Abadi" panose="020B0604020104020204" pitchFamily="34" charset="0"/>
              </a:rPr>
              <a:t> – Exploratory data Analysis - Evi, Moussa, Yves </a:t>
            </a:r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1B128-8CD3-6C1A-4BEF-92093750CC9A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Forme libre 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0" name="Forme libre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B9D06-4406-57A0-2D56-983780EFA8D1}"/>
              </a:ext>
            </a:extLst>
          </p:cNvPr>
          <p:cNvSpPr txBox="1"/>
          <p:nvPr userDrawn="1"/>
        </p:nvSpPr>
        <p:spPr>
          <a:xfrm>
            <a:off x="454878" y="6356787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Forme libre 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4" name="Forme libre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7" name="Espace réservé du contenu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9" name="Espace réservé du contenu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764A9D-4A64-EAE6-0ECE-6DF7739D6329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’image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0" name="Espace réservé du texte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3" name="Rectangle 13">
            <a:extLst>
              <a:ext uri="{FF2B5EF4-FFF2-40B4-BE49-F238E27FC236}">
                <a16:creationId xmlns:a16="http://schemas.microsoft.com/office/drawing/2014/main" id="{551326AA-5942-DF13-4836-DC9F0D7C83CD}"/>
              </a:ext>
            </a:extLst>
          </p:cNvPr>
          <p:cNvSpPr/>
          <p:nvPr userDrawn="1"/>
        </p:nvSpPr>
        <p:spPr>
          <a:xfrm>
            <a:off x="8593121" y="768485"/>
            <a:ext cx="3598879" cy="530566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D7FE6334-9EA3-2851-0B15-5E4EDB7103FE}"/>
              </a:ext>
            </a:extLst>
          </p:cNvPr>
          <p:cNvSpPr/>
          <p:nvPr userDrawn="1"/>
        </p:nvSpPr>
        <p:spPr>
          <a:xfrm>
            <a:off x="5935375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58FA8-7E72-1B67-3A6B-9A8001EF8081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lide_0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 noProof="0" dirty="0"/>
              <a:t>Le sous-titre vient ici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fr-FR" noProof="0" dirty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504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79295A-6329-DCD2-C50F-8266607D726E}"/>
              </a:ext>
            </a:extLst>
          </p:cNvPr>
          <p:cNvSpPr txBox="1"/>
          <p:nvPr userDrawn="1"/>
        </p:nvSpPr>
        <p:spPr>
          <a:xfrm>
            <a:off x="6343650" y="6340459"/>
            <a:ext cx="7240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bg1"/>
                </a:solidFill>
              </a:rPr>
              <a:t>Alberto, Megan, Yassine, Yves</a:t>
            </a:r>
          </a:p>
          <a:p>
            <a:endParaRPr lang="fr-BE" b="1" noProof="0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  <p:sp>
        <p:nvSpPr>
          <p:cNvPr id="7" name="Forme libre 6">
            <a:extLst>
              <a:ext uri="{FF2B5EF4-FFF2-40B4-BE49-F238E27FC236}">
                <a16:creationId xmlns:a16="http://schemas.microsoft.com/office/drawing/2014/main" id="{1832B6A8-6A08-18E1-91EB-6DAAE10C2064}"/>
              </a:ext>
            </a:extLst>
          </p:cNvPr>
          <p:cNvSpPr>
            <a:spLocks/>
          </p:cNvSpPr>
          <p:nvPr userDrawn="1"/>
        </p:nvSpPr>
        <p:spPr bwMode="auto">
          <a:xfrm rot="18900000">
            <a:off x="137557" y="799106"/>
            <a:ext cx="3908719" cy="7654304"/>
          </a:xfrm>
          <a:custGeom>
            <a:avLst/>
            <a:gdLst>
              <a:gd name="T0" fmla="*/ 0 w 196"/>
              <a:gd name="T1" fmla="*/ 198 h 393"/>
              <a:gd name="T2" fmla="*/ 157 w 196"/>
              <a:gd name="T3" fmla="*/ 8 h 393"/>
              <a:gd name="T4" fmla="*/ 192 w 196"/>
              <a:gd name="T5" fmla="*/ 22 h 393"/>
              <a:gd name="T6" fmla="*/ 167 w 196"/>
              <a:gd name="T7" fmla="*/ 56 h 393"/>
              <a:gd name="T8" fmla="*/ 48 w 196"/>
              <a:gd name="T9" fmla="*/ 198 h 393"/>
              <a:gd name="T10" fmla="*/ 170 w 196"/>
              <a:gd name="T11" fmla="*/ 339 h 393"/>
              <a:gd name="T12" fmla="*/ 193 w 196"/>
              <a:gd name="T13" fmla="*/ 372 h 393"/>
              <a:gd name="T14" fmla="*/ 160 w 196"/>
              <a:gd name="T15" fmla="*/ 387 h 393"/>
              <a:gd name="T16" fmla="*/ 0 w 196"/>
              <a:gd name="T17" fmla="*/ 198 h 3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6" h="393">
                <a:moveTo>
                  <a:pt x="0" y="198"/>
                </a:moveTo>
                <a:cubicBezTo>
                  <a:pt x="0" y="103"/>
                  <a:pt x="64" y="26"/>
                  <a:pt x="157" y="8"/>
                </a:cubicBezTo>
                <a:cubicBezTo>
                  <a:pt x="171" y="6"/>
                  <a:pt x="188" y="0"/>
                  <a:pt x="192" y="22"/>
                </a:cubicBezTo>
                <a:cubicBezTo>
                  <a:pt x="196" y="41"/>
                  <a:pt x="190" y="52"/>
                  <a:pt x="167" y="56"/>
                </a:cubicBezTo>
                <a:cubicBezTo>
                  <a:pt x="95" y="70"/>
                  <a:pt x="47" y="129"/>
                  <a:pt x="48" y="198"/>
                </a:cubicBezTo>
                <a:cubicBezTo>
                  <a:pt x="48" y="267"/>
                  <a:pt x="97" y="325"/>
                  <a:pt x="170" y="339"/>
                </a:cubicBezTo>
                <a:cubicBezTo>
                  <a:pt x="191" y="343"/>
                  <a:pt x="195" y="354"/>
                  <a:pt x="193" y="372"/>
                </a:cubicBezTo>
                <a:cubicBezTo>
                  <a:pt x="190" y="393"/>
                  <a:pt x="174" y="389"/>
                  <a:pt x="160" y="387"/>
                </a:cubicBezTo>
                <a:cubicBezTo>
                  <a:pt x="70" y="375"/>
                  <a:pt x="0" y="293"/>
                  <a:pt x="0" y="198"/>
                </a:cubicBezTo>
                <a:close/>
              </a:path>
            </a:pathLst>
          </a:custGeom>
          <a:solidFill>
            <a:schemeClr val="bg2">
              <a:alpha val="91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12140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Forme libre 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2" name="Forme libre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  <p:sp>
          <p:nvSpPr>
            <p:cNvPr id="23" name="Forme libre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fr-FR" noProof="0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17" name="Espace réservé du texte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9E71A4-4A4F-A6FF-B037-79CAAE20A8D5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’en-tête de section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 dirty="0"/>
              <a:t>Le texte factice vient ici</a:t>
            </a: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5" name="Espace réservé d’image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F5677D09-47D7-CCF7-2824-73AE268C3491}"/>
              </a:ext>
            </a:extLst>
          </p:cNvPr>
          <p:cNvSpPr/>
          <p:nvPr userDrawn="1"/>
        </p:nvSpPr>
        <p:spPr>
          <a:xfrm>
            <a:off x="2725725" y="2057869"/>
            <a:ext cx="6740550" cy="6706402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 dirty="0"/>
              <a:t>Click icon to add picture</a:t>
            </a:r>
            <a:endParaRPr lang="fr-FR" noProof="0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01AE4-277C-9A10-FE8A-9778D46D8C86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F4D28FD-B22F-E8CD-6EAE-7714345CB627}"/>
              </a:ext>
            </a:extLst>
          </p:cNvPr>
          <p:cNvSpPr/>
          <p:nvPr userDrawn="1"/>
        </p:nvSpPr>
        <p:spPr>
          <a:xfrm>
            <a:off x="5595924" y="-1664724"/>
            <a:ext cx="7764475" cy="7725140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a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14" name="Rectangle 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62871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219700" y="744537"/>
            <a:ext cx="5327650" cy="541972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8" name="Espace réservé d’image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D5D98-9711-D54A-A698-B6CE8FFA62DB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3" name="Espace réservé d’image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fr-FR" noProof="0" dirty="0"/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1" name="Espace réservé du contenu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792E1-F742-3074-A5F9-070939893A6F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de 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accent2"/>
              </a:solidFill>
            </a:endParaRP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Espace réservé du numéro de diapositive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pPr rtl="0"/>
              <a:t>‹#›</a:t>
            </a:fld>
            <a:endParaRPr lang="fr-FR" noProof="0" dirty="0"/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01 inclut ici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fr-FR" noProof="0" dirty="0"/>
              <a:t>La rubrique 02 inclut ici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4" name="Espace réservé d’image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29" name="Espace réservé d’image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 dirty="0"/>
              <a:t>icône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5">
            <a:extLst>
              <a:ext uri="{FF2B5EF4-FFF2-40B4-BE49-F238E27FC236}">
                <a16:creationId xmlns:a16="http://schemas.microsoft.com/office/drawing/2014/main" id="{1C1A95BC-42CA-4166-918D-DF4306881408}"/>
              </a:ext>
            </a:extLst>
          </p:cNvPr>
          <p:cNvSpPr>
            <a:spLocks/>
          </p:cNvSpPr>
          <p:nvPr/>
        </p:nvSpPr>
        <p:spPr bwMode="auto">
          <a:xfrm rot="8650774" flipH="1" flipV="1">
            <a:off x="7430044" y="-1843126"/>
            <a:ext cx="4436224" cy="5482435"/>
          </a:xfrm>
          <a:custGeom>
            <a:avLst/>
            <a:gdLst>
              <a:gd name="T0" fmla="*/ 0 w 447"/>
              <a:gd name="T1" fmla="*/ 264 h 553"/>
              <a:gd name="T2" fmla="*/ 141 w 447"/>
              <a:gd name="T3" fmla="*/ 48 h 553"/>
              <a:gd name="T4" fmla="*/ 414 w 447"/>
              <a:gd name="T5" fmla="*/ 67 h 553"/>
              <a:gd name="T6" fmla="*/ 438 w 447"/>
              <a:gd name="T7" fmla="*/ 98 h 553"/>
              <a:gd name="T8" fmla="*/ 391 w 447"/>
              <a:gd name="T9" fmla="*/ 111 h 553"/>
              <a:gd name="T10" fmla="*/ 94 w 447"/>
              <a:gd name="T11" fmla="*/ 149 h 553"/>
              <a:gd name="T12" fmla="*/ 107 w 447"/>
              <a:gd name="T13" fmla="*/ 424 h 553"/>
              <a:gd name="T14" fmla="*/ 383 w 447"/>
              <a:gd name="T15" fmla="*/ 453 h 553"/>
              <a:gd name="T16" fmla="*/ 393 w 447"/>
              <a:gd name="T17" fmla="*/ 446 h 553"/>
              <a:gd name="T18" fmla="*/ 433 w 447"/>
              <a:gd name="T19" fmla="*/ 449 h 553"/>
              <a:gd name="T20" fmla="*/ 421 w 447"/>
              <a:gd name="T21" fmla="*/ 485 h 553"/>
              <a:gd name="T22" fmla="*/ 194 w 447"/>
              <a:gd name="T23" fmla="*/ 531 h 553"/>
              <a:gd name="T24" fmla="*/ 0 w 447"/>
              <a:gd name="T25" fmla="*/ 264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47" h="553">
                <a:moveTo>
                  <a:pt x="0" y="264"/>
                </a:moveTo>
                <a:cubicBezTo>
                  <a:pt x="5" y="176"/>
                  <a:pt x="49" y="96"/>
                  <a:pt x="141" y="48"/>
                </a:cubicBezTo>
                <a:cubicBezTo>
                  <a:pt x="235" y="0"/>
                  <a:pt x="327" y="9"/>
                  <a:pt x="414" y="67"/>
                </a:cubicBezTo>
                <a:cubicBezTo>
                  <a:pt x="425" y="75"/>
                  <a:pt x="439" y="82"/>
                  <a:pt x="438" y="98"/>
                </a:cubicBezTo>
                <a:cubicBezTo>
                  <a:pt x="437" y="120"/>
                  <a:pt x="413" y="127"/>
                  <a:pt x="391" y="111"/>
                </a:cubicBezTo>
                <a:cubicBezTo>
                  <a:pt x="294" y="40"/>
                  <a:pt x="166" y="56"/>
                  <a:pt x="94" y="149"/>
                </a:cubicBezTo>
                <a:cubicBezTo>
                  <a:pt x="30" y="231"/>
                  <a:pt x="36" y="349"/>
                  <a:pt x="107" y="424"/>
                </a:cubicBezTo>
                <a:cubicBezTo>
                  <a:pt x="180" y="502"/>
                  <a:pt x="296" y="514"/>
                  <a:pt x="383" y="453"/>
                </a:cubicBezTo>
                <a:cubicBezTo>
                  <a:pt x="386" y="451"/>
                  <a:pt x="390" y="449"/>
                  <a:pt x="393" y="446"/>
                </a:cubicBezTo>
                <a:cubicBezTo>
                  <a:pt x="407" y="433"/>
                  <a:pt x="420" y="433"/>
                  <a:pt x="433" y="449"/>
                </a:cubicBezTo>
                <a:cubicBezTo>
                  <a:pt x="447" y="467"/>
                  <a:pt x="433" y="477"/>
                  <a:pt x="421" y="485"/>
                </a:cubicBezTo>
                <a:cubicBezTo>
                  <a:pt x="353" y="537"/>
                  <a:pt x="277" y="553"/>
                  <a:pt x="194" y="531"/>
                </a:cubicBezTo>
                <a:cubicBezTo>
                  <a:pt x="79" y="501"/>
                  <a:pt x="1" y="397"/>
                  <a:pt x="0" y="264"/>
                </a:cubicBezTo>
                <a:close/>
              </a:path>
            </a:pathLst>
          </a:custGeom>
          <a:solidFill>
            <a:schemeClr val="bg2">
              <a:alpha val="53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fr-FR" noProof="0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3" name="Ovale 14">
            <a:extLst>
              <a:ext uri="{FF2B5EF4-FFF2-40B4-BE49-F238E27FC236}">
                <a16:creationId xmlns:a16="http://schemas.microsoft.com/office/drawing/2014/main" id="{A0FA356A-CDA9-3E00-45F3-46BC0E4E851C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0FDC1-90C9-20B8-59C6-400EFDED6889}"/>
              </a:ext>
            </a:extLst>
          </p:cNvPr>
          <p:cNvSpPr txBox="1"/>
          <p:nvPr userDrawn="1"/>
        </p:nvSpPr>
        <p:spPr>
          <a:xfrm>
            <a:off x="11294533" y="6409397"/>
            <a:ext cx="44258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/>
            </a:lvl1pPr>
          </a:lstStyle>
          <a:p>
            <a:pPr rtl="0"/>
            <a:r>
              <a:rPr lang="en-US" noProof="0"/>
              <a:t>Click to edit Master title style</a:t>
            </a:r>
            <a:endParaRPr lang="fr-FR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520346-C48D-9154-4B3A-BC0A857667BD}"/>
              </a:ext>
            </a:extLst>
          </p:cNvPr>
          <p:cNvSpPr txBox="1"/>
          <p:nvPr userDrawn="1"/>
        </p:nvSpPr>
        <p:spPr>
          <a:xfrm>
            <a:off x="454878" y="6340459"/>
            <a:ext cx="7240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>
                <a:solidFill>
                  <a:schemeClr val="accent2"/>
                </a:solidFill>
              </a:rPr>
              <a:t>Alberto, Megan, Yassine, Yves</a:t>
            </a:r>
            <a:r>
              <a:rPr lang="en-US" b="1" noProof="0" dirty="0">
                <a:solidFill>
                  <a:srgbClr val="0072C7"/>
                </a:solidFill>
                <a:latin typeface="Abadi" panose="020B0604020104020204" pitchFamily="34" charset="0"/>
              </a:rPr>
              <a:t> </a:t>
            </a:r>
            <a:endParaRPr lang="fr-BE" b="1" noProof="0" dirty="0">
              <a:solidFill>
                <a:srgbClr val="0072C7"/>
              </a:solidFill>
              <a:latin typeface="Abadi" panose="020B0604020104020204" pitchFamily="34" charset="0"/>
            </a:endParaRPr>
          </a:p>
        </p:txBody>
      </p:sp>
      <p:sp>
        <p:nvSpPr>
          <p:cNvPr id="12" name="Ovale 14">
            <a:extLst>
              <a:ext uri="{FF2B5EF4-FFF2-40B4-BE49-F238E27FC236}">
                <a16:creationId xmlns:a16="http://schemas.microsoft.com/office/drawing/2014/main" id="{734766E6-4390-378C-A712-DB530A8039E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E586DB4-DBFC-EBAD-1FA5-32FDD1B7F359}"/>
              </a:ext>
            </a:extLst>
          </p:cNvPr>
          <p:cNvSpPr txBox="1"/>
          <p:nvPr userDrawn="1"/>
        </p:nvSpPr>
        <p:spPr>
          <a:xfrm>
            <a:off x="11218333" y="6418617"/>
            <a:ext cx="58884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9EC71654-96A5-4280-94F3-931C61A9F92C}" type="slidenum">
              <a:rPr lang="fr-FR" sz="1100" noProof="0" smtClean="0">
                <a:solidFill>
                  <a:schemeClr val="bg1"/>
                </a:solidFill>
              </a:rPr>
              <a:pPr algn="ctr"/>
              <a:t>‹#›</a:t>
            </a:fld>
            <a:endParaRPr lang="fr-B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73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 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4EC748F-88DB-4BA1-B6AB-BE1A47757B27}" type="datetime1">
              <a:rPr lang="fr-FR" noProof="0" smtClean="0"/>
              <a:t>02/07/2025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EC71654-96A5-4280-94F3-931C61A9F92C}" type="slidenum">
              <a:rPr lang="fr-FR" noProof="0" smtClean="0"/>
              <a:t>‹#›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74" r:id="rId9"/>
    <p:sldLayoutId id="2147483675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US" sz="2400" dirty="0"/>
              <a:t>Model Exploration and Tuning for Optimal Performance</a:t>
            </a:r>
            <a:endParaRPr lang="en-US" sz="2400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noProof="0" dirty="0">
                <a:solidFill>
                  <a:schemeClr val="tx2"/>
                </a:solidFill>
              </a:rPr>
              <a:t>Alberto, Megan, Yassine, Yves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CDA61B-515D-C145-1842-006A86AA7CB2}"/>
              </a:ext>
            </a:extLst>
          </p:cNvPr>
          <p:cNvSpPr/>
          <p:nvPr/>
        </p:nvSpPr>
        <p:spPr>
          <a:xfrm>
            <a:off x="733074" y="927100"/>
            <a:ext cx="5107104" cy="5107104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DC4D3-9636-3110-F736-E1E580244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>
            <a:extLst>
              <a:ext uri="{FF2B5EF4-FFF2-40B4-BE49-F238E27FC236}">
                <a16:creationId xmlns:a16="http://schemas.microsoft.com/office/drawing/2014/main" id="{4E282CCA-9C29-6D61-5379-9F9BB7169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6875" y="171225"/>
            <a:ext cx="11231562" cy="424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+mn-lt"/>
              </a:rPr>
              <a:t>Preprocessing</a:t>
            </a:r>
            <a:endParaRPr lang="en-US" sz="2400" b="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9" name="Rounded Rectangle">
            <a:extLst>
              <a:ext uri="{FF2B5EF4-FFF2-40B4-BE49-F238E27FC236}">
                <a16:creationId xmlns:a16="http://schemas.microsoft.com/office/drawing/2014/main" id="{4814F973-B24A-3ADA-8926-D40600C253D7}"/>
              </a:ext>
            </a:extLst>
          </p:cNvPr>
          <p:cNvSpPr/>
          <p:nvPr/>
        </p:nvSpPr>
        <p:spPr>
          <a:xfrm>
            <a:off x="480218" y="619248"/>
            <a:ext cx="11075461" cy="1866375"/>
          </a:xfrm>
          <a:prstGeom prst="roundRect">
            <a:avLst>
              <a:gd name="adj" fmla="val 2568"/>
            </a:avLst>
          </a:prstGeom>
          <a:solidFill>
            <a:srgbClr val="F5F5F5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267B039F-4A49-58DB-B8C8-4111AF5758CB}"/>
              </a:ext>
            </a:extLst>
          </p:cNvPr>
          <p:cNvSpPr/>
          <p:nvPr/>
        </p:nvSpPr>
        <p:spPr>
          <a:xfrm>
            <a:off x="526875" y="1104162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C6C229-6DF5-8078-1147-6FA463FFBA6C}"/>
              </a:ext>
            </a:extLst>
          </p:cNvPr>
          <p:cNvSpPr txBox="1"/>
          <p:nvPr/>
        </p:nvSpPr>
        <p:spPr>
          <a:xfrm>
            <a:off x="809515" y="72929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Apply pre-processing pipeline (scikit-learn library)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33B44E-43D0-D4BB-EE39-B379B3FD11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15" y="1199834"/>
            <a:ext cx="10420476" cy="1224507"/>
          </a:xfrm>
          <a:prstGeom prst="rect">
            <a:avLst/>
          </a:prstGeom>
        </p:spPr>
      </p:pic>
      <p:sp>
        <p:nvSpPr>
          <p:cNvPr id="5" name="Rounded Rectangle">
            <a:extLst>
              <a:ext uri="{FF2B5EF4-FFF2-40B4-BE49-F238E27FC236}">
                <a16:creationId xmlns:a16="http://schemas.microsoft.com/office/drawing/2014/main" id="{C726B5CB-B027-F6E3-652F-A90DE9B862E6}"/>
              </a:ext>
            </a:extLst>
          </p:cNvPr>
          <p:cNvSpPr/>
          <p:nvPr/>
        </p:nvSpPr>
        <p:spPr>
          <a:xfrm>
            <a:off x="481332" y="2595670"/>
            <a:ext cx="11075461" cy="213605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DF1736B8-9AEA-23D8-248A-5CE09C4ADF17}"/>
              </a:ext>
            </a:extLst>
          </p:cNvPr>
          <p:cNvSpPr/>
          <p:nvPr/>
        </p:nvSpPr>
        <p:spPr>
          <a:xfrm>
            <a:off x="481332" y="3074657"/>
            <a:ext cx="11028804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E57742-0A54-17E1-8408-CA24701E7636}"/>
              </a:ext>
            </a:extLst>
          </p:cNvPr>
          <p:cNvSpPr txBox="1"/>
          <p:nvPr/>
        </p:nvSpPr>
        <p:spPr>
          <a:xfrm>
            <a:off x="810629" y="2691342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Explanation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5E788B-633E-694D-A74C-43EE6EB90274}"/>
              </a:ext>
            </a:extLst>
          </p:cNvPr>
          <p:cNvSpPr txBox="1"/>
          <p:nvPr/>
        </p:nvSpPr>
        <p:spPr>
          <a:xfrm>
            <a:off x="821489" y="3259237"/>
            <a:ext cx="104395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Numerical features</a:t>
            </a:r>
            <a:r>
              <a:rPr lang="en-US" sz="1600" dirty="0">
                <a:solidFill>
                  <a:srgbClr val="0070C0"/>
                </a:solidFill>
              </a:rPr>
              <a:t> are imputed </a:t>
            </a:r>
            <a:r>
              <a:rPr lang="en-US" sz="1600" dirty="0">
                <a:solidFill>
                  <a:schemeClr val="tx2"/>
                </a:solidFill>
              </a:rPr>
              <a:t>using the </a:t>
            </a:r>
            <a:r>
              <a:rPr lang="en-US" sz="1600" b="1" dirty="0">
                <a:solidFill>
                  <a:srgbClr val="0070C0"/>
                </a:solidFill>
              </a:rPr>
              <a:t>median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to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>
                <a:solidFill>
                  <a:srgbClr val="0070C0"/>
                </a:solidFill>
              </a:rPr>
              <a:t>handle missing values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  <a:endParaRPr lang="en-US" sz="1600" b="1" noProof="0" dirty="0">
              <a:solidFill>
                <a:schemeClr val="accent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noProof="0" dirty="0">
                <a:solidFill>
                  <a:schemeClr val="accent2"/>
                </a:solidFill>
              </a:rPr>
              <a:t>Categorical features </a:t>
            </a:r>
            <a:r>
              <a:rPr lang="en-US" sz="1600" noProof="0" dirty="0">
                <a:solidFill>
                  <a:schemeClr val="tx2"/>
                </a:solidFill>
              </a:rPr>
              <a:t>are transformed using </a:t>
            </a:r>
            <a:r>
              <a:rPr lang="en-US" sz="1600" b="1" noProof="0" dirty="0" err="1">
                <a:solidFill>
                  <a:schemeClr val="accent2"/>
                </a:solidFill>
              </a:rPr>
              <a:t>OneHotEncode</a:t>
            </a:r>
            <a:r>
              <a:rPr lang="en-US" sz="1600" noProof="0" dirty="0" err="1">
                <a:solidFill>
                  <a:schemeClr val="accent2"/>
                </a:solidFill>
              </a:rPr>
              <a:t>r</a:t>
            </a:r>
            <a:r>
              <a:rPr lang="en-US" sz="1600" noProof="0" dirty="0">
                <a:solidFill>
                  <a:schemeClr val="tx2"/>
                </a:solidFill>
              </a:rPr>
              <a:t>, which </a:t>
            </a:r>
            <a:r>
              <a:rPr lang="en-US" sz="1600" b="1" noProof="0" dirty="0">
                <a:solidFill>
                  <a:schemeClr val="accent2"/>
                </a:solidFill>
              </a:rPr>
              <a:t>converts each category </a:t>
            </a:r>
            <a:r>
              <a:rPr lang="en-US" sz="1600" b="1" noProof="0" dirty="0">
                <a:solidFill>
                  <a:schemeClr val="accent1"/>
                </a:solidFill>
              </a:rPr>
              <a:t>into</a:t>
            </a:r>
            <a:r>
              <a:rPr lang="en-US" sz="1600" b="1" noProof="0" dirty="0">
                <a:solidFill>
                  <a:schemeClr val="accent2"/>
                </a:solidFill>
              </a:rPr>
              <a:t> binary columns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Unknown categories are safely ignored (</a:t>
            </a:r>
            <a:r>
              <a:rPr lang="en-US" sz="1600" noProof="0" dirty="0" err="1">
                <a:solidFill>
                  <a:schemeClr val="tx2"/>
                </a:solidFill>
              </a:rPr>
              <a:t>handle_unknown</a:t>
            </a:r>
            <a:r>
              <a:rPr lang="en-US" sz="1600" noProof="0" dirty="0">
                <a:solidFill>
                  <a:schemeClr val="tx2"/>
                </a:solidFill>
              </a:rPr>
              <a:t>="ignore").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noProof="0" dirty="0">
                <a:solidFill>
                  <a:schemeClr val="tx2"/>
                </a:solidFill>
              </a:rPr>
              <a:t>The </a:t>
            </a:r>
            <a:r>
              <a:rPr lang="en-US" sz="1600" b="1" noProof="0" dirty="0" err="1">
                <a:solidFill>
                  <a:schemeClr val="tx2"/>
                </a:solidFill>
              </a:rPr>
              <a:t>ColumnTransformer</a:t>
            </a:r>
            <a:r>
              <a:rPr lang="en-US" sz="1600" noProof="0" dirty="0">
                <a:solidFill>
                  <a:schemeClr val="tx2"/>
                </a:solidFill>
              </a:rPr>
              <a:t> keeps everything organized in </a:t>
            </a:r>
            <a:r>
              <a:rPr lang="en-US" sz="1600" b="1" noProof="0" dirty="0">
                <a:solidFill>
                  <a:schemeClr val="tx2"/>
                </a:solidFill>
              </a:rPr>
              <a:t>a single preprocessing pipeline</a:t>
            </a:r>
            <a:r>
              <a:rPr lang="en-US" sz="1600" noProof="0" dirty="0">
                <a:solidFill>
                  <a:schemeClr val="tx2"/>
                </a:solidFill>
              </a:rPr>
              <a:t>, ready to be integrated into a </a:t>
            </a:r>
            <a:r>
              <a:rPr lang="en-US" sz="1600" b="1" noProof="0" dirty="0">
                <a:solidFill>
                  <a:schemeClr val="tx2"/>
                </a:solidFill>
              </a:rPr>
              <a:t>machine learning model</a:t>
            </a:r>
            <a:r>
              <a:rPr lang="en-US" sz="1600" noProof="0" dirty="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20" name="Rounded Rectangle">
            <a:extLst>
              <a:ext uri="{FF2B5EF4-FFF2-40B4-BE49-F238E27FC236}">
                <a16:creationId xmlns:a16="http://schemas.microsoft.com/office/drawing/2014/main" id="{C96E3AAB-60EC-5419-3F61-F496069A1C78}"/>
              </a:ext>
            </a:extLst>
          </p:cNvPr>
          <p:cNvSpPr/>
          <p:nvPr/>
        </p:nvSpPr>
        <p:spPr>
          <a:xfrm>
            <a:off x="480218" y="4875794"/>
            <a:ext cx="11075461" cy="1362958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1" name="Line">
            <a:extLst>
              <a:ext uri="{FF2B5EF4-FFF2-40B4-BE49-F238E27FC236}">
                <a16:creationId xmlns:a16="http://schemas.microsoft.com/office/drawing/2014/main" id="{FADF9281-DF28-3CA1-D3CF-07B1A10E6099}"/>
              </a:ext>
            </a:extLst>
          </p:cNvPr>
          <p:cNvSpPr/>
          <p:nvPr/>
        </p:nvSpPr>
        <p:spPr>
          <a:xfrm>
            <a:off x="480217" y="5354780"/>
            <a:ext cx="11075461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6A19DC-94D2-A372-110F-6A9785A6B6AB}"/>
              </a:ext>
            </a:extLst>
          </p:cNvPr>
          <p:cNvSpPr txBox="1"/>
          <p:nvPr/>
        </p:nvSpPr>
        <p:spPr>
          <a:xfrm>
            <a:off x="809515" y="4971465"/>
            <a:ext cx="799581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noProof="0" dirty="0">
                <a:solidFill>
                  <a:schemeClr val="tx2"/>
                </a:solidFill>
              </a:rPr>
              <a:t>Result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228A98-67C2-32D5-EB10-5D8792DF21F3}"/>
              </a:ext>
            </a:extLst>
          </p:cNvPr>
          <p:cNvSpPr txBox="1"/>
          <p:nvPr/>
        </p:nvSpPr>
        <p:spPr>
          <a:xfrm>
            <a:off x="820375" y="5539360"/>
            <a:ext cx="104395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→ All data (numerical + categorical) </a:t>
            </a:r>
            <a:r>
              <a:rPr lang="en-US" sz="1600" b="1" dirty="0">
                <a:solidFill>
                  <a:schemeClr val="tx2"/>
                </a:solidFill>
              </a:rPr>
              <a:t>becomes fully numeric </a:t>
            </a:r>
            <a:r>
              <a:rPr lang="en-US" sz="1600" dirty="0">
                <a:solidFill>
                  <a:schemeClr val="tx2"/>
                </a:solidFill>
              </a:rPr>
              <a:t>and model-compatible</a:t>
            </a:r>
            <a:br>
              <a:rPr lang="en-US" sz="1600" dirty="0">
                <a:solidFill>
                  <a:schemeClr val="tx2"/>
                </a:solidFill>
              </a:rPr>
            </a:br>
            <a:r>
              <a:rPr lang="en-US" sz="1600" dirty="0">
                <a:solidFill>
                  <a:schemeClr val="tx2"/>
                </a:solidFill>
              </a:rPr>
              <a:t>→ This pipeline is robust, reusable, and ensures clean preprocessing for training</a:t>
            </a:r>
            <a:endParaRPr lang="en-US" sz="16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59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8244D-BE91-DCFC-F186-E80435F73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469659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Model Exploration and Tuning for Optimal Performance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DAD352C-BD4F-B14E-1AE4-E71AE02CE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7173"/>
              </p:ext>
            </p:extLst>
          </p:nvPr>
        </p:nvGraphicFramePr>
        <p:xfrm>
          <a:off x="593828" y="896784"/>
          <a:ext cx="11150600" cy="4969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7650">
                  <a:extLst>
                    <a:ext uri="{9D8B030D-6E8A-4147-A177-3AD203B41FA5}">
                      <a16:colId xmlns:a16="http://schemas.microsoft.com/office/drawing/2014/main" val="598865344"/>
                    </a:ext>
                  </a:extLst>
                </a:gridCol>
                <a:gridCol w="2787650">
                  <a:extLst>
                    <a:ext uri="{9D8B030D-6E8A-4147-A177-3AD203B41FA5}">
                      <a16:colId xmlns:a16="http://schemas.microsoft.com/office/drawing/2014/main" val="932110587"/>
                    </a:ext>
                  </a:extLst>
                </a:gridCol>
                <a:gridCol w="3074261">
                  <a:extLst>
                    <a:ext uri="{9D8B030D-6E8A-4147-A177-3AD203B41FA5}">
                      <a16:colId xmlns:a16="http://schemas.microsoft.com/office/drawing/2014/main" val="1024230962"/>
                    </a:ext>
                  </a:extLst>
                </a:gridCol>
                <a:gridCol w="2501039">
                  <a:extLst>
                    <a:ext uri="{9D8B030D-6E8A-4147-A177-3AD203B41FA5}">
                      <a16:colId xmlns:a16="http://schemas.microsoft.com/office/drawing/2014/main" val="1542633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Model Description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Advantages</a:t>
                      </a:r>
                      <a:endParaRPr lang="en-US" sz="16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noProof="0" dirty="0"/>
                        <a:t>Disadvantages</a:t>
                      </a:r>
                      <a:endParaRPr lang="en-US" sz="1600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464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Linear Regression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Models relationship linearly between features and target using a weighted sum.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Simple, fast, interpretable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Cannot capture non-linear patterns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67361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Random Forest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Ensemble of decision trees trained on random subsets of data and features.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Handles non-linearity, reduces overfitting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Can be slow with many trees, less interpretable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512137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/>
                        <a:t>Polynomial Regression (Deg 2)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Extends linear regression by adding polynomial terms to capture curvature.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Captures simple non-linear relationships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Risk of overfitting, can be unstable with high degree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985105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(Baseline)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Gradient boosting ensemble of trees, sequentially improves errors.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High performance, handles missing data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Requires careful tuning, can overfit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581673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noProof="0" dirty="0" err="1"/>
                        <a:t>XGBoost</a:t>
                      </a:r>
                      <a:r>
                        <a:rPr lang="en-US" sz="1400" b="1" noProof="0" dirty="0"/>
                        <a:t> (</a:t>
                      </a:r>
                      <a:r>
                        <a:rPr lang="en-US" sz="1400" b="1" noProof="0" dirty="0" err="1"/>
                        <a:t>Optuna</a:t>
                      </a:r>
                      <a:r>
                        <a:rPr lang="en-US" sz="1400" b="1" noProof="0" dirty="0"/>
                        <a:t> tuning)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Same as baseline, but with hyperparameters optimized via </a:t>
                      </a:r>
                      <a:r>
                        <a:rPr lang="en-US" sz="1400" noProof="0" dirty="0" err="1"/>
                        <a:t>Optuna</a:t>
                      </a:r>
                      <a:r>
                        <a:rPr lang="en-US" sz="1400" noProof="0" dirty="0"/>
                        <a:t>.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Better generalization, improved accuracy</a:t>
                      </a:r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noProof="0" dirty="0"/>
                        <a:t>Computationally expensive tuning process</a:t>
                      </a:r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33186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CatBoost</a:t>
                      </a:r>
                      <a:r>
                        <a:rPr lang="fr-BE" sz="1400" dirty="0"/>
                        <a:t> (Baseline)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Gradient boosting with categorical feature support (no encoding needed).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Handles missing data, fast with categorical features 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Requires</a:t>
                      </a:r>
                      <a:r>
                        <a:rPr lang="fr-BE" sz="1400" dirty="0"/>
                        <a:t> tuning, </a:t>
                      </a:r>
                      <a:r>
                        <a:rPr lang="fr-BE" sz="1400" dirty="0" err="1"/>
                        <a:t>less</a:t>
                      </a:r>
                      <a:r>
                        <a:rPr lang="fr-BE" sz="1400" dirty="0"/>
                        <a:t> </a:t>
                      </a:r>
                      <a:r>
                        <a:rPr lang="fr-BE" sz="1400" dirty="0" err="1"/>
                        <a:t>interpretable</a:t>
                      </a:r>
                      <a:r>
                        <a:rPr lang="fr-BE" sz="1400" dirty="0"/>
                        <a:t> 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1258959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BE" sz="1400" dirty="0" err="1"/>
                        <a:t>CatBoost</a:t>
                      </a:r>
                      <a:r>
                        <a:rPr lang="fr-BE" sz="1400" dirty="0"/>
                        <a:t> (</a:t>
                      </a:r>
                      <a:r>
                        <a:rPr lang="fr-BE" sz="1400" dirty="0" err="1"/>
                        <a:t>Optuna</a:t>
                      </a:r>
                      <a:r>
                        <a:rPr lang="fr-BE" sz="1400" dirty="0"/>
                        <a:t> tuning)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Same as baseline, with hyperparameter optimized via </a:t>
                      </a:r>
                      <a:r>
                        <a:rPr lang="en-US" sz="1400" dirty="0" err="1"/>
                        <a:t>Optuna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Better generalization, robust with limited data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Computationally expensive, tuning still unstable</a:t>
                      </a:r>
                      <a:endParaRPr lang="en-US" sz="1400" noProof="0" dirty="0"/>
                    </a:p>
                  </a:txBody>
                  <a:tcPr marL="47297" marR="47297" marT="23649" marB="23649" anchor="ctr"/>
                </a:tc>
                <a:extLst>
                  <a:ext uri="{0D108BD9-81ED-4DB2-BD59-A6C34878D82A}">
                    <a16:rowId xmlns:a16="http://schemas.microsoft.com/office/drawing/2014/main" val="2831420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9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7F4D6-6F12-020B-8CE3-A47D88BC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581419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Train/Test Strategy &amp; Feature Selection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1F64FCF2-4D17-C2AE-3381-2531D107135F}"/>
              </a:ext>
            </a:extLst>
          </p:cNvPr>
          <p:cNvSpPr/>
          <p:nvPr/>
        </p:nvSpPr>
        <p:spPr>
          <a:xfrm>
            <a:off x="6096000" y="1030737"/>
            <a:ext cx="5493702" cy="5159603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91D56-EF0A-9B56-1670-90AFF1CA0B2F}"/>
              </a:ext>
            </a:extLst>
          </p:cNvPr>
          <p:cNvSpPr txBox="1"/>
          <p:nvPr/>
        </p:nvSpPr>
        <p:spPr>
          <a:xfrm>
            <a:off x="6397942" y="1919845"/>
            <a:ext cx="4942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Initial feature set </a:t>
            </a:r>
            <a:r>
              <a:rPr lang="en-US" b="1" noProof="0" dirty="0">
                <a:solidFill>
                  <a:schemeClr val="accent1"/>
                </a:solidFill>
              </a:rPr>
              <a:t>reduced by removing low-variance features</a:t>
            </a:r>
            <a:r>
              <a:rPr lang="en-US" noProof="0" dirty="0">
                <a:solidFill>
                  <a:schemeClr val="accent1"/>
                </a:solidFill>
              </a:rPr>
              <a:t> (Variance Threshold)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Top 30 features </a:t>
            </a:r>
            <a:r>
              <a:rPr lang="en-US" noProof="0" dirty="0">
                <a:solidFill>
                  <a:schemeClr val="accent1"/>
                </a:solidFill>
              </a:rPr>
              <a:t>identified with </a:t>
            </a:r>
            <a:r>
              <a:rPr lang="en-US" b="1" noProof="0" dirty="0">
                <a:solidFill>
                  <a:schemeClr val="accent1"/>
                </a:solidFill>
              </a:rPr>
              <a:t>Random Forest feature importance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Models trained &amp; evaluated on: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Full reduced feature </a:t>
            </a:r>
            <a:r>
              <a:rPr lang="en-US" noProof="0" dirty="0">
                <a:solidFill>
                  <a:schemeClr val="accent1"/>
                </a:solidFill>
              </a:rPr>
              <a:t>set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noProof="0" dirty="0">
                <a:solidFill>
                  <a:schemeClr val="accent1"/>
                </a:solidFill>
              </a:rPr>
              <a:t>Top 30 feature</a:t>
            </a:r>
            <a:r>
              <a:rPr lang="en-US" noProof="0" dirty="0">
                <a:solidFill>
                  <a:schemeClr val="accent1"/>
                </a:solidFill>
              </a:rPr>
              <a:t> subset</a:t>
            </a:r>
          </a:p>
          <a:p>
            <a:pPr>
              <a:buNone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The goal is to  balance between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model performance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and simplicity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0E382799-D030-2383-23C2-4D06F2316320}"/>
              </a:ext>
            </a:extLst>
          </p:cNvPr>
          <p:cNvSpPr/>
          <p:nvPr/>
        </p:nvSpPr>
        <p:spPr>
          <a:xfrm>
            <a:off x="6075300" y="1673215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B482C-35EC-8788-072E-434BF91C316A}"/>
              </a:ext>
            </a:extLst>
          </p:cNvPr>
          <p:cNvSpPr txBox="1"/>
          <p:nvPr/>
        </p:nvSpPr>
        <p:spPr>
          <a:xfrm>
            <a:off x="6318237" y="1109582"/>
            <a:ext cx="3041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noProof="0" dirty="0">
                <a:solidFill>
                  <a:schemeClr val="accent1"/>
                </a:solidFill>
              </a:rPr>
              <a:t>Feature Selection Strategy</a:t>
            </a:r>
          </a:p>
        </p:txBody>
      </p:sp>
      <p:sp>
        <p:nvSpPr>
          <p:cNvPr id="11" name="Rounded Rectangle">
            <a:extLst>
              <a:ext uri="{FF2B5EF4-FFF2-40B4-BE49-F238E27FC236}">
                <a16:creationId xmlns:a16="http://schemas.microsoft.com/office/drawing/2014/main" id="{C3F076C0-FEA7-229C-DC94-97A1FFB33494}"/>
              </a:ext>
            </a:extLst>
          </p:cNvPr>
          <p:cNvSpPr/>
          <p:nvPr/>
        </p:nvSpPr>
        <p:spPr>
          <a:xfrm>
            <a:off x="470480" y="1030737"/>
            <a:ext cx="5493702" cy="5108806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5DFCCF-FCBF-0FD5-CCCE-853F2B90C9AE}"/>
              </a:ext>
            </a:extLst>
          </p:cNvPr>
          <p:cNvSpPr txBox="1"/>
          <p:nvPr/>
        </p:nvSpPr>
        <p:spPr>
          <a:xfrm>
            <a:off x="772422" y="2016264"/>
            <a:ext cx="49428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>
                <a:solidFill>
                  <a:schemeClr val="accent1"/>
                </a:solidFill>
              </a:rPr>
              <a:t>Train/Test split (80/20) </a:t>
            </a:r>
            <a:r>
              <a:rPr lang="en-US" noProof="0" dirty="0">
                <a:solidFill>
                  <a:schemeClr val="accent1"/>
                </a:solidFill>
              </a:rPr>
              <a:t>used for all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For </a:t>
            </a:r>
            <a:r>
              <a:rPr lang="en-US" noProof="0" dirty="0" err="1">
                <a:solidFill>
                  <a:schemeClr val="accent1"/>
                </a:solidFill>
              </a:rPr>
              <a:t>XGBoost</a:t>
            </a:r>
            <a:r>
              <a:rPr lang="en-US" noProof="0" dirty="0">
                <a:solidFill>
                  <a:schemeClr val="accent1"/>
                </a:solidFill>
              </a:rPr>
              <a:t> and </a:t>
            </a:r>
            <a:r>
              <a:rPr lang="en-US" noProof="0" dirty="0" err="1">
                <a:solidFill>
                  <a:schemeClr val="accent1"/>
                </a:solidFill>
              </a:rPr>
              <a:t>CatBoost</a:t>
            </a:r>
            <a:r>
              <a:rPr lang="en-US" noProof="0" dirty="0">
                <a:solidFill>
                  <a:schemeClr val="accent1"/>
                </a:solidFill>
              </a:rPr>
              <a:t>, tuning was done via 5-Fold Cross </a:t>
            </a:r>
            <a:r>
              <a:rPr lang="en-US" noProof="0" dirty="0" err="1">
                <a:solidFill>
                  <a:schemeClr val="accent1"/>
                </a:solidFill>
              </a:rPr>
              <a:t>Valdiation</a:t>
            </a:r>
            <a:r>
              <a:rPr lang="en-US" noProof="0" dirty="0">
                <a:solidFill>
                  <a:schemeClr val="accent1"/>
                </a:solidFill>
              </a:rPr>
              <a:t> on the training set </a:t>
            </a:r>
          </a:p>
          <a:p>
            <a:r>
              <a:rPr lang="en-US" dirty="0">
                <a:solidFill>
                  <a:schemeClr val="accent1"/>
                </a:solidFill>
              </a:rPr>
              <a:t>     </a:t>
            </a:r>
            <a:r>
              <a:rPr lang="en-US" noProof="0" dirty="0">
                <a:solidFill>
                  <a:schemeClr val="accent1"/>
                </a:solidFill>
              </a:rPr>
              <a:t>(no separate dev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The test set was kept untouched for final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accent1"/>
                </a:solidFill>
              </a:rPr>
              <a:t>In test mode, </a:t>
            </a:r>
            <a:r>
              <a:rPr lang="en-US" b="1" noProof="0" dirty="0">
                <a:solidFill>
                  <a:schemeClr val="accent1"/>
                </a:solidFill>
              </a:rPr>
              <a:t>we reduced folds </a:t>
            </a:r>
            <a:r>
              <a:rPr lang="en-US" noProof="0" dirty="0">
                <a:solidFill>
                  <a:schemeClr val="accent1"/>
                </a:solidFill>
              </a:rPr>
              <a:t>(i.e., the number of train/validation splits in cross-validation) and sample size </a:t>
            </a:r>
          </a:p>
          <a:p>
            <a:r>
              <a:rPr lang="en-US" dirty="0">
                <a:solidFill>
                  <a:schemeClr val="accent1"/>
                </a:solidFill>
              </a:rPr>
              <a:t>     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b="1" noProof="0" dirty="0">
                <a:solidFill>
                  <a:schemeClr val="accent1"/>
                </a:solidFill>
              </a:rPr>
              <a:t>to speed up </a:t>
            </a:r>
            <a:r>
              <a:rPr lang="en-US" b="1" noProof="0" dirty="0" err="1">
                <a:solidFill>
                  <a:schemeClr val="accent1"/>
                </a:solidFill>
              </a:rPr>
              <a:t>Optuna</a:t>
            </a:r>
            <a:r>
              <a:rPr lang="en-US" b="1" noProof="0" dirty="0">
                <a:solidFill>
                  <a:schemeClr val="accent1"/>
                </a:solidFill>
              </a:rPr>
              <a:t> </a:t>
            </a:r>
            <a:r>
              <a:rPr lang="en-US" noProof="0" dirty="0">
                <a:solidFill>
                  <a:schemeClr val="accent1"/>
                </a:solidFill>
              </a:rPr>
              <a:t>trials</a:t>
            </a:r>
          </a:p>
        </p:txBody>
      </p:sp>
      <p:sp>
        <p:nvSpPr>
          <p:cNvPr id="13" name="Line">
            <a:extLst>
              <a:ext uri="{FF2B5EF4-FFF2-40B4-BE49-F238E27FC236}">
                <a16:creationId xmlns:a16="http://schemas.microsoft.com/office/drawing/2014/main" id="{72504A03-3333-B0EA-B4EF-B49CA4948A21}"/>
              </a:ext>
            </a:extLst>
          </p:cNvPr>
          <p:cNvSpPr/>
          <p:nvPr/>
        </p:nvSpPr>
        <p:spPr>
          <a:xfrm>
            <a:off x="449780" y="1673215"/>
            <a:ext cx="5514402" cy="0"/>
          </a:xfrm>
          <a:prstGeom prst="line">
            <a:avLst/>
          </a:prstGeom>
          <a:noFill/>
          <a:ln w="50800" cap="flat">
            <a:solidFill>
              <a:srgbClr val="00B050"/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10766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>
                <a:solidFill>
                  <a:srgbClr val="FFFFFF"/>
                </a:solidFill>
              </a:defRPr>
            </a:pPr>
            <a:endParaRPr kumimoji="0" lang="en-US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egoe UI"/>
              <a:ea typeface="+mn-ea"/>
              <a:cs typeface="Segoe UI"/>
              <a:sym typeface="Segoe UI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E3752A-C145-3A04-54FE-81659F3FBBC2}"/>
              </a:ext>
            </a:extLst>
          </p:cNvPr>
          <p:cNvSpPr txBox="1"/>
          <p:nvPr/>
        </p:nvSpPr>
        <p:spPr>
          <a:xfrm>
            <a:off x="692717" y="1109582"/>
            <a:ext cx="30413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noProof="0" dirty="0">
                <a:solidFill>
                  <a:schemeClr val="accent1"/>
                </a:solidFill>
              </a:rPr>
              <a:t>Train / Test Strategy</a:t>
            </a:r>
          </a:p>
        </p:txBody>
      </p:sp>
    </p:spTree>
    <p:extLst>
      <p:ext uri="{BB962C8B-B14F-4D97-AF65-F5344CB8AC3E}">
        <p14:creationId xmlns:p14="http://schemas.microsoft.com/office/powerpoint/2010/main" val="3364377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909BE-297E-6451-D4CD-E7DE0A5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700" y="109570"/>
            <a:ext cx="11150600" cy="466683"/>
          </a:xfrm>
        </p:spPr>
        <p:txBody>
          <a:bodyPr/>
          <a:lstStyle/>
          <a:p>
            <a:r>
              <a:rPr lang="en-US" sz="2800" noProof="0" dirty="0">
                <a:solidFill>
                  <a:schemeClr val="accent2"/>
                </a:solidFill>
              </a:rPr>
              <a:t>Train vs Test Metrics Interpretation</a:t>
            </a:r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84F73567-CCC1-8CE2-2ACC-2D8CF59BFCB8}"/>
              </a:ext>
            </a:extLst>
          </p:cNvPr>
          <p:cNvSpPr/>
          <p:nvPr/>
        </p:nvSpPr>
        <p:spPr>
          <a:xfrm>
            <a:off x="262969" y="3875238"/>
            <a:ext cx="5737701" cy="2490002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0" name="Rounded Rectangle">
            <a:extLst>
              <a:ext uri="{FF2B5EF4-FFF2-40B4-BE49-F238E27FC236}">
                <a16:creationId xmlns:a16="http://schemas.microsoft.com/office/drawing/2014/main" id="{EAF2BE73-7864-A575-0906-C103DD2D233E}"/>
              </a:ext>
            </a:extLst>
          </p:cNvPr>
          <p:cNvSpPr/>
          <p:nvPr/>
        </p:nvSpPr>
        <p:spPr>
          <a:xfrm>
            <a:off x="6191329" y="3875238"/>
            <a:ext cx="5737701" cy="2490002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7E50BC-D0B2-905A-0436-D82123BC10AD}"/>
              </a:ext>
            </a:extLst>
          </p:cNvPr>
          <p:cNvSpPr txBox="1"/>
          <p:nvPr/>
        </p:nvSpPr>
        <p:spPr>
          <a:xfrm>
            <a:off x="6497217" y="4119862"/>
            <a:ext cx="53189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Overfitting: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The model learns training data too well but fails to generalize.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Seen in low train error and high-test error (e.g. Rank 13 – Random Forest).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Diagnosed by large MAE gap and R² gap.</a:t>
            </a:r>
          </a:p>
          <a:p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Underfitting: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The model is too simple and fails to learn the data structure.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Low R² on both train and test sets with small gaps.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Example: Linear Regression (Rank 15) shows poor test R² (0.69) and high error </a:t>
            </a:r>
          </a:p>
          <a:p>
            <a:r>
              <a:rPr lang="en-US" sz="1200" dirty="0">
                <a:solidFill>
                  <a:schemeClr val="tx2"/>
                </a:solidFill>
              </a:rPr>
              <a:t>     → underfitting behavior.</a:t>
            </a:r>
            <a:endParaRPr lang="en-US" sz="12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69687-9ECE-BE95-EF6E-9389CFC1B6BB}"/>
              </a:ext>
            </a:extLst>
          </p:cNvPr>
          <p:cNvSpPr txBox="1"/>
          <p:nvPr/>
        </p:nvSpPr>
        <p:spPr>
          <a:xfrm>
            <a:off x="472339" y="3966077"/>
            <a:ext cx="5318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Train vs Test: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Train metrics </a:t>
            </a:r>
            <a:r>
              <a:rPr lang="en-US" sz="1200" dirty="0">
                <a:solidFill>
                  <a:schemeClr val="tx2"/>
                </a:solidFill>
              </a:rPr>
              <a:t>reflect the model’s </a:t>
            </a:r>
            <a:r>
              <a:rPr lang="en-US" sz="1200" b="1" dirty="0">
                <a:solidFill>
                  <a:schemeClr val="tx2"/>
                </a:solidFill>
              </a:rPr>
              <a:t>performance</a:t>
            </a:r>
            <a:r>
              <a:rPr lang="en-US" sz="1200" dirty="0">
                <a:solidFill>
                  <a:schemeClr val="tx2"/>
                </a:solidFill>
              </a:rPr>
              <a:t> on </a:t>
            </a:r>
            <a:r>
              <a:rPr lang="en-US" sz="1200" b="1" dirty="0">
                <a:solidFill>
                  <a:schemeClr val="tx2"/>
                </a:solidFill>
              </a:rPr>
              <a:t>data it has already seen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Test metrics</a:t>
            </a:r>
            <a:r>
              <a:rPr lang="en-US" sz="1200" dirty="0">
                <a:solidFill>
                  <a:schemeClr val="tx2"/>
                </a:solidFill>
              </a:rPr>
              <a:t> evaluate </a:t>
            </a:r>
            <a:r>
              <a:rPr lang="en-US" sz="1200" b="1" dirty="0">
                <a:solidFill>
                  <a:schemeClr val="tx2"/>
                </a:solidFill>
              </a:rPr>
              <a:t>how well the model generalizes </a:t>
            </a:r>
            <a:r>
              <a:rPr lang="en-US" sz="1200" dirty="0">
                <a:solidFill>
                  <a:schemeClr val="tx2"/>
                </a:solidFill>
              </a:rPr>
              <a:t>to </a:t>
            </a:r>
            <a:r>
              <a:rPr lang="en-US" sz="1200" b="1" dirty="0">
                <a:solidFill>
                  <a:schemeClr val="tx2"/>
                </a:solidFill>
              </a:rPr>
              <a:t>unseen data</a:t>
            </a:r>
            <a:endParaRPr lang="en-US" sz="1200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 good model </a:t>
            </a:r>
            <a:r>
              <a:rPr lang="en-US" sz="1200" dirty="0">
                <a:solidFill>
                  <a:schemeClr val="tx2"/>
                </a:solidFill>
              </a:rPr>
              <a:t>should have </a:t>
            </a:r>
            <a:r>
              <a:rPr lang="en-US" sz="1200" b="1" dirty="0">
                <a:solidFill>
                  <a:schemeClr val="tx2"/>
                </a:solidFill>
              </a:rPr>
              <a:t>small gaps </a:t>
            </a:r>
            <a:r>
              <a:rPr lang="en-US" sz="1200" dirty="0">
                <a:solidFill>
                  <a:schemeClr val="tx2"/>
                </a:solidFill>
              </a:rPr>
              <a:t>between </a:t>
            </a:r>
            <a:r>
              <a:rPr lang="en-US" sz="1200" b="1" dirty="0">
                <a:solidFill>
                  <a:schemeClr val="tx2"/>
                </a:solidFill>
              </a:rPr>
              <a:t>train</a:t>
            </a:r>
            <a:r>
              <a:rPr lang="en-US" sz="1200" dirty="0">
                <a:solidFill>
                  <a:schemeClr val="tx2"/>
                </a:solidFill>
              </a:rPr>
              <a:t> and </a:t>
            </a:r>
            <a:r>
              <a:rPr lang="en-US" sz="1200" b="1" dirty="0">
                <a:solidFill>
                  <a:schemeClr val="tx2"/>
                </a:solidFill>
              </a:rPr>
              <a:t>test performance</a:t>
            </a:r>
            <a:r>
              <a:rPr lang="en-US" sz="1200" dirty="0">
                <a:solidFill>
                  <a:schemeClr val="tx2"/>
                </a:solidFill>
              </a:rPr>
              <a:t>.</a:t>
            </a:r>
          </a:p>
          <a:p>
            <a:endParaRPr lang="en-US" sz="1200" b="1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MAE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Difference in MAE (Mean Absolute Error) between train and test sets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2"/>
                </a:solidFill>
              </a:rPr>
              <a:t>A large gap </a:t>
            </a:r>
            <a:r>
              <a:rPr lang="en-US" sz="1200" dirty="0">
                <a:solidFill>
                  <a:schemeClr val="tx2"/>
                </a:solidFill>
              </a:rPr>
              <a:t>indicates </a:t>
            </a:r>
            <a:r>
              <a:rPr lang="en-US" sz="1200" b="1" dirty="0">
                <a:solidFill>
                  <a:schemeClr val="tx2"/>
                </a:solidFill>
              </a:rPr>
              <a:t>the model may be fitting noise </a:t>
            </a:r>
            <a:r>
              <a:rPr lang="en-US" sz="1200" dirty="0">
                <a:solidFill>
                  <a:schemeClr val="tx2"/>
                </a:solidFill>
              </a:rPr>
              <a:t>(→ risk of overfitting)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2"/>
              </a:solidFill>
            </a:endParaRPr>
          </a:p>
          <a:p>
            <a:r>
              <a:rPr lang="en-US" sz="1200" b="1" dirty="0">
                <a:solidFill>
                  <a:schemeClr val="accent2"/>
                </a:solidFill>
              </a:rPr>
              <a:t>R² Gap: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Measures the drop in explained variance (R²) from train to test.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2"/>
                </a:solidFill>
              </a:rPr>
              <a:t>A large R² gap implies the model does not generalize well.</a:t>
            </a:r>
            <a:endParaRPr lang="en-US" sz="12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EC75BF0-BBF7-CEDF-C20F-884DA5899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0261" y="620562"/>
            <a:ext cx="8752739" cy="312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66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455FE-0F83-C0E3-784F-9D03909B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25518-2448-3079-6919-DD44853EE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645798"/>
          </a:xfrm>
        </p:spPr>
        <p:txBody>
          <a:bodyPr/>
          <a:lstStyle/>
          <a:p>
            <a:r>
              <a:rPr lang="en-US" sz="2800" dirty="0">
                <a:solidFill>
                  <a:schemeClr val="accent2"/>
                </a:solidFill>
              </a:rPr>
              <a:t>Challenges in Predictive Modeling with </a:t>
            </a:r>
            <a:r>
              <a:rPr lang="en-US" sz="2800" dirty="0" err="1">
                <a:solidFill>
                  <a:schemeClr val="accent2"/>
                </a:solidFill>
              </a:rPr>
              <a:t>Immoweb</a:t>
            </a:r>
            <a:r>
              <a:rPr lang="en-US" sz="2800" dirty="0">
                <a:solidFill>
                  <a:schemeClr val="accent2"/>
                </a:solidFill>
              </a:rPr>
              <a:t> Data</a:t>
            </a:r>
          </a:p>
        </p:txBody>
      </p:sp>
      <p:sp>
        <p:nvSpPr>
          <p:cNvPr id="3" name="Rounded Rectangle">
            <a:extLst>
              <a:ext uri="{FF2B5EF4-FFF2-40B4-BE49-F238E27FC236}">
                <a16:creationId xmlns:a16="http://schemas.microsoft.com/office/drawing/2014/main" id="{9DA5FC84-DC33-AA7D-A679-B677069A9ACA}"/>
              </a:ext>
            </a:extLst>
          </p:cNvPr>
          <p:cNvSpPr/>
          <p:nvPr/>
        </p:nvSpPr>
        <p:spPr>
          <a:xfrm>
            <a:off x="515938" y="1167393"/>
            <a:ext cx="11150600" cy="4796521"/>
          </a:xfrm>
          <a:prstGeom prst="roundRect">
            <a:avLst>
              <a:gd name="adj" fmla="val 2568"/>
            </a:avLst>
          </a:prstGeom>
          <a:solidFill>
            <a:schemeClr val="bg1"/>
          </a:solidFill>
          <a:ln w="12700">
            <a:miter lim="400000"/>
          </a:ln>
          <a:effectLst>
            <a:outerShdw blurRad="952500" dist="444500" dir="5400000" rotWithShape="0">
              <a:srgbClr val="000000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endParaRPr lang="en-US" noProof="0" dirty="0">
              <a:solidFill>
                <a:schemeClr val="accen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576EC-31C7-93BB-9780-E5284F4AA14D}"/>
              </a:ext>
            </a:extLst>
          </p:cNvPr>
          <p:cNvSpPr txBox="1"/>
          <p:nvPr/>
        </p:nvSpPr>
        <p:spPr>
          <a:xfrm>
            <a:off x="777240" y="1316290"/>
            <a:ext cx="105257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Hyperparameter tuning </a:t>
            </a:r>
            <a:r>
              <a:rPr lang="en-US" dirty="0">
                <a:solidFill>
                  <a:schemeClr val="accent1"/>
                </a:solidFill>
              </a:rPr>
              <a:t>was </a:t>
            </a:r>
            <a:r>
              <a:rPr lang="en-US" b="1" dirty="0">
                <a:solidFill>
                  <a:schemeClr val="accent1"/>
                </a:solidFill>
              </a:rPr>
              <a:t>time-consuming</a:t>
            </a:r>
            <a:r>
              <a:rPr lang="en-US" dirty="0">
                <a:solidFill>
                  <a:schemeClr val="accent1"/>
                </a:solidFill>
              </a:rPr>
              <a:t>, even with </a:t>
            </a:r>
            <a:r>
              <a:rPr lang="en-US" b="1" dirty="0">
                <a:solidFill>
                  <a:schemeClr val="accent1"/>
                </a:solidFill>
              </a:rPr>
              <a:t>GPU acceleration</a:t>
            </a:r>
            <a:r>
              <a:rPr lang="en-US" dirty="0">
                <a:solidFill>
                  <a:schemeClr val="accent1"/>
                </a:solidFill>
              </a:rPr>
              <a:t>, especially for </a:t>
            </a:r>
            <a:r>
              <a:rPr lang="en-US" b="1" dirty="0">
                <a:solidFill>
                  <a:schemeClr val="accent1"/>
                </a:solidFill>
              </a:rPr>
              <a:t>complex models </a:t>
            </a:r>
            <a:r>
              <a:rPr lang="en-US" dirty="0">
                <a:solidFill>
                  <a:schemeClr val="accent1"/>
                </a:solidFill>
              </a:rPr>
              <a:t>like </a:t>
            </a:r>
            <a:r>
              <a:rPr lang="en-US" dirty="0" err="1">
                <a:solidFill>
                  <a:schemeClr val="accent1"/>
                </a:solidFill>
              </a:rPr>
              <a:t>XGBoost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LightGBM</a:t>
            </a:r>
            <a:r>
              <a:rPr lang="en-US" dirty="0">
                <a:solidFill>
                  <a:schemeClr val="accent1"/>
                </a:solidFill>
              </a:rPr>
              <a:t>, and </a:t>
            </a:r>
            <a:r>
              <a:rPr lang="en-US" b="1" dirty="0" err="1">
                <a:solidFill>
                  <a:schemeClr val="accent1"/>
                </a:solidFill>
              </a:rPr>
              <a:t>CatBoost</a:t>
            </a:r>
            <a:r>
              <a:rPr lang="en-US" b="1" dirty="0">
                <a:solidFill>
                  <a:schemeClr val="accent1"/>
                </a:solidFill>
              </a:rPr>
              <a:t> using </a:t>
            </a:r>
            <a:r>
              <a:rPr lang="en-US" b="1" dirty="0" err="1">
                <a:solidFill>
                  <a:schemeClr val="accent1"/>
                </a:solidFill>
              </a:rPr>
              <a:t>Optuna</a:t>
            </a:r>
            <a:r>
              <a:rPr lang="en-US" b="1" dirty="0">
                <a:solidFill>
                  <a:schemeClr val="accent1"/>
                </a:solidFill>
              </a:rPr>
              <a:t> and cross-validation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Finding the right balance between </a:t>
            </a:r>
            <a:r>
              <a:rPr lang="en-US" b="1" dirty="0">
                <a:solidFill>
                  <a:schemeClr val="accent1"/>
                </a:solidFill>
              </a:rPr>
              <a:t>underfitting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overfitting</a:t>
            </a:r>
            <a:r>
              <a:rPr lang="en-US" dirty="0">
                <a:solidFill>
                  <a:schemeClr val="accent1"/>
                </a:solidFill>
              </a:rPr>
              <a:t> is tricky, especially with </a:t>
            </a:r>
            <a:r>
              <a:rPr lang="en-US" b="1" dirty="0">
                <a:solidFill>
                  <a:schemeClr val="accent1"/>
                </a:solidFill>
              </a:rPr>
              <a:t>limited data </a:t>
            </a:r>
            <a:r>
              <a:rPr lang="en-US" dirty="0">
                <a:solidFill>
                  <a:schemeClr val="accent1"/>
                </a:solidFill>
              </a:rPr>
              <a:t>or </a:t>
            </a:r>
            <a:r>
              <a:rPr lang="en-US" b="1" dirty="0">
                <a:solidFill>
                  <a:schemeClr val="accent1"/>
                </a:solidFill>
              </a:rPr>
              <a:t>noisy features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Despite multiple tuning attempts, models often showed instability, with </a:t>
            </a:r>
            <a:r>
              <a:rPr lang="en-US" b="1" dirty="0">
                <a:solidFill>
                  <a:schemeClr val="accent1"/>
                </a:solidFill>
              </a:rPr>
              <a:t>fluctuating performance metrics</a:t>
            </a: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Achieving stable and reliable tuning results took more iterations than expected, and the process is still not fully optimized.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1"/>
                </a:solidFill>
              </a:rPr>
              <a:t>Stable and reproducible results required 100+ </a:t>
            </a:r>
            <a:r>
              <a:rPr lang="en-US" b="1" dirty="0" err="1">
                <a:solidFill>
                  <a:schemeClr val="accent1"/>
                </a:solidFill>
              </a:rPr>
              <a:t>Optuna</a:t>
            </a:r>
            <a:r>
              <a:rPr lang="en-US" b="1" dirty="0">
                <a:solidFill>
                  <a:schemeClr val="accent1"/>
                </a:solidFill>
              </a:rPr>
              <a:t> trials per model</a:t>
            </a:r>
            <a:r>
              <a:rPr lang="en-US" dirty="0">
                <a:solidFill>
                  <a:schemeClr val="accent1"/>
                </a:solidFill>
              </a:rPr>
              <a:t>, using multiple validation methods (</a:t>
            </a:r>
            <a:r>
              <a:rPr lang="en-US" dirty="0" err="1">
                <a:solidFill>
                  <a:schemeClr val="accent1"/>
                </a:solidFill>
              </a:rPr>
              <a:t>KFold</a:t>
            </a:r>
            <a:r>
              <a:rPr lang="en-US" dirty="0">
                <a:solidFill>
                  <a:schemeClr val="accent1"/>
                </a:solidFill>
              </a:rPr>
              <a:t>, train/test split).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dirty="0">
                <a:solidFill>
                  <a:schemeClr val="accent1"/>
                </a:solidFill>
              </a:rPr>
              <a:t>This can be challenging when the </a:t>
            </a:r>
            <a:r>
              <a:rPr lang="en-US" b="1" dirty="0">
                <a:solidFill>
                  <a:schemeClr val="accent1"/>
                </a:solidFill>
              </a:rPr>
              <a:t>training window is short </a:t>
            </a:r>
          </a:p>
          <a:p>
            <a:pPr marL="742950" lvl="1" indent="-285750">
              <a:buFont typeface="Wingdings" panose="05000000000000000000" pitchFamily="2" charset="2"/>
              <a:buChar char="à"/>
            </a:pPr>
            <a:r>
              <a:rPr lang="en-US" b="1" dirty="0">
                <a:solidFill>
                  <a:schemeClr val="accent1"/>
                </a:solidFill>
              </a:rPr>
              <a:t>Limited time for tuning </a:t>
            </a:r>
            <a:r>
              <a:rPr lang="en-US" dirty="0">
                <a:solidFill>
                  <a:schemeClr val="accent1"/>
                </a:solidFill>
              </a:rPr>
              <a:t>increases the risk of </a:t>
            </a:r>
            <a:r>
              <a:rPr lang="en-US" b="1" dirty="0">
                <a:solidFill>
                  <a:schemeClr val="accent1"/>
                </a:solidFill>
              </a:rPr>
              <a:t>suboptimal</a:t>
            </a:r>
            <a:r>
              <a:rPr lang="en-US" dirty="0">
                <a:solidFill>
                  <a:schemeClr val="accent1"/>
                </a:solidFill>
              </a:rPr>
              <a:t> and unstable </a:t>
            </a:r>
            <a:r>
              <a:rPr lang="en-US" b="1" dirty="0">
                <a:solidFill>
                  <a:schemeClr val="accent1"/>
                </a:solidFill>
              </a:rPr>
              <a:t>results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fr-B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5988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356_TF34076243" id="{4913AA83-2306-4E2D-8830-C2A4E9B3D067}" vid="{57B55DBD-592B-4A90-8C6D-F8F746751AD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toso v1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2C567A"/>
    </a:accent1>
    <a:accent2>
      <a:srgbClr val="0072C7"/>
    </a:accent2>
    <a:accent3>
      <a:srgbClr val="0D1D51"/>
    </a:accent3>
    <a:accent4>
      <a:srgbClr val="666666"/>
    </a:accent4>
    <a:accent5>
      <a:srgbClr val="3C76A6"/>
    </a:accent5>
    <a:accent6>
      <a:srgbClr val="1E44BC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sphérique en bleu</Template>
  <TotalTime>6729</TotalTime>
  <Words>1442</Words>
  <Application>Microsoft Office PowerPoint</Application>
  <PresentationFormat>Widescreen</PresentationFormat>
  <Paragraphs>180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Abadi</vt:lpstr>
      <vt:lpstr>Arial</vt:lpstr>
      <vt:lpstr>Calibri</vt:lpstr>
      <vt:lpstr>Corbel</vt:lpstr>
      <vt:lpstr>Courier New</vt:lpstr>
      <vt:lpstr>Segoe UI</vt:lpstr>
      <vt:lpstr>Wingdings</vt:lpstr>
      <vt:lpstr>Thème Office</vt:lpstr>
      <vt:lpstr>Model Exploration and Tuning for Optimal Performance</vt:lpstr>
      <vt:lpstr>Preprocessing</vt:lpstr>
      <vt:lpstr>Model Exploration and Tuning for Optimal Performance</vt:lpstr>
      <vt:lpstr>Train/Test Strategy &amp; Feature Selection</vt:lpstr>
      <vt:lpstr>Train vs Test Metrics Interpretation</vt:lpstr>
      <vt:lpstr>Challenges in Predictive Modeling with Immoweb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</dc:title>
  <dc:creator>Yves Schillings</dc:creator>
  <cp:lastModifiedBy>Yves SCHILLINGS</cp:lastModifiedBy>
  <cp:revision>372</cp:revision>
  <dcterms:created xsi:type="dcterms:W3CDTF">2024-05-06T12:06:53Z</dcterms:created>
  <dcterms:modified xsi:type="dcterms:W3CDTF">2025-07-02T00:19:18Z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