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79" r:id="rId6"/>
    <p:sldId id="402" r:id="rId7"/>
    <p:sldId id="407" r:id="rId8"/>
    <p:sldId id="405" r:id="rId9"/>
    <p:sldId id="40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00"/>
    <a:srgbClr val="D73285"/>
    <a:srgbClr val="0072C7"/>
    <a:srgbClr val="CE0368"/>
    <a:srgbClr val="F5F5F5"/>
    <a:srgbClr val="464646"/>
    <a:srgbClr val="FFB310"/>
    <a:srgbClr val="FAFAFA"/>
    <a:srgbClr val="FFFFFF"/>
    <a:srgbClr val="A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78956" autoAdjust="0"/>
  </p:normalViewPr>
  <p:slideViewPr>
    <p:cSldViewPr snapToGrid="0" showGuides="1">
      <p:cViewPr varScale="1">
        <p:scale>
          <a:sx n="116" d="100"/>
          <a:sy n="116" d="100"/>
        </p:scale>
        <p:origin x="1912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43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02/07/2025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02/07/2025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apply a preprocessing pipeline using </a:t>
            </a:r>
            <a:r>
              <a:rPr lang="en-US" b="1" dirty="0"/>
              <a:t>scikit-learn</a:t>
            </a:r>
            <a:r>
              <a:rPr lang="en-US" dirty="0"/>
              <a:t>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missing values are filled using the </a:t>
            </a:r>
            <a:r>
              <a:rPr lang="en-US" b="1" dirty="0"/>
              <a:t>median</a:t>
            </a:r>
            <a:r>
              <a:rPr lang="en-US" dirty="0"/>
              <a:t> to avoid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encoded with </a:t>
            </a:r>
            <a:r>
              <a:rPr lang="en-US" b="1" dirty="0" err="1"/>
              <a:t>OneHotEncoder</a:t>
            </a:r>
            <a:r>
              <a:rPr lang="en-US" dirty="0"/>
              <a:t> to convert categories into binary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Unknown categories during inference are safely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whole process is wrapped in a </a:t>
            </a:r>
            <a:r>
              <a:rPr lang="en-US" b="1" dirty="0" err="1"/>
              <a:t>ColumnTransformer</a:t>
            </a:r>
            <a:r>
              <a:rPr lang="en-US" dirty="0"/>
              <a:t> pipeline.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all features become numeric and ready for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ensures robustness, reusability, and clean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19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compared multiple models, each with strengths and limitations.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  <a:r>
              <a:rPr lang="en-US" dirty="0"/>
              <a:t> is fast and interpretable but can’t capture non-linear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handles non-linearity and reduces overfitting, but can be slow and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Polynomial Regression</a:t>
            </a:r>
            <a:r>
              <a:rPr lang="en-US" dirty="0"/>
              <a:t> captures basic curvature, but easily overfits.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performs well and handles missing data, but requires careful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/>
              <a:t>Optuna</a:t>
            </a:r>
            <a:r>
              <a:rPr lang="en-US" dirty="0"/>
              <a:t>, we tuned key hyperparameters: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number of iterations,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tree depth,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learning rate,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regularization.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This </a:t>
            </a:r>
            <a:r>
              <a:rPr lang="en-US" b="1" dirty="0"/>
              <a:t>hyperparameter tuning</a:t>
            </a:r>
            <a:r>
              <a:rPr lang="en-US" dirty="0"/>
              <a:t> improves generalization but is computationally expensive.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r>
              <a:rPr lang="en-US" dirty="0"/>
              <a:t>, with native support for categorical features, is efficient but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Tuned </a:t>
            </a:r>
            <a:r>
              <a:rPr lang="en-US" b="1" dirty="0" err="1"/>
              <a:t>CatBoost</a:t>
            </a:r>
            <a:r>
              <a:rPr lang="en-US" b="1" dirty="0"/>
              <a:t> with </a:t>
            </a:r>
            <a:r>
              <a:rPr lang="en-US" b="1" dirty="0" err="1"/>
              <a:t>Optuna</a:t>
            </a:r>
            <a:r>
              <a:rPr lang="en-US" dirty="0"/>
              <a:t> gave the best results overall, though tuning remained costly and somewhat unstable.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07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--- Train / test strategy 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followed a standard 80/20 Train/Test split for all models.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, we used 5-Fold Cross Validation on the training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means :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i="1" dirty="0"/>
              <a:t>the training data is split into 5 parts;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	-&gt;each part is used once for validation while the others are used for training.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 test set stayed untouched </a:t>
            </a:r>
            <a:r>
              <a:rPr lang="en-US" dirty="0"/>
              <a:t>until final evaluation.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In test mode,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-&gt; we reduced folds and sample size to speed up </a:t>
            </a:r>
            <a:r>
              <a:rPr lang="en-US" i="1" dirty="0" err="1"/>
              <a:t>Optuna</a:t>
            </a:r>
            <a:r>
              <a:rPr lang="en-US" i="1" dirty="0"/>
              <a:t>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--- Feature selection 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removed low-variance features using a Variance Threshold.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features that vary very little and don’t help prediction.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Then, we selected the top 30 most important features using Random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were trained on both: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full reduced set,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top 30 features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helped us compare performance and simplicity,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and </a:t>
            </a:r>
            <a:r>
              <a:rPr lang="en-US" b="1" dirty="0"/>
              <a:t>test if fewer features could still give good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8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/>
              <a:t>Best Model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 err="1"/>
              <a:t>CatBoost</a:t>
            </a:r>
            <a:r>
              <a:rPr lang="fr-BE" dirty="0"/>
              <a:t> + </a:t>
            </a:r>
            <a:r>
              <a:rPr lang="fr-BE" dirty="0" err="1"/>
              <a:t>Optuna</a:t>
            </a:r>
            <a:r>
              <a:rPr lang="fr-BE" dirty="0"/>
              <a:t> + Post-Split Evaluation </a:t>
            </a:r>
            <a:r>
              <a:rPr lang="fr-BE" dirty="0" err="1"/>
              <a:t>reaches</a:t>
            </a:r>
            <a:r>
              <a:rPr lang="fr-BE" dirty="0"/>
              <a:t> </a:t>
            </a:r>
            <a:r>
              <a:rPr lang="fr-BE" b="1" dirty="0"/>
              <a:t>0.81 R²_test &amp; 0,92 R2_test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.</a:t>
            </a:r>
            <a:br>
              <a:rPr lang="fr-BE" dirty="0"/>
            </a:br>
            <a:r>
              <a:rPr lang="fr-BE" i="1" dirty="0"/>
              <a:t>(Post-split = re-</a:t>
            </a:r>
            <a:r>
              <a:rPr lang="fr-BE" i="1" dirty="0" err="1"/>
              <a:t>evaluation</a:t>
            </a:r>
            <a:r>
              <a:rPr lang="fr-BE" i="1" dirty="0"/>
              <a:t> </a:t>
            </a:r>
            <a:r>
              <a:rPr lang="fr-BE" i="1" dirty="0" err="1"/>
              <a:t>after</a:t>
            </a:r>
            <a:r>
              <a:rPr lang="fr-BE" i="1" dirty="0"/>
              <a:t> tuning, on </a:t>
            </a:r>
            <a:r>
              <a:rPr lang="fr-BE" i="1" dirty="0" err="1"/>
              <a:t>fresh</a:t>
            </a:r>
            <a:r>
              <a:rPr lang="fr-BE" i="1" dirty="0"/>
              <a:t> data)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BE" dirty="0"/>
              <a:t>good train performance, 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The model captures useful patterns 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but also some noise, leading to </a:t>
            </a:r>
            <a:r>
              <a:rPr lang="en-US" b="1" dirty="0"/>
              <a:t>moderate overfitting</a:t>
            </a:r>
            <a:r>
              <a:rPr lang="en-US" dirty="0"/>
              <a:t>. (R2 gap is 0.1)</a:t>
            </a:r>
            <a:endParaRPr lang="fr-BE" dirty="0"/>
          </a:p>
          <a:p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XGBoost</a:t>
            </a:r>
            <a:r>
              <a:rPr lang="fr-BE" dirty="0"/>
              <a:t> </a:t>
            </a:r>
            <a:r>
              <a:rPr lang="fr-BE" dirty="0" err="1"/>
              <a:t>benefits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b="1" i="1" dirty="0" err="1"/>
              <a:t>early</a:t>
            </a:r>
            <a:r>
              <a:rPr lang="fr-BE" b="1" i="1" dirty="0"/>
              <a:t> </a:t>
            </a:r>
            <a:r>
              <a:rPr lang="fr-BE" b="1" i="1" dirty="0" err="1"/>
              <a:t>stopping</a:t>
            </a:r>
            <a:r>
              <a:rPr lang="fr-BE" b="1" dirty="0"/>
              <a:t> </a:t>
            </a:r>
            <a:r>
              <a:rPr lang="fr-BE" dirty="0"/>
              <a:t>(stops training </a:t>
            </a:r>
            <a:r>
              <a:rPr lang="fr-BE" dirty="0" err="1"/>
              <a:t>when</a:t>
            </a:r>
            <a:r>
              <a:rPr lang="fr-BE" dirty="0"/>
              <a:t> the model stops </a:t>
            </a:r>
            <a:r>
              <a:rPr lang="fr-BE" dirty="0" err="1"/>
              <a:t>improving</a:t>
            </a:r>
            <a:r>
              <a:rPr lang="fr-BE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Random</a:t>
            </a:r>
            <a:r>
              <a:rPr lang="fr-BE" b="1" dirty="0"/>
              <a:t> Forest</a:t>
            </a:r>
            <a:r>
              <a:rPr lang="fr-BE" dirty="0"/>
              <a:t> shows </a:t>
            </a:r>
            <a:r>
              <a:rPr lang="fr-BE" b="1" i="1" dirty="0" err="1"/>
              <a:t>strong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perfect</a:t>
            </a:r>
            <a:r>
              <a:rPr lang="fr-BE" dirty="0"/>
              <a:t> on train, </a:t>
            </a:r>
            <a:r>
              <a:rPr lang="fr-BE" dirty="0" err="1"/>
              <a:t>poor</a:t>
            </a:r>
            <a:r>
              <a:rPr lang="fr-BE" dirty="0"/>
              <a:t> on test).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Linear</a:t>
            </a:r>
            <a:r>
              <a:rPr lang="fr-BE" b="1" dirty="0"/>
              <a:t> </a:t>
            </a:r>
            <a:r>
              <a:rPr lang="fr-BE" b="1" dirty="0" err="1"/>
              <a:t>models</a:t>
            </a:r>
            <a:r>
              <a:rPr lang="fr-BE" dirty="0"/>
              <a:t> </a:t>
            </a:r>
            <a:r>
              <a:rPr lang="fr-BE" dirty="0" err="1"/>
              <a:t>underfit</a:t>
            </a:r>
            <a:r>
              <a:rPr lang="fr-BE" dirty="0"/>
              <a:t> → </a:t>
            </a:r>
            <a:r>
              <a:rPr lang="fr-BE" dirty="0" err="1"/>
              <a:t>too</a:t>
            </a:r>
            <a:r>
              <a:rPr lang="fr-BE" dirty="0"/>
              <a:t> simple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task</a:t>
            </a:r>
            <a:r>
              <a:rPr lang="fr-BE" dirty="0"/>
              <a:t>.</a:t>
            </a:r>
          </a:p>
          <a:p>
            <a:endParaRPr lang="en-US" dirty="0"/>
          </a:p>
          <a:p>
            <a:r>
              <a:rPr lang="en-US" dirty="0"/>
              <a:t>----------------------------------------------</a:t>
            </a:r>
          </a:p>
          <a:p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dirty="0"/>
              <a:t>A large MEA gap indicates </a:t>
            </a:r>
            <a:r>
              <a:rPr lang="en-US" i="1" dirty="0"/>
              <a:t>the model is learning patterns that are specific to the training data, 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/>
              <a:t>including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/>
              <a:t>A large R2 gap </a:t>
            </a:r>
            <a:r>
              <a:rPr lang="en-US" sz="1200" i="1" dirty="0">
                <a:solidFill>
                  <a:schemeClr val="tx2"/>
                </a:solidFill>
              </a:rPr>
              <a:t>implies the model does not generalize well</a:t>
            </a:r>
            <a:endParaRPr lang="en-US" sz="1200" b="1" i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  -&gt; </a:t>
            </a:r>
            <a:r>
              <a:rPr lang="en-US" dirty="0"/>
              <a:t>The model learns patterns </a:t>
            </a:r>
            <a:r>
              <a:rPr lang="en-US" b="1" dirty="0"/>
              <a:t>specific to training data</a:t>
            </a:r>
            <a:r>
              <a:rPr lang="en-US" dirty="0"/>
              <a:t>, including noise.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  -&gt; (it strongly overfits)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 err="1"/>
              <a:t>Moderate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i="1" dirty="0"/>
              <a:t> = good train performance, </a:t>
            </a:r>
            <a:r>
              <a:rPr lang="fr-BE" i="1" dirty="0" err="1"/>
              <a:t>slightly</a:t>
            </a:r>
            <a:r>
              <a:rPr lang="fr-BE" i="1" dirty="0"/>
              <a:t> </a:t>
            </a:r>
            <a:r>
              <a:rPr lang="fr-BE" i="1" dirty="0" err="1"/>
              <a:t>worse</a:t>
            </a:r>
            <a:r>
              <a:rPr lang="fr-BE" i="1" dirty="0"/>
              <a:t> on test → </a:t>
            </a:r>
            <a:r>
              <a:rPr lang="fr-BE" i="1" dirty="0" err="1"/>
              <a:t>some</a:t>
            </a:r>
            <a:r>
              <a:rPr lang="fr-BE" i="1" dirty="0"/>
              <a:t> patterns </a:t>
            </a:r>
            <a:r>
              <a:rPr lang="fr-BE" i="1" dirty="0" err="1"/>
              <a:t>too</a:t>
            </a:r>
            <a:r>
              <a:rPr lang="fr-BE" i="1" dirty="0"/>
              <a:t> </a:t>
            </a:r>
            <a:r>
              <a:rPr lang="fr-BE" i="1" dirty="0" err="1"/>
              <a:t>specific</a:t>
            </a:r>
            <a:r>
              <a:rPr lang="fr-BE" i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/>
              <a:t>Good </a:t>
            </a:r>
            <a:r>
              <a:rPr lang="fr-BE" b="1" i="1" dirty="0" err="1"/>
              <a:t>generalization</a:t>
            </a:r>
            <a:r>
              <a:rPr lang="fr-BE" i="1" dirty="0"/>
              <a:t> = consistent train/test scores → model captures </a:t>
            </a:r>
            <a:r>
              <a:rPr lang="fr-BE" i="1" dirty="0" err="1"/>
              <a:t>true</a:t>
            </a:r>
            <a:r>
              <a:rPr lang="fr-BE" i="1" dirty="0"/>
              <a:t> structure.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820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 tuning was very time-consuming, even with GPU, especially with complex models like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-&gt; We used </a:t>
            </a:r>
            <a:r>
              <a:rPr lang="en-US" b="1" dirty="0" err="1"/>
              <a:t>Optuna</a:t>
            </a:r>
            <a:r>
              <a:rPr lang="en-US" dirty="0"/>
              <a:t> with </a:t>
            </a:r>
            <a:r>
              <a:rPr lang="en-US" b="1" dirty="0"/>
              <a:t>cross-validation</a:t>
            </a:r>
            <a:r>
              <a:rPr lang="en-US" dirty="0"/>
              <a:t> (splitting data into folds to ensure robustness),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which added to the computation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Finding the balance between </a:t>
            </a:r>
            <a:r>
              <a:rPr lang="en-US" b="1" dirty="0"/>
              <a:t>underfitting</a:t>
            </a:r>
            <a:r>
              <a:rPr lang="en-US" dirty="0"/>
              <a:t> and </a:t>
            </a:r>
            <a:r>
              <a:rPr lang="en-US" b="1" dirty="0"/>
              <a:t>overfitting</a:t>
            </a:r>
            <a:r>
              <a:rPr lang="en-US" dirty="0"/>
              <a:t> was tricky,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due to missing or noisy features like </a:t>
            </a:r>
            <a:r>
              <a:rPr lang="en-US" dirty="0" err="1"/>
              <a:t>epcScore</a:t>
            </a:r>
            <a:r>
              <a:rPr lang="en-US" dirty="0"/>
              <a:t> or </a:t>
            </a:r>
            <a:r>
              <a:rPr lang="en-US" dirty="0" err="1"/>
              <a:t>kitchenType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b="1" dirty="0"/>
              <a:t>stable results</a:t>
            </a:r>
            <a:r>
              <a:rPr lang="en-US" dirty="0"/>
              <a:t> required over </a:t>
            </a:r>
            <a:r>
              <a:rPr lang="en-US" b="1" dirty="0"/>
              <a:t>100 trials per model</a:t>
            </a:r>
            <a:r>
              <a:rPr lang="en-US" dirty="0"/>
              <a:t>, and multiple validation methods like </a:t>
            </a:r>
            <a:r>
              <a:rPr lang="en-US" b="1" dirty="0"/>
              <a:t>K-Fold  (</a:t>
            </a:r>
            <a:r>
              <a:rPr lang="en-US" dirty="0"/>
              <a:t>splitting data into K parts and rotating train/test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gets harder when the </a:t>
            </a:r>
            <a:r>
              <a:rPr lang="en-US" b="1" dirty="0"/>
              <a:t>training window, 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-&gt; meaning the actual time we have to run experiments is short.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7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13">
            <a:extLst>
              <a:ext uri="{FF2B5EF4-FFF2-40B4-BE49-F238E27FC236}">
                <a16:creationId xmlns:a16="http://schemas.microsoft.com/office/drawing/2014/main" id="{4CBBF2B8-706E-B44D-97A9-0D39894DD103}"/>
              </a:ext>
            </a:extLst>
          </p:cNvPr>
          <p:cNvSpPr/>
          <p:nvPr userDrawn="1"/>
        </p:nvSpPr>
        <p:spPr>
          <a:xfrm>
            <a:off x="0" y="946150"/>
            <a:ext cx="3413125" cy="50785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4059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59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001" y="927100"/>
            <a:ext cx="5107104" cy="5107104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3">
            <a:extLst>
              <a:ext uri="{FF2B5EF4-FFF2-40B4-BE49-F238E27FC236}">
                <a16:creationId xmlns:a16="http://schemas.microsoft.com/office/drawing/2014/main" id="{A3810CFD-79E6-B72B-CEA1-215AAF66B3B1}"/>
              </a:ext>
            </a:extLst>
          </p:cNvPr>
          <p:cNvSpPr/>
          <p:nvPr userDrawn="1"/>
        </p:nvSpPr>
        <p:spPr>
          <a:xfrm>
            <a:off x="474441" y="701041"/>
            <a:ext cx="5621559" cy="559308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5" name="Ovale 14">
            <a:extLst>
              <a:ext uri="{FF2B5EF4-FFF2-40B4-BE49-F238E27FC236}">
                <a16:creationId xmlns:a16="http://schemas.microsoft.com/office/drawing/2014/main" id="{8031AE70-6869-01C6-A2C4-A0EA198A2A4B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C908-6DAD-0441-5F48-763968F5C814}"/>
              </a:ext>
            </a:extLst>
          </p:cNvPr>
          <p:cNvSpPr txBox="1"/>
          <p:nvPr userDrawn="1"/>
        </p:nvSpPr>
        <p:spPr>
          <a:xfrm>
            <a:off x="11226800" y="6417385"/>
            <a:ext cx="578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25763-0538-50B3-49D9-E960F4466C77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432A-A0B0-1058-586E-D11950BCF882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 13">
            <a:extLst>
              <a:ext uri="{FF2B5EF4-FFF2-40B4-BE49-F238E27FC236}">
                <a16:creationId xmlns:a16="http://schemas.microsoft.com/office/drawing/2014/main" id="{6962BDB2-D0AB-5E22-73AC-E91AF4C3907E}"/>
              </a:ext>
            </a:extLst>
          </p:cNvPr>
          <p:cNvSpPr/>
          <p:nvPr userDrawn="1"/>
        </p:nvSpPr>
        <p:spPr>
          <a:xfrm>
            <a:off x="-1200638" y="728545"/>
            <a:ext cx="4686788" cy="5305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Ovale 3">
            <a:extLst>
              <a:ext uri="{FF2B5EF4-FFF2-40B4-BE49-F238E27FC236}">
                <a16:creationId xmlns:a16="http://schemas.microsoft.com/office/drawing/2014/main" id="{B7EC228F-CA6C-3562-58CD-F5D3A8931A7A}"/>
              </a:ext>
            </a:extLst>
          </p:cNvPr>
          <p:cNvSpPr/>
          <p:nvPr userDrawn="1"/>
        </p:nvSpPr>
        <p:spPr>
          <a:xfrm>
            <a:off x="577688" y="595422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707CB-8F35-D917-8891-54BCA697BA5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D4E2E-3C74-203C-981D-A7C573131B4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1B128-8CD3-6C1A-4BEF-92093750CC9A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B9D06-4406-57A0-2D56-983780EFA8D1}"/>
              </a:ext>
            </a:extLst>
          </p:cNvPr>
          <p:cNvSpPr txBox="1"/>
          <p:nvPr userDrawn="1"/>
        </p:nvSpPr>
        <p:spPr>
          <a:xfrm>
            <a:off x="454878" y="6356787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4A9D-4A64-EAE6-0ECE-6DF7739D6329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ctangle 13">
            <a:extLst>
              <a:ext uri="{FF2B5EF4-FFF2-40B4-BE49-F238E27FC236}">
                <a16:creationId xmlns:a16="http://schemas.microsoft.com/office/drawing/2014/main" id="{551326AA-5942-DF13-4836-DC9F0D7C83CD}"/>
              </a:ext>
            </a:extLst>
          </p:cNvPr>
          <p:cNvSpPr/>
          <p:nvPr userDrawn="1"/>
        </p:nvSpPr>
        <p:spPr>
          <a:xfrm>
            <a:off x="8593121" y="768485"/>
            <a:ext cx="3598879" cy="53056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7FE6334-9EA3-2851-0B15-5E4EDB7103FE}"/>
              </a:ext>
            </a:extLst>
          </p:cNvPr>
          <p:cNvSpPr/>
          <p:nvPr userDrawn="1"/>
        </p:nvSpPr>
        <p:spPr>
          <a:xfrm>
            <a:off x="5935375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8FA8-7E72-1B67-3A6B-9A8001EF8081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79295A-6329-DCD2-C50F-8266607D726E}"/>
              </a:ext>
            </a:extLst>
          </p:cNvPr>
          <p:cNvSpPr txBox="1"/>
          <p:nvPr userDrawn="1"/>
        </p:nvSpPr>
        <p:spPr>
          <a:xfrm>
            <a:off x="6343650" y="6340459"/>
            <a:ext cx="724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Alberto, Megan, Yassine, Yves</a:t>
            </a:r>
          </a:p>
          <a:p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832B6A8-6A08-18E1-91EB-6DAAE10C2064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137557" y="799106"/>
            <a:ext cx="3908719" cy="7654304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21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71A4-4A4F-A6FF-B037-79CAAE20A8D5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5677D09-47D7-CCF7-2824-73AE268C3491}"/>
              </a:ext>
            </a:extLst>
          </p:cNvPr>
          <p:cNvSpPr/>
          <p:nvPr userDrawn="1"/>
        </p:nvSpPr>
        <p:spPr>
          <a:xfrm>
            <a:off x="2725725" y="2057869"/>
            <a:ext cx="6740550" cy="670640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1AE4-277C-9A10-FE8A-9778D46D8C86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F4D28FD-B22F-E8CD-6EAE-7714345CB627}"/>
              </a:ext>
            </a:extLst>
          </p:cNvPr>
          <p:cNvSpPr/>
          <p:nvPr userDrawn="1"/>
        </p:nvSpPr>
        <p:spPr>
          <a:xfrm>
            <a:off x="5595924" y="-1664724"/>
            <a:ext cx="7764475" cy="772514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62871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219700" y="744537"/>
            <a:ext cx="5327650" cy="541972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D5D98-9711-D54A-A698-B6CE8FFA62DB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92E1-F742-3074-A5F9-070939893A6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5">
            <a:extLst>
              <a:ext uri="{FF2B5EF4-FFF2-40B4-BE49-F238E27FC236}">
                <a16:creationId xmlns:a16="http://schemas.microsoft.com/office/drawing/2014/main" id="{1C1A95BC-42CA-4166-918D-DF4306881408}"/>
              </a:ext>
            </a:extLst>
          </p:cNvPr>
          <p:cNvSpPr>
            <a:spLocks/>
          </p:cNvSpPr>
          <p:nvPr/>
        </p:nvSpPr>
        <p:spPr bwMode="auto">
          <a:xfrm rot="8650774" flipH="1" flipV="1">
            <a:off x="7430044" y="-1843126"/>
            <a:ext cx="4436224" cy="5482435"/>
          </a:xfrm>
          <a:custGeom>
            <a:avLst/>
            <a:gdLst>
              <a:gd name="T0" fmla="*/ 0 w 447"/>
              <a:gd name="T1" fmla="*/ 264 h 553"/>
              <a:gd name="T2" fmla="*/ 141 w 447"/>
              <a:gd name="T3" fmla="*/ 48 h 553"/>
              <a:gd name="T4" fmla="*/ 414 w 447"/>
              <a:gd name="T5" fmla="*/ 67 h 553"/>
              <a:gd name="T6" fmla="*/ 438 w 447"/>
              <a:gd name="T7" fmla="*/ 98 h 553"/>
              <a:gd name="T8" fmla="*/ 391 w 447"/>
              <a:gd name="T9" fmla="*/ 111 h 553"/>
              <a:gd name="T10" fmla="*/ 94 w 447"/>
              <a:gd name="T11" fmla="*/ 149 h 553"/>
              <a:gd name="T12" fmla="*/ 107 w 447"/>
              <a:gd name="T13" fmla="*/ 424 h 553"/>
              <a:gd name="T14" fmla="*/ 383 w 447"/>
              <a:gd name="T15" fmla="*/ 453 h 553"/>
              <a:gd name="T16" fmla="*/ 393 w 447"/>
              <a:gd name="T17" fmla="*/ 446 h 553"/>
              <a:gd name="T18" fmla="*/ 433 w 447"/>
              <a:gd name="T19" fmla="*/ 449 h 553"/>
              <a:gd name="T20" fmla="*/ 421 w 447"/>
              <a:gd name="T21" fmla="*/ 485 h 553"/>
              <a:gd name="T22" fmla="*/ 194 w 447"/>
              <a:gd name="T23" fmla="*/ 531 h 553"/>
              <a:gd name="T24" fmla="*/ 0 w 447"/>
              <a:gd name="T25" fmla="*/ 26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" h="553">
                <a:moveTo>
                  <a:pt x="0" y="264"/>
                </a:moveTo>
                <a:cubicBezTo>
                  <a:pt x="5" y="176"/>
                  <a:pt x="49" y="96"/>
                  <a:pt x="141" y="48"/>
                </a:cubicBezTo>
                <a:cubicBezTo>
                  <a:pt x="235" y="0"/>
                  <a:pt x="327" y="9"/>
                  <a:pt x="414" y="67"/>
                </a:cubicBezTo>
                <a:cubicBezTo>
                  <a:pt x="425" y="75"/>
                  <a:pt x="439" y="82"/>
                  <a:pt x="438" y="98"/>
                </a:cubicBezTo>
                <a:cubicBezTo>
                  <a:pt x="437" y="120"/>
                  <a:pt x="413" y="127"/>
                  <a:pt x="391" y="111"/>
                </a:cubicBezTo>
                <a:cubicBezTo>
                  <a:pt x="294" y="40"/>
                  <a:pt x="166" y="56"/>
                  <a:pt x="94" y="149"/>
                </a:cubicBezTo>
                <a:cubicBezTo>
                  <a:pt x="30" y="231"/>
                  <a:pt x="36" y="349"/>
                  <a:pt x="107" y="424"/>
                </a:cubicBezTo>
                <a:cubicBezTo>
                  <a:pt x="180" y="502"/>
                  <a:pt x="296" y="514"/>
                  <a:pt x="383" y="453"/>
                </a:cubicBezTo>
                <a:cubicBezTo>
                  <a:pt x="386" y="451"/>
                  <a:pt x="390" y="449"/>
                  <a:pt x="393" y="446"/>
                </a:cubicBezTo>
                <a:cubicBezTo>
                  <a:pt x="407" y="433"/>
                  <a:pt x="420" y="433"/>
                  <a:pt x="433" y="449"/>
                </a:cubicBezTo>
                <a:cubicBezTo>
                  <a:pt x="447" y="467"/>
                  <a:pt x="433" y="477"/>
                  <a:pt x="421" y="485"/>
                </a:cubicBezTo>
                <a:cubicBezTo>
                  <a:pt x="353" y="537"/>
                  <a:pt x="277" y="553"/>
                  <a:pt x="194" y="531"/>
                </a:cubicBezTo>
                <a:cubicBezTo>
                  <a:pt x="79" y="501"/>
                  <a:pt x="1" y="397"/>
                  <a:pt x="0" y="264"/>
                </a:cubicBezTo>
                <a:close/>
              </a:path>
            </a:pathLst>
          </a:custGeom>
          <a:solidFill>
            <a:schemeClr val="bg2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3" name="Ovale 14">
            <a:extLst>
              <a:ext uri="{FF2B5EF4-FFF2-40B4-BE49-F238E27FC236}">
                <a16:creationId xmlns:a16="http://schemas.microsoft.com/office/drawing/2014/main" id="{A0FA356A-CDA9-3E00-45F3-46BC0E4E851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0FDC1-90C9-20B8-59C6-400EFDED6889}"/>
              </a:ext>
            </a:extLst>
          </p:cNvPr>
          <p:cNvSpPr txBox="1"/>
          <p:nvPr userDrawn="1"/>
        </p:nvSpPr>
        <p:spPr>
          <a:xfrm>
            <a:off x="11294533" y="6409397"/>
            <a:ext cx="442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e 14">
            <a:extLst>
              <a:ext uri="{FF2B5EF4-FFF2-40B4-BE49-F238E27FC236}">
                <a16:creationId xmlns:a16="http://schemas.microsoft.com/office/drawing/2014/main" id="{734766E6-4390-378C-A712-DB530A8039E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6DB4-DBFC-EBAD-1FA5-32FDD1B7F359}"/>
              </a:ext>
            </a:extLst>
          </p:cNvPr>
          <p:cNvSpPr txBox="1"/>
          <p:nvPr userDrawn="1"/>
        </p:nvSpPr>
        <p:spPr>
          <a:xfrm>
            <a:off x="11218333" y="6418617"/>
            <a:ext cx="5888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02/07/2025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4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2400" dirty="0"/>
              <a:t>Model Exploration and Tuning for Optimal Performance</a:t>
            </a:r>
            <a:endParaRPr lang="en-US" sz="24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0" dirty="0">
                <a:solidFill>
                  <a:schemeClr val="tx2"/>
                </a:solidFill>
              </a:rPr>
              <a:t>Alberto, Megan, Yassine, Yves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DA61B-515D-C145-1842-006A86AA7CB2}"/>
              </a:ext>
            </a:extLst>
          </p:cNvPr>
          <p:cNvSpPr/>
          <p:nvPr/>
        </p:nvSpPr>
        <p:spPr>
          <a:xfrm>
            <a:off x="733074" y="927100"/>
            <a:ext cx="5107104" cy="51071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4D3-9636-3110-F736-E1E58024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E282CCA-9C29-6D61-5379-9F9BB71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875" y="171225"/>
            <a:ext cx="1123156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Preprocessing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ounded Rectangle">
            <a:extLst>
              <a:ext uri="{FF2B5EF4-FFF2-40B4-BE49-F238E27FC236}">
                <a16:creationId xmlns:a16="http://schemas.microsoft.com/office/drawing/2014/main" id="{4814F973-B24A-3ADA-8926-D40600C253D7}"/>
              </a:ext>
            </a:extLst>
          </p:cNvPr>
          <p:cNvSpPr/>
          <p:nvPr/>
        </p:nvSpPr>
        <p:spPr>
          <a:xfrm>
            <a:off x="480218" y="619248"/>
            <a:ext cx="11075461" cy="1866375"/>
          </a:xfrm>
          <a:prstGeom prst="roundRect">
            <a:avLst>
              <a:gd name="adj" fmla="val 2568"/>
            </a:avLst>
          </a:prstGeom>
          <a:solidFill>
            <a:srgbClr val="F5F5F5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267B039F-4A49-58DB-B8C8-4111AF5758CB}"/>
              </a:ext>
            </a:extLst>
          </p:cNvPr>
          <p:cNvSpPr/>
          <p:nvPr/>
        </p:nvSpPr>
        <p:spPr>
          <a:xfrm>
            <a:off x="526875" y="1104162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6C229-6DF5-8078-1147-6FA463FFBA6C}"/>
              </a:ext>
            </a:extLst>
          </p:cNvPr>
          <p:cNvSpPr txBox="1"/>
          <p:nvPr/>
        </p:nvSpPr>
        <p:spPr>
          <a:xfrm>
            <a:off x="809515" y="72929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Apply pre-processing pipeline (scikit-learn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B44E-43D0-D4BB-EE39-B379B3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199834"/>
            <a:ext cx="10420476" cy="1224507"/>
          </a:xfrm>
          <a:prstGeom prst="rect">
            <a:avLst/>
          </a:prstGeom>
        </p:spPr>
      </p:pic>
      <p:sp>
        <p:nvSpPr>
          <p:cNvPr id="5" name="Rounded Rectangle">
            <a:extLst>
              <a:ext uri="{FF2B5EF4-FFF2-40B4-BE49-F238E27FC236}">
                <a16:creationId xmlns:a16="http://schemas.microsoft.com/office/drawing/2014/main" id="{C726B5CB-B027-F6E3-652F-A90DE9B862E6}"/>
              </a:ext>
            </a:extLst>
          </p:cNvPr>
          <p:cNvSpPr/>
          <p:nvPr/>
        </p:nvSpPr>
        <p:spPr>
          <a:xfrm>
            <a:off x="481332" y="2595670"/>
            <a:ext cx="11075461" cy="213605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F1736B8-9AEA-23D8-248A-5CE09C4ADF17}"/>
              </a:ext>
            </a:extLst>
          </p:cNvPr>
          <p:cNvSpPr/>
          <p:nvPr/>
        </p:nvSpPr>
        <p:spPr>
          <a:xfrm>
            <a:off x="481332" y="3074657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7742-0A54-17E1-8408-CA24701E7636}"/>
              </a:ext>
            </a:extLst>
          </p:cNvPr>
          <p:cNvSpPr txBox="1"/>
          <p:nvPr/>
        </p:nvSpPr>
        <p:spPr>
          <a:xfrm>
            <a:off x="810629" y="2691342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E788B-633E-694D-A74C-43EE6EB90274}"/>
              </a:ext>
            </a:extLst>
          </p:cNvPr>
          <p:cNvSpPr txBox="1"/>
          <p:nvPr/>
        </p:nvSpPr>
        <p:spPr>
          <a:xfrm>
            <a:off x="821489" y="3259237"/>
            <a:ext cx="10439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Numerical features</a:t>
            </a:r>
            <a:r>
              <a:rPr lang="en-US" sz="1600" dirty="0">
                <a:solidFill>
                  <a:srgbClr val="0070C0"/>
                </a:solidFill>
              </a:rPr>
              <a:t> are imputed </a:t>
            </a:r>
            <a:r>
              <a:rPr lang="en-US" sz="1600" dirty="0">
                <a:solidFill>
                  <a:schemeClr val="tx2"/>
                </a:solidFill>
              </a:rPr>
              <a:t>using the </a:t>
            </a:r>
            <a:r>
              <a:rPr lang="en-US" sz="1600" b="1" dirty="0">
                <a:solidFill>
                  <a:srgbClr val="0070C0"/>
                </a:solidFill>
              </a:rPr>
              <a:t>median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noProof="0" dirty="0">
                <a:solidFill>
                  <a:schemeClr val="accent2"/>
                </a:solidFill>
              </a:rPr>
              <a:t>Categorical features </a:t>
            </a:r>
            <a:r>
              <a:rPr lang="en-US" sz="1600" noProof="0" dirty="0">
                <a:solidFill>
                  <a:schemeClr val="tx2"/>
                </a:solidFill>
              </a:rPr>
              <a:t>are transformed using </a:t>
            </a:r>
            <a:r>
              <a:rPr lang="en-US" sz="1600" b="1" noProof="0" dirty="0" err="1">
                <a:solidFill>
                  <a:schemeClr val="accent2"/>
                </a:solidFill>
              </a:rPr>
              <a:t>OneHotEncode</a:t>
            </a:r>
            <a:r>
              <a:rPr lang="en-US" sz="1600" noProof="0" dirty="0" err="1">
                <a:solidFill>
                  <a:schemeClr val="accent2"/>
                </a:solidFill>
              </a:rPr>
              <a:t>r</a:t>
            </a:r>
            <a:r>
              <a:rPr lang="en-US" sz="1600" noProof="0" dirty="0">
                <a:solidFill>
                  <a:schemeClr val="tx2"/>
                </a:solidFill>
              </a:rPr>
              <a:t>, which </a:t>
            </a:r>
            <a:r>
              <a:rPr lang="en-US" sz="1600" b="1" noProof="0" dirty="0">
                <a:solidFill>
                  <a:schemeClr val="accent2"/>
                </a:solidFill>
              </a:rPr>
              <a:t>converts each category </a:t>
            </a:r>
            <a:r>
              <a:rPr lang="en-US" sz="1600" b="1" noProof="0" dirty="0">
                <a:solidFill>
                  <a:schemeClr val="accent1"/>
                </a:solidFill>
              </a:rPr>
              <a:t>into</a:t>
            </a:r>
            <a:r>
              <a:rPr lang="en-US" sz="1600" b="1" noProof="0" dirty="0">
                <a:solidFill>
                  <a:schemeClr val="accent2"/>
                </a:solidFill>
              </a:rPr>
              <a:t> binary columns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Unknown categories are safely ignored (</a:t>
            </a:r>
            <a:r>
              <a:rPr lang="en-US" sz="1600" noProof="0" dirty="0" err="1">
                <a:solidFill>
                  <a:schemeClr val="tx2"/>
                </a:solidFill>
              </a:rPr>
              <a:t>handle_unknown</a:t>
            </a:r>
            <a:r>
              <a:rPr lang="en-US" sz="1600" noProof="0" dirty="0">
                <a:solidFill>
                  <a:schemeClr val="tx2"/>
                </a:solidFill>
              </a:rPr>
              <a:t>="ignore").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The </a:t>
            </a:r>
            <a:r>
              <a:rPr lang="en-US" sz="1600" b="1" noProof="0" dirty="0" err="1">
                <a:solidFill>
                  <a:schemeClr val="tx2"/>
                </a:solidFill>
              </a:rPr>
              <a:t>ColumnTransformer</a:t>
            </a:r>
            <a:r>
              <a:rPr lang="en-US" sz="1600" noProof="0" dirty="0">
                <a:solidFill>
                  <a:schemeClr val="tx2"/>
                </a:solidFill>
              </a:rPr>
              <a:t> keeps everything organized in </a:t>
            </a:r>
            <a:r>
              <a:rPr lang="en-US" sz="1600" b="1" noProof="0" dirty="0">
                <a:solidFill>
                  <a:schemeClr val="tx2"/>
                </a:solidFill>
              </a:rPr>
              <a:t>a single preprocessing pipeline</a:t>
            </a:r>
            <a:r>
              <a:rPr lang="en-US" sz="1600" noProof="0" dirty="0">
                <a:solidFill>
                  <a:schemeClr val="tx2"/>
                </a:solidFill>
              </a:rPr>
              <a:t>, ready to be integrated into a </a:t>
            </a:r>
            <a:r>
              <a:rPr lang="en-US" sz="1600" b="1" noProof="0" dirty="0">
                <a:solidFill>
                  <a:schemeClr val="tx2"/>
                </a:solidFill>
              </a:rPr>
              <a:t>machine learning model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96E3AAB-60EC-5419-3F61-F496069A1C78}"/>
              </a:ext>
            </a:extLst>
          </p:cNvPr>
          <p:cNvSpPr/>
          <p:nvPr/>
        </p:nvSpPr>
        <p:spPr>
          <a:xfrm>
            <a:off x="480218" y="4875794"/>
            <a:ext cx="11075461" cy="1362958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ADF9281-DF28-3CA1-D3CF-07B1A10E6099}"/>
              </a:ext>
            </a:extLst>
          </p:cNvPr>
          <p:cNvSpPr/>
          <p:nvPr/>
        </p:nvSpPr>
        <p:spPr>
          <a:xfrm>
            <a:off x="480217" y="5354780"/>
            <a:ext cx="11075461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A19DC-94D2-A372-110F-6A9785A6B6AB}"/>
              </a:ext>
            </a:extLst>
          </p:cNvPr>
          <p:cNvSpPr txBox="1"/>
          <p:nvPr/>
        </p:nvSpPr>
        <p:spPr>
          <a:xfrm>
            <a:off x="809515" y="497146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28A98-67C2-32D5-EB10-5D8792DF21F3}"/>
              </a:ext>
            </a:extLst>
          </p:cNvPr>
          <p:cNvSpPr txBox="1"/>
          <p:nvPr/>
        </p:nvSpPr>
        <p:spPr>
          <a:xfrm>
            <a:off x="820375" y="5539360"/>
            <a:ext cx="1043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→ All data (numerical + categorical) </a:t>
            </a:r>
            <a:r>
              <a:rPr lang="en-US" sz="1600" b="1" dirty="0">
                <a:solidFill>
                  <a:schemeClr val="tx2"/>
                </a:solidFill>
              </a:rPr>
              <a:t>becomes fully numeric </a:t>
            </a:r>
            <a:r>
              <a:rPr lang="en-US" sz="1600" dirty="0">
                <a:solidFill>
                  <a:schemeClr val="tx2"/>
                </a:solidFill>
              </a:rPr>
              <a:t>and model-compatible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→ This pipeline is robust, reusable, and ensures clean preprocessing for training</a:t>
            </a:r>
            <a:endParaRPr lang="en-US" sz="16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244D-BE91-DCFC-F186-E80435F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69659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Model Exploration and Tuning for Optimal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AD352C-BD4F-B14E-1AE4-E71AE02C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89046"/>
              </p:ext>
            </p:extLst>
          </p:nvPr>
        </p:nvGraphicFramePr>
        <p:xfrm>
          <a:off x="593828" y="896784"/>
          <a:ext cx="11150600" cy="496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598865344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932110587"/>
                    </a:ext>
                  </a:extLst>
                </a:gridCol>
                <a:gridCol w="3074261">
                  <a:extLst>
                    <a:ext uri="{9D8B030D-6E8A-4147-A177-3AD203B41FA5}">
                      <a16:colId xmlns:a16="http://schemas.microsoft.com/office/drawing/2014/main" val="1024230962"/>
                    </a:ext>
                  </a:extLst>
                </a:gridCol>
                <a:gridCol w="2501039">
                  <a:extLst>
                    <a:ext uri="{9D8B030D-6E8A-4147-A177-3AD203B41FA5}">
                      <a16:colId xmlns:a16="http://schemas.microsoft.com/office/drawing/2014/main" val="154263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 Description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Advantages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Disadvantages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Linear Regression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Models relationship linearly between features and target using a weighted sum.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Simple, fast, interpretable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Cannot capture non-linear patterns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673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Random Forest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Ensemble of decision trees trained on random subsets of data and features.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Handles non-linearity, reduces overfitting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 be slow with many trees, less interpretable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5121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Polynomial Regression (Deg 2)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Extends linear regression by adding polynomial terms to capture curvature.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Captures simple non-linear relationships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Risk of overfitting, can be unstable with high degree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9851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Gradient boosting ensemble of trees, sequentially improves errors.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High performance, handles missing data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Requires careful tuning, can overfit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816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</a:t>
                      </a:r>
                      <a:r>
                        <a:rPr lang="en-US" sz="1400" b="1" noProof="0" dirty="0" err="1"/>
                        <a:t>Optuna</a:t>
                      </a:r>
                      <a:r>
                        <a:rPr lang="en-US" sz="1400" b="1" noProof="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Same as baseline, but with hyperparameters optimized via </a:t>
                      </a:r>
                      <a:r>
                        <a:rPr lang="en-US" sz="1400" noProof="0" dirty="0" err="1"/>
                        <a:t>Optuna</a:t>
                      </a:r>
                      <a:r>
                        <a:rPr lang="en-US" sz="1400" noProof="0" dirty="0"/>
                        <a:t>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Better generalization, improved accuracy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Computationally expensive tuning process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33186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b="1" dirty="0" err="1"/>
                        <a:t>CatBoost</a:t>
                      </a:r>
                      <a:r>
                        <a:rPr lang="fr-BE" sz="1400" b="1" dirty="0"/>
                        <a:t> (Baseline)</a:t>
                      </a:r>
                      <a:endParaRPr lang="en-US" sz="1400" b="1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Gradient boosting with categorical feature support (no encoding needed).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missing data, fast with categorical features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Requires</a:t>
                      </a:r>
                      <a:r>
                        <a:rPr lang="fr-BE" sz="1400" dirty="0"/>
                        <a:t> tuning, </a:t>
                      </a:r>
                      <a:r>
                        <a:rPr lang="fr-BE" sz="1400" dirty="0" err="1"/>
                        <a:t>less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interpretable</a:t>
                      </a:r>
                      <a:r>
                        <a:rPr lang="fr-BE" sz="1400" dirty="0"/>
                        <a:t>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25895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b="1" dirty="0" err="1"/>
                        <a:t>CatBoost</a:t>
                      </a:r>
                      <a:r>
                        <a:rPr lang="fr-BE" sz="1400" b="1" dirty="0"/>
                        <a:t> (</a:t>
                      </a:r>
                      <a:r>
                        <a:rPr lang="fr-BE" sz="1400" b="1" dirty="0" err="1"/>
                        <a:t>Optuna</a:t>
                      </a:r>
                      <a:r>
                        <a:rPr lang="fr-BE" sz="1400" b="1" dirty="0"/>
                        <a:t> tuning)</a:t>
                      </a:r>
                      <a:endParaRPr lang="en-US" sz="1400" b="1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Same as baseline, with hyperparameter optimized via </a:t>
                      </a:r>
                      <a:r>
                        <a:rPr lang="en-US" sz="1400" dirty="0" err="1"/>
                        <a:t>Optuna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Better generalization, robust with limited data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Computationally expensive, tuning still unstable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8314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F4D6-6F12-020B-8CE3-A47D88B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814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Train/Test Strategy &amp; Feature Selection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1F64FCF2-4D17-C2AE-3381-2531D107135F}"/>
              </a:ext>
            </a:extLst>
          </p:cNvPr>
          <p:cNvSpPr/>
          <p:nvPr/>
        </p:nvSpPr>
        <p:spPr>
          <a:xfrm>
            <a:off x="6096000" y="1030737"/>
            <a:ext cx="5493702" cy="5159603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1D56-EF0A-9B56-1670-90AFF1CA0B2F}"/>
              </a:ext>
            </a:extLst>
          </p:cNvPr>
          <p:cNvSpPr txBox="1"/>
          <p:nvPr/>
        </p:nvSpPr>
        <p:spPr>
          <a:xfrm>
            <a:off x="6397942" y="2016263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Initial feature set </a:t>
            </a:r>
            <a:r>
              <a:rPr lang="en-US" b="1" noProof="0" dirty="0">
                <a:solidFill>
                  <a:schemeClr val="accent1"/>
                </a:solidFill>
              </a:rPr>
              <a:t>reduced by removing low-variance features</a:t>
            </a:r>
            <a:r>
              <a:rPr lang="en-US" noProof="0" dirty="0">
                <a:solidFill>
                  <a:schemeClr val="accent1"/>
                </a:solidFill>
              </a:rPr>
              <a:t> (Variance Threshold)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Top 30 features </a:t>
            </a:r>
            <a:r>
              <a:rPr lang="en-US" noProof="0" dirty="0">
                <a:solidFill>
                  <a:schemeClr val="accent1"/>
                </a:solidFill>
              </a:rPr>
              <a:t>identified with </a:t>
            </a:r>
            <a:r>
              <a:rPr lang="en-US" b="1" noProof="0" dirty="0">
                <a:solidFill>
                  <a:schemeClr val="accent1"/>
                </a:solidFill>
              </a:rPr>
              <a:t>Random Forest feature importance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Models trained &amp; evaluated 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Full reduced feature </a:t>
            </a:r>
            <a:r>
              <a:rPr lang="en-US" noProof="0" dirty="0">
                <a:solidFill>
                  <a:schemeClr val="accent1"/>
                </a:solidFill>
              </a:rPr>
              <a:t>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Top 30 feature</a:t>
            </a:r>
            <a:r>
              <a:rPr lang="en-US" noProof="0" dirty="0">
                <a:solidFill>
                  <a:schemeClr val="accent1"/>
                </a:solidFill>
              </a:rPr>
              <a:t> subset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goal is to  balance between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and simplicity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E382799-D030-2383-23C2-4D06F2316320}"/>
              </a:ext>
            </a:extLst>
          </p:cNvPr>
          <p:cNvSpPr/>
          <p:nvPr/>
        </p:nvSpPr>
        <p:spPr>
          <a:xfrm>
            <a:off x="607530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482C-35EC-8788-072E-434BF91C316A}"/>
              </a:ext>
            </a:extLst>
          </p:cNvPr>
          <p:cNvSpPr txBox="1"/>
          <p:nvPr/>
        </p:nvSpPr>
        <p:spPr>
          <a:xfrm>
            <a:off x="6318237" y="117751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Feature Selection Strategy</a:t>
            </a:r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C3F076C0-FEA7-229C-DC94-97A1FFB33494}"/>
              </a:ext>
            </a:extLst>
          </p:cNvPr>
          <p:cNvSpPr/>
          <p:nvPr/>
        </p:nvSpPr>
        <p:spPr>
          <a:xfrm>
            <a:off x="470480" y="1030737"/>
            <a:ext cx="5493702" cy="5108806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CCF-FCBF-0FD5-CCCE-853F2B90C9AE}"/>
              </a:ext>
            </a:extLst>
          </p:cNvPr>
          <p:cNvSpPr txBox="1"/>
          <p:nvPr/>
        </p:nvSpPr>
        <p:spPr>
          <a:xfrm>
            <a:off x="772422" y="2016264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Train/Test split (80/20) </a:t>
            </a:r>
            <a:r>
              <a:rPr lang="en-US" noProof="0" dirty="0">
                <a:solidFill>
                  <a:schemeClr val="accent1"/>
                </a:solidFill>
              </a:rPr>
              <a:t>used for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For </a:t>
            </a:r>
            <a:r>
              <a:rPr lang="en-US" noProof="0" dirty="0" err="1">
                <a:solidFill>
                  <a:schemeClr val="accent1"/>
                </a:solidFill>
              </a:rPr>
              <a:t>XGBoost</a:t>
            </a:r>
            <a:r>
              <a:rPr lang="en-US" noProof="0" dirty="0">
                <a:solidFill>
                  <a:schemeClr val="accent1"/>
                </a:solidFill>
              </a:rPr>
              <a:t> and </a:t>
            </a:r>
            <a:r>
              <a:rPr lang="en-US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, tuning was done via 5-Fold Cross </a:t>
            </a:r>
            <a:r>
              <a:rPr lang="en-US" noProof="0" dirty="0" err="1">
                <a:solidFill>
                  <a:schemeClr val="accent1"/>
                </a:solidFill>
              </a:rPr>
              <a:t>Valdiation</a:t>
            </a:r>
            <a:r>
              <a:rPr lang="en-US" noProof="0" dirty="0">
                <a:solidFill>
                  <a:schemeClr val="accent1"/>
                </a:solidFill>
              </a:rPr>
              <a:t> on the training set </a:t>
            </a:r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noProof="0" dirty="0">
                <a:solidFill>
                  <a:schemeClr val="accent1"/>
                </a:solidFill>
              </a:rPr>
              <a:t>(no separate dev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test set was kept untouched for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 test mode, </a:t>
            </a:r>
            <a:r>
              <a:rPr lang="en-US" b="1" noProof="0" dirty="0">
                <a:solidFill>
                  <a:schemeClr val="accent1"/>
                </a:solidFill>
              </a:rPr>
              <a:t>we reduced folds </a:t>
            </a:r>
            <a:r>
              <a:rPr lang="en-US" noProof="0" dirty="0">
                <a:solidFill>
                  <a:schemeClr val="accent1"/>
                </a:solidFill>
              </a:rPr>
              <a:t>(i.e., the number of train/validation splits in cross-validation) and sample size 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0" dirty="0">
                <a:solidFill>
                  <a:schemeClr val="accent1"/>
                </a:solidFill>
              </a:rPr>
              <a:t>to speed up </a:t>
            </a:r>
            <a:r>
              <a:rPr lang="en-US" b="1" noProof="0" dirty="0" err="1">
                <a:solidFill>
                  <a:schemeClr val="accent1"/>
                </a:solidFill>
              </a:rPr>
              <a:t>Optuna</a:t>
            </a:r>
            <a:r>
              <a:rPr lang="en-US" b="1" noProof="0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trials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72504A03-3333-B0EA-B4EF-B49CA4948A21}"/>
              </a:ext>
            </a:extLst>
          </p:cNvPr>
          <p:cNvSpPr/>
          <p:nvPr/>
        </p:nvSpPr>
        <p:spPr>
          <a:xfrm>
            <a:off x="44978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3752A-C145-3A04-54FE-81659F3FBBC2}"/>
              </a:ext>
            </a:extLst>
          </p:cNvPr>
          <p:cNvSpPr txBox="1"/>
          <p:nvPr/>
        </p:nvSpPr>
        <p:spPr>
          <a:xfrm>
            <a:off x="692717" y="114725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Train / Test Strategy</a:t>
            </a:r>
          </a:p>
        </p:txBody>
      </p:sp>
    </p:spTree>
    <p:extLst>
      <p:ext uri="{BB962C8B-B14F-4D97-AF65-F5344CB8AC3E}">
        <p14:creationId xmlns:p14="http://schemas.microsoft.com/office/powerpoint/2010/main" val="3364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9BE-297E-6451-D4CD-E7DE0A5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09570"/>
            <a:ext cx="11150600" cy="466683"/>
          </a:xfrm>
        </p:spPr>
        <p:txBody>
          <a:bodyPr/>
          <a:lstStyle/>
          <a:p>
            <a:r>
              <a:rPr lang="en-US" sz="2800" noProof="0" dirty="0">
                <a:solidFill>
                  <a:schemeClr val="accent2"/>
                </a:solidFill>
              </a:rPr>
              <a:t>Train vs Test Metrics Interpretation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84F73567-CCC1-8CE2-2ACC-2D8CF59BFCB8}"/>
              </a:ext>
            </a:extLst>
          </p:cNvPr>
          <p:cNvSpPr/>
          <p:nvPr/>
        </p:nvSpPr>
        <p:spPr>
          <a:xfrm>
            <a:off x="262969" y="419828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EAF2BE73-7864-A575-0906-C103DD2D233E}"/>
              </a:ext>
            </a:extLst>
          </p:cNvPr>
          <p:cNvSpPr/>
          <p:nvPr/>
        </p:nvSpPr>
        <p:spPr>
          <a:xfrm>
            <a:off x="6191329" y="419828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0BC-D0B2-905A-0436-D82123BC10AD}"/>
              </a:ext>
            </a:extLst>
          </p:cNvPr>
          <p:cNvSpPr txBox="1"/>
          <p:nvPr/>
        </p:nvSpPr>
        <p:spPr>
          <a:xfrm>
            <a:off x="6497217" y="4442912"/>
            <a:ext cx="5318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Overfitting: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learns training data too well but fails to generalize.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Seen in low train error and high-test error (e.g. Rank 13 – Random Forest).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Diagnosed by large MAE gap and R² gap.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Underfitting: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is too simple and fails to learn the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Low R² on both train and test sets with small gaps.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Example: Linear Regression (Rank 15) shows poor test R² (0.69) and high error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→ underfitting behavior.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9687-9ECE-BE95-EF6E-9389CFC1B6BB}"/>
              </a:ext>
            </a:extLst>
          </p:cNvPr>
          <p:cNvSpPr txBox="1"/>
          <p:nvPr/>
        </p:nvSpPr>
        <p:spPr>
          <a:xfrm>
            <a:off x="472339" y="4289127"/>
            <a:ext cx="531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Train vs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Train metrics </a:t>
            </a:r>
            <a:r>
              <a:rPr lang="en-US" sz="1200" dirty="0">
                <a:solidFill>
                  <a:schemeClr val="tx2"/>
                </a:solidFill>
              </a:rPr>
              <a:t>reflect the model’s </a:t>
            </a:r>
            <a:r>
              <a:rPr lang="en-US" sz="1200" b="1" dirty="0">
                <a:solidFill>
                  <a:schemeClr val="tx2"/>
                </a:solidFill>
              </a:rPr>
              <a:t>performance</a:t>
            </a:r>
            <a:r>
              <a:rPr lang="en-US" sz="1200" dirty="0">
                <a:solidFill>
                  <a:schemeClr val="tx2"/>
                </a:solidFill>
              </a:rPr>
              <a:t> on </a:t>
            </a:r>
            <a:r>
              <a:rPr lang="en-US" sz="1200" b="1" dirty="0">
                <a:solidFill>
                  <a:schemeClr val="tx2"/>
                </a:solidFill>
              </a:rPr>
              <a:t>data it has already seen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Test metrics</a:t>
            </a:r>
            <a:r>
              <a:rPr lang="en-US" sz="1200" dirty="0">
                <a:solidFill>
                  <a:schemeClr val="tx2"/>
                </a:solidFill>
              </a:rPr>
              <a:t> evaluate </a:t>
            </a:r>
            <a:r>
              <a:rPr lang="en-US" sz="1200" b="1" dirty="0">
                <a:solidFill>
                  <a:schemeClr val="tx2"/>
                </a:solidFill>
              </a:rPr>
              <a:t>how well the model generalizes </a:t>
            </a:r>
            <a:r>
              <a:rPr lang="en-US" sz="1200" dirty="0">
                <a:solidFill>
                  <a:schemeClr val="tx2"/>
                </a:solidFill>
              </a:rPr>
              <a:t>to </a:t>
            </a:r>
            <a:r>
              <a:rPr lang="en-US" sz="1200" b="1" dirty="0">
                <a:solidFill>
                  <a:schemeClr val="tx2"/>
                </a:solidFill>
              </a:rPr>
              <a:t>unseen data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good model </a:t>
            </a:r>
            <a:r>
              <a:rPr lang="en-US" sz="1200" dirty="0">
                <a:solidFill>
                  <a:schemeClr val="tx2"/>
                </a:solidFill>
              </a:rPr>
              <a:t>should have </a:t>
            </a:r>
            <a:r>
              <a:rPr lang="en-US" sz="1200" b="1" dirty="0">
                <a:solidFill>
                  <a:schemeClr val="tx2"/>
                </a:solidFill>
              </a:rPr>
              <a:t>small gaps </a:t>
            </a:r>
            <a:r>
              <a:rPr lang="en-US" sz="1200" dirty="0">
                <a:solidFill>
                  <a:schemeClr val="tx2"/>
                </a:solidFill>
              </a:rPr>
              <a:t>between </a:t>
            </a:r>
            <a:r>
              <a:rPr lang="en-US" sz="1200" b="1" dirty="0">
                <a:solidFill>
                  <a:schemeClr val="tx2"/>
                </a:solidFill>
              </a:rPr>
              <a:t>train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b="1" dirty="0">
                <a:solidFill>
                  <a:schemeClr val="tx2"/>
                </a:solidFill>
              </a:rPr>
              <a:t>test performance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MAE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MAE (Mean Absolute Error) between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large gap </a:t>
            </a:r>
            <a:r>
              <a:rPr lang="en-US" sz="1200" dirty="0">
                <a:solidFill>
                  <a:schemeClr val="tx2"/>
                </a:solidFill>
              </a:rPr>
              <a:t>indicates </a:t>
            </a:r>
            <a:r>
              <a:rPr lang="en-US" sz="1200" b="1" dirty="0">
                <a:solidFill>
                  <a:schemeClr val="tx2"/>
                </a:solidFill>
              </a:rPr>
              <a:t>the model may be fitting noise </a:t>
            </a:r>
            <a:r>
              <a:rPr lang="en-US" sz="1200" dirty="0">
                <a:solidFill>
                  <a:schemeClr val="tx2"/>
                </a:solidFill>
              </a:rPr>
              <a:t>(→ risk of overfitting)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R²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Measures the drop in explained variance (R²) from train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large R² gap implies the model does not generalize well.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C75BF0-BBF7-CEDF-C20F-884DA589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38" y="620561"/>
            <a:ext cx="9660229" cy="34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55FE-0F83-C0E3-784F-9D03909B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518-2448-3079-6919-DD44853E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5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Challenges in Predictive Modeling with </a:t>
            </a:r>
            <a:r>
              <a:rPr lang="en-US" sz="2800" dirty="0" err="1">
                <a:solidFill>
                  <a:schemeClr val="accent2"/>
                </a:solidFill>
              </a:rPr>
              <a:t>Immoweb</a:t>
            </a:r>
            <a:r>
              <a:rPr lang="en-US" sz="28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9DA5FC84-DC33-AA7D-A679-B677069A9ACA}"/>
              </a:ext>
            </a:extLst>
          </p:cNvPr>
          <p:cNvSpPr/>
          <p:nvPr/>
        </p:nvSpPr>
        <p:spPr>
          <a:xfrm>
            <a:off x="515938" y="1167393"/>
            <a:ext cx="11150600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76EC-31C7-93BB-9780-E5284F4AA14D}"/>
              </a:ext>
            </a:extLst>
          </p:cNvPr>
          <p:cNvSpPr txBox="1"/>
          <p:nvPr/>
        </p:nvSpPr>
        <p:spPr>
          <a:xfrm>
            <a:off x="777240" y="1316290"/>
            <a:ext cx="10525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Hyperparameter tuning </a:t>
            </a:r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b="1" dirty="0">
                <a:solidFill>
                  <a:schemeClr val="accent1"/>
                </a:solidFill>
              </a:rPr>
              <a:t>time-consuming</a:t>
            </a:r>
            <a:r>
              <a:rPr lang="en-US" dirty="0">
                <a:solidFill>
                  <a:schemeClr val="accent1"/>
                </a:solidFill>
              </a:rPr>
              <a:t>, even with </a:t>
            </a:r>
            <a:r>
              <a:rPr lang="en-US" b="1" dirty="0">
                <a:solidFill>
                  <a:schemeClr val="accent1"/>
                </a:solidFill>
              </a:rPr>
              <a:t>GPU acceleration</a:t>
            </a:r>
            <a:r>
              <a:rPr lang="en-US" dirty="0">
                <a:solidFill>
                  <a:schemeClr val="accent1"/>
                </a:solidFill>
              </a:rPr>
              <a:t>, especially for </a:t>
            </a:r>
            <a:r>
              <a:rPr lang="en-US" b="1" dirty="0">
                <a:solidFill>
                  <a:schemeClr val="accent1"/>
                </a:solidFill>
              </a:rPr>
              <a:t>complex models </a:t>
            </a:r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LightGBM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b="1" dirty="0" err="1">
                <a:solidFill>
                  <a:schemeClr val="accent1"/>
                </a:solidFill>
              </a:rPr>
              <a:t>CatBoost</a:t>
            </a:r>
            <a:r>
              <a:rPr lang="en-US" b="1" dirty="0">
                <a:solidFill>
                  <a:schemeClr val="accent1"/>
                </a:solidFill>
              </a:rPr>
              <a:t> using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and cross-validation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Finding the right balance between </a:t>
            </a:r>
            <a:r>
              <a:rPr lang="en-US" b="1" dirty="0">
                <a:solidFill>
                  <a:schemeClr val="accent1"/>
                </a:solidFill>
              </a:rPr>
              <a:t>underfitting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is tricky, especially with </a:t>
            </a:r>
            <a:r>
              <a:rPr lang="en-US" b="1" dirty="0">
                <a:solidFill>
                  <a:schemeClr val="accent1"/>
                </a:solidFill>
              </a:rPr>
              <a:t>limited data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dirty="0">
                <a:solidFill>
                  <a:schemeClr val="accent1"/>
                </a:solidFill>
              </a:rPr>
              <a:t>noisy features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Despite multiple tuning attempts, models often showed instability, with </a:t>
            </a:r>
            <a:r>
              <a:rPr lang="en-US" b="1" dirty="0">
                <a:solidFill>
                  <a:schemeClr val="accent1"/>
                </a:solidFill>
              </a:rPr>
              <a:t>fluctuating performance metrics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Achieving </a:t>
            </a:r>
            <a:r>
              <a:rPr lang="en-US" b="1" dirty="0">
                <a:solidFill>
                  <a:schemeClr val="accent1"/>
                </a:solidFill>
              </a:rPr>
              <a:t>stable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reliable tuning </a:t>
            </a:r>
            <a:r>
              <a:rPr lang="en-US" dirty="0">
                <a:solidFill>
                  <a:schemeClr val="accent1"/>
                </a:solidFill>
              </a:rPr>
              <a:t>results </a:t>
            </a:r>
            <a:r>
              <a:rPr lang="en-US" b="1" dirty="0">
                <a:solidFill>
                  <a:schemeClr val="accent1"/>
                </a:solidFill>
              </a:rPr>
              <a:t>took more iterations than expected</a:t>
            </a:r>
            <a:r>
              <a:rPr lang="en-US" dirty="0">
                <a:solidFill>
                  <a:schemeClr val="accent1"/>
                </a:solidFill>
              </a:rPr>
              <a:t>, and the process is still not fully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Stable and reproducible results required 100+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trials per model</a:t>
            </a:r>
            <a:r>
              <a:rPr lang="en-US" dirty="0">
                <a:solidFill>
                  <a:schemeClr val="accent1"/>
                </a:solidFill>
              </a:rPr>
              <a:t>, using multiple validation methods (</a:t>
            </a:r>
            <a:r>
              <a:rPr lang="en-US" dirty="0" err="1">
                <a:solidFill>
                  <a:schemeClr val="accent1"/>
                </a:solidFill>
              </a:rPr>
              <a:t>KFold</a:t>
            </a:r>
            <a:r>
              <a:rPr lang="en-US" dirty="0">
                <a:solidFill>
                  <a:schemeClr val="accent1"/>
                </a:solidFill>
              </a:rPr>
              <a:t>, train/test split).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This can be challenging when the </a:t>
            </a:r>
            <a:r>
              <a:rPr lang="en-US" b="1" dirty="0">
                <a:solidFill>
                  <a:schemeClr val="accent1"/>
                </a:solidFill>
              </a:rPr>
              <a:t>training window is short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Limited time for tuning </a:t>
            </a:r>
            <a:r>
              <a:rPr lang="en-US" dirty="0">
                <a:solidFill>
                  <a:schemeClr val="accent1"/>
                </a:solidFill>
              </a:rPr>
              <a:t>increases the risk of </a:t>
            </a:r>
            <a:r>
              <a:rPr lang="en-US" b="1" dirty="0">
                <a:solidFill>
                  <a:schemeClr val="accent1"/>
                </a:solidFill>
              </a:rPr>
              <a:t>suboptimal</a:t>
            </a:r>
            <a:r>
              <a:rPr lang="en-US" dirty="0">
                <a:solidFill>
                  <a:schemeClr val="accent1"/>
                </a:solidFill>
              </a:rPr>
              <a:t> and unstable </a:t>
            </a:r>
            <a:r>
              <a:rPr lang="en-US" b="1" dirty="0">
                <a:solidFill>
                  <a:schemeClr val="accent1"/>
                </a:solidFill>
              </a:rPr>
              <a:t>results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7139</TotalTime>
  <Words>1470</Words>
  <Application>Microsoft Office PowerPoint</Application>
  <PresentationFormat>Widescreen</PresentationFormat>
  <Paragraphs>184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Corbel</vt:lpstr>
      <vt:lpstr>Courier New</vt:lpstr>
      <vt:lpstr>Segoe UI</vt:lpstr>
      <vt:lpstr>Wingdings</vt:lpstr>
      <vt:lpstr>Thème Office</vt:lpstr>
      <vt:lpstr>Model Exploration and Tuning for Optimal Performance</vt:lpstr>
      <vt:lpstr>Preprocessing</vt:lpstr>
      <vt:lpstr>Model Exploration and Tuning for Optimal Performance</vt:lpstr>
      <vt:lpstr>Train/Test Strategy &amp; Feature Selection</vt:lpstr>
      <vt:lpstr>Train vs Test Metrics Interpretation</vt:lpstr>
      <vt:lpstr>Challenges in Predictive Modeling with Immoweb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Yves Schillings</dc:creator>
  <cp:lastModifiedBy>Yves SCHILLINGS</cp:lastModifiedBy>
  <cp:revision>379</cp:revision>
  <dcterms:created xsi:type="dcterms:W3CDTF">2024-05-06T12:06:53Z</dcterms:created>
  <dcterms:modified xsi:type="dcterms:W3CDTF">2025-07-02T07:08:55Z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