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78956" autoAdjust="0"/>
  </p:normalViewPr>
  <p:slideViewPr>
    <p:cSldViewPr snapToGrid="0" showGuides="1">
      <p:cViewPr varScale="1">
        <p:scale>
          <a:sx n="116" d="100"/>
          <a:sy n="116" d="100"/>
        </p:scale>
        <p:origin x="1912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02/07/2025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02/07/2025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compared multiple models, each with strengths and limitations.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 is fast and interpretable, but can’t capture non-linear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handles non-linearity and reduces overfitting, but can be slow and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Polynomial Regression</a:t>
            </a:r>
            <a:r>
              <a:rPr lang="en-US" dirty="0"/>
              <a:t> captures basic curvature, but easily overfits.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performs well and handles missing data, but requires careful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/>
              <a:t>Optuna</a:t>
            </a:r>
            <a:r>
              <a:rPr lang="en-US" dirty="0"/>
              <a:t>, we tuned key hyperparameters: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iterations,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tree depth,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learning rate,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regularization.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This </a:t>
            </a:r>
            <a:r>
              <a:rPr lang="en-US" b="1" dirty="0"/>
              <a:t>hyperparameter tuning</a:t>
            </a:r>
            <a:r>
              <a:rPr lang="en-US" dirty="0"/>
              <a:t> improves generalization but is computationally expensive.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dirty="0"/>
              <a:t>, with native support for categorical features, is efficient but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</a:t>
            </a:r>
            <a:r>
              <a:rPr lang="en-US" b="1" dirty="0" err="1"/>
              <a:t>CatBoost</a:t>
            </a:r>
            <a:r>
              <a:rPr lang="en-US" b="1" dirty="0"/>
              <a:t> with </a:t>
            </a:r>
            <a:r>
              <a:rPr lang="en-US" b="1" dirty="0" err="1"/>
              <a:t>Optuna</a:t>
            </a:r>
            <a:r>
              <a:rPr lang="en-US" dirty="0"/>
              <a:t> gave the best results overall, though tuning remained costly and somewhat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--- Train / test strategy 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followed a standard 80/20 Train/Test split for all models.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, we used 5-Fold Cross Validation on the training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: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i="1" dirty="0"/>
              <a:t>the training data is split into 5 parts;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	-&gt;each part is used once for validation while the others are used for training.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test set stayed untouched </a:t>
            </a:r>
            <a:r>
              <a:rPr lang="en-US" dirty="0"/>
              <a:t>until final evaluation.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In test mode,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-&gt; we reduced folds and sample size to speed up </a:t>
            </a:r>
            <a:r>
              <a:rPr lang="en-US" i="1" dirty="0" err="1"/>
              <a:t>Optuna</a:t>
            </a:r>
            <a:r>
              <a:rPr lang="en-US" i="1" dirty="0"/>
              <a:t>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--- Feature selection 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removed low-variance features using a Variance Threshold.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features that vary very little and don’t help prediction.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we selected the top 30 most important features using Random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were trained on both: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full reduced set,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top 30 features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helped us compare performance and simplicity,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and </a:t>
            </a:r>
            <a:r>
              <a:rPr lang="en-US" b="1" dirty="0"/>
              <a:t>test if fewer features could still give good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Best Model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 err="1"/>
              <a:t>CatBoost</a:t>
            </a:r>
            <a:r>
              <a:rPr lang="fr-BE" dirty="0"/>
              <a:t> + </a:t>
            </a:r>
            <a:r>
              <a:rPr lang="fr-BE" dirty="0" err="1"/>
              <a:t>Optuna</a:t>
            </a:r>
            <a:r>
              <a:rPr lang="fr-BE" dirty="0"/>
              <a:t> + Post-Split Evaluation </a:t>
            </a:r>
            <a:r>
              <a:rPr lang="fr-BE" dirty="0" err="1"/>
              <a:t>reaches</a:t>
            </a:r>
            <a:r>
              <a:rPr lang="fr-BE" dirty="0"/>
              <a:t> </a:t>
            </a:r>
            <a:r>
              <a:rPr lang="fr-BE" b="1" dirty="0"/>
              <a:t>0.81 R²_test &amp; 0,92 R2_test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.</a:t>
            </a:r>
            <a:br>
              <a:rPr lang="fr-BE" dirty="0"/>
            </a:br>
            <a:r>
              <a:rPr lang="fr-BE" i="1" dirty="0"/>
              <a:t>(Post-split = re-</a:t>
            </a:r>
            <a:r>
              <a:rPr lang="fr-BE" i="1" dirty="0" err="1"/>
              <a:t>evaluation</a:t>
            </a:r>
            <a:r>
              <a:rPr lang="fr-BE" i="1" dirty="0"/>
              <a:t> </a:t>
            </a:r>
            <a:r>
              <a:rPr lang="fr-BE" i="1" dirty="0" err="1"/>
              <a:t>after</a:t>
            </a:r>
            <a:r>
              <a:rPr lang="fr-BE" i="1" dirty="0"/>
              <a:t> tuning, on </a:t>
            </a:r>
            <a:r>
              <a:rPr lang="fr-BE" i="1" dirty="0" err="1"/>
              <a:t>fresh</a:t>
            </a:r>
            <a:r>
              <a:rPr lang="fr-BE" i="1" dirty="0"/>
              <a:t> data)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BE" dirty="0"/>
              <a:t>good train performance, 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model captures useful patterns 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but also some noise, leading to </a:t>
            </a:r>
            <a:r>
              <a:rPr lang="en-US" b="1" dirty="0"/>
              <a:t>moderate overfitting</a:t>
            </a:r>
            <a:r>
              <a:rPr lang="en-US" dirty="0"/>
              <a:t>. (R2 gap is 0.1)</a:t>
            </a:r>
            <a:endParaRPr lang="fr-BE" dirty="0"/>
          </a:p>
          <a:p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XGBoost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b="1" i="1" dirty="0" err="1"/>
              <a:t>early</a:t>
            </a:r>
            <a:r>
              <a:rPr lang="fr-BE" b="1" i="1" dirty="0"/>
              <a:t> </a:t>
            </a:r>
            <a:r>
              <a:rPr lang="fr-BE" b="1" i="1" dirty="0" err="1"/>
              <a:t>stopping</a:t>
            </a:r>
            <a:r>
              <a:rPr lang="fr-BE" b="1" dirty="0"/>
              <a:t> </a:t>
            </a:r>
            <a:r>
              <a:rPr lang="fr-BE" dirty="0"/>
              <a:t>(stops training </a:t>
            </a:r>
            <a:r>
              <a:rPr lang="fr-BE" dirty="0" err="1"/>
              <a:t>when</a:t>
            </a:r>
            <a:r>
              <a:rPr lang="fr-BE" dirty="0"/>
              <a:t> the model stops </a:t>
            </a:r>
            <a:r>
              <a:rPr lang="fr-BE" dirty="0" err="1"/>
              <a:t>improving</a:t>
            </a:r>
            <a:r>
              <a:rPr lang="fr-BE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Random</a:t>
            </a:r>
            <a:r>
              <a:rPr lang="fr-BE" b="1" dirty="0"/>
              <a:t> Forest</a:t>
            </a:r>
            <a:r>
              <a:rPr lang="fr-BE" dirty="0"/>
              <a:t> shows </a:t>
            </a:r>
            <a:r>
              <a:rPr lang="fr-BE" b="1" i="1" dirty="0" err="1"/>
              <a:t>strong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perfect</a:t>
            </a:r>
            <a:r>
              <a:rPr lang="fr-BE" dirty="0"/>
              <a:t> on train, </a:t>
            </a:r>
            <a:r>
              <a:rPr lang="fr-BE" dirty="0" err="1"/>
              <a:t>poor</a:t>
            </a:r>
            <a:r>
              <a:rPr lang="fr-BE" dirty="0"/>
              <a:t> on test).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models</a:t>
            </a:r>
            <a:r>
              <a:rPr lang="fr-BE" dirty="0"/>
              <a:t> </a:t>
            </a:r>
            <a:r>
              <a:rPr lang="fr-BE" dirty="0" err="1"/>
              <a:t>underfit</a:t>
            </a:r>
            <a:r>
              <a:rPr lang="fr-BE" dirty="0"/>
              <a:t> → </a:t>
            </a:r>
            <a:r>
              <a:rPr lang="fr-BE" dirty="0" err="1"/>
              <a:t>too</a:t>
            </a:r>
            <a:r>
              <a:rPr lang="fr-BE" dirty="0"/>
              <a:t> simple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task</a:t>
            </a:r>
            <a:r>
              <a:rPr lang="fr-BE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</a:p>
          <a:p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/>
              <a:t>A large MEA gap indicates </a:t>
            </a:r>
            <a:r>
              <a:rPr lang="en-US" i="1" dirty="0"/>
              <a:t>the model is learning patterns that are specific to the training data,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including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A large R2 gap </a:t>
            </a:r>
            <a:r>
              <a:rPr lang="en-US" sz="1200" i="1" dirty="0">
                <a:solidFill>
                  <a:schemeClr val="tx2"/>
                </a:solidFill>
              </a:rPr>
              <a:t>implies the model does not generalize well</a:t>
            </a:r>
            <a:endParaRPr lang="en-US" sz="1200" b="1" i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  -&gt; </a:t>
            </a:r>
            <a:r>
              <a:rPr lang="en-US" dirty="0"/>
              <a:t>The model learns patterns </a:t>
            </a:r>
            <a:r>
              <a:rPr lang="en-US" b="1" dirty="0"/>
              <a:t>specific to training data</a:t>
            </a:r>
            <a:r>
              <a:rPr lang="en-US" dirty="0"/>
              <a:t>, including noise.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  -&gt; (it strongly overfits)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 err="1"/>
              <a:t>Moderate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i="1" dirty="0"/>
              <a:t> = good train performance, </a:t>
            </a:r>
            <a:r>
              <a:rPr lang="fr-BE" i="1" dirty="0" err="1"/>
              <a:t>slightly</a:t>
            </a:r>
            <a:r>
              <a:rPr lang="fr-BE" i="1" dirty="0"/>
              <a:t> </a:t>
            </a:r>
            <a:r>
              <a:rPr lang="fr-BE" i="1" dirty="0" err="1"/>
              <a:t>worse</a:t>
            </a:r>
            <a:r>
              <a:rPr lang="fr-BE" i="1" dirty="0"/>
              <a:t> on test → </a:t>
            </a:r>
            <a:r>
              <a:rPr lang="fr-BE" i="1" dirty="0" err="1"/>
              <a:t>some</a:t>
            </a:r>
            <a:r>
              <a:rPr lang="fr-BE" i="1" dirty="0"/>
              <a:t> patterns </a:t>
            </a:r>
            <a:r>
              <a:rPr lang="fr-BE" i="1" dirty="0" err="1"/>
              <a:t>too</a:t>
            </a:r>
            <a:r>
              <a:rPr lang="fr-BE" i="1" dirty="0"/>
              <a:t> </a:t>
            </a:r>
            <a:r>
              <a:rPr lang="fr-BE" i="1" dirty="0" err="1"/>
              <a:t>specific</a:t>
            </a:r>
            <a:r>
              <a:rPr lang="fr-BE" i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i="1" dirty="0"/>
              <a:t>Good </a:t>
            </a:r>
            <a:r>
              <a:rPr lang="fr-BE" b="1" i="1" dirty="0" err="1"/>
              <a:t>generalization</a:t>
            </a:r>
            <a:r>
              <a:rPr lang="fr-BE" i="1" dirty="0"/>
              <a:t> = consistent train/test scores → model captures </a:t>
            </a:r>
            <a:r>
              <a:rPr lang="fr-BE" i="1" dirty="0" err="1"/>
              <a:t>true</a:t>
            </a:r>
            <a:r>
              <a:rPr lang="fr-BE" i="1" dirty="0"/>
              <a:t> structure.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 tuning was very time-consuming, even with GPU, especially with complex models like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-&gt; We used </a:t>
            </a:r>
            <a:r>
              <a:rPr lang="en-US" b="1" dirty="0" err="1"/>
              <a:t>Optuna</a:t>
            </a:r>
            <a:r>
              <a:rPr lang="en-US" dirty="0"/>
              <a:t> with </a:t>
            </a:r>
            <a:r>
              <a:rPr lang="en-US" b="1" dirty="0"/>
              <a:t>cross-validation</a:t>
            </a:r>
            <a:r>
              <a:rPr lang="en-US" dirty="0"/>
              <a:t> (splitting data into folds to ensure robustness),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which added to the computation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 was tricky,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due to missing or noisy features like </a:t>
            </a:r>
            <a:r>
              <a:rPr lang="en-US" dirty="0" err="1"/>
              <a:t>epcScore</a:t>
            </a:r>
            <a:r>
              <a:rPr lang="en-US" dirty="0"/>
              <a:t> or </a:t>
            </a:r>
            <a:r>
              <a:rPr lang="en-US" dirty="0" err="1"/>
              <a:t>kitchenType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b="1" dirty="0"/>
              <a:t>stable results</a:t>
            </a:r>
            <a:r>
              <a:rPr lang="en-US" dirty="0"/>
              <a:t> required over </a:t>
            </a:r>
            <a:r>
              <a:rPr lang="en-US" b="1" dirty="0"/>
              <a:t>100 trials per model</a:t>
            </a:r>
            <a:r>
              <a:rPr lang="en-US" dirty="0"/>
              <a:t>, and multiple validation methods like </a:t>
            </a:r>
            <a:r>
              <a:rPr lang="en-US" b="1" dirty="0"/>
              <a:t>K-Fold  (</a:t>
            </a:r>
            <a:r>
              <a:rPr lang="en-US" dirty="0"/>
              <a:t>splitting data into K parts and rotating train/test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gets harder when the </a:t>
            </a:r>
            <a:r>
              <a:rPr lang="en-US" b="1" dirty="0"/>
              <a:t>training window, 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-&gt; meaning the actual time we have to run experiments is short.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7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02/07/2025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173"/>
              </p:ext>
            </p:extLst>
          </p:nvPr>
        </p:nvGraphicFramePr>
        <p:xfrm>
          <a:off x="593828" y="896784"/>
          <a:ext cx="11150600" cy="496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3074261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501039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Gradient boosting with categorical feature support (no encoding needed).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missing data, fast with categorical features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Requires</a:t>
                      </a:r>
                      <a:r>
                        <a:rPr lang="fr-BE" sz="1400" dirty="0"/>
                        <a:t> tuning, </a:t>
                      </a:r>
                      <a:r>
                        <a:rPr lang="fr-BE" sz="1400" dirty="0" err="1"/>
                        <a:t>less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interpretable</a:t>
                      </a:r>
                      <a:r>
                        <a:rPr lang="fr-BE" sz="1400" dirty="0"/>
                        <a:t>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258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</a:t>
                      </a:r>
                      <a:r>
                        <a:rPr lang="fr-BE" sz="1400" dirty="0" err="1"/>
                        <a:t>Optuna</a:t>
                      </a:r>
                      <a:r>
                        <a:rPr lang="fr-BE" sz="140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Same as baseline, with hyperparameter optimized via </a:t>
                      </a:r>
                      <a:r>
                        <a:rPr lang="en-US" sz="1400" dirty="0" err="1"/>
                        <a:t>Optuna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Better generalization, robust with limited data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Computationally expensive, tuning still unstable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8314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Train/Test Strategy &amp; Feature Selection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6096000" y="1030737"/>
            <a:ext cx="5493702" cy="5159603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6397942" y="1919845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607530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631823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3F076C0-FEA7-229C-DC94-97A1FFB33494}"/>
              </a:ext>
            </a:extLst>
          </p:cNvPr>
          <p:cNvSpPr/>
          <p:nvPr/>
        </p:nvSpPr>
        <p:spPr>
          <a:xfrm>
            <a:off x="470480" y="1030737"/>
            <a:ext cx="5493702" cy="5108806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CCF-FCBF-0FD5-CCCE-853F2B90C9AE}"/>
              </a:ext>
            </a:extLst>
          </p:cNvPr>
          <p:cNvSpPr txBox="1"/>
          <p:nvPr/>
        </p:nvSpPr>
        <p:spPr>
          <a:xfrm>
            <a:off x="772422" y="201626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Train/Test split (80/20) </a:t>
            </a:r>
            <a:r>
              <a:rPr lang="en-US" noProof="0" dirty="0">
                <a:solidFill>
                  <a:schemeClr val="accent1"/>
                </a:solidFill>
              </a:rPr>
              <a:t>used for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For </a:t>
            </a:r>
            <a:r>
              <a:rPr lang="en-US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 and 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, tuning was done via 5-Fold Cross </a:t>
            </a:r>
            <a:r>
              <a:rPr lang="en-US" noProof="0" dirty="0" err="1">
                <a:solidFill>
                  <a:schemeClr val="accent1"/>
                </a:solidFill>
              </a:rPr>
              <a:t>Valdiation</a:t>
            </a:r>
            <a:r>
              <a:rPr lang="en-US" noProof="0" dirty="0">
                <a:solidFill>
                  <a:schemeClr val="accent1"/>
                </a:solidFill>
              </a:rPr>
              <a:t> on the training set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noProof="0" dirty="0">
                <a:solidFill>
                  <a:schemeClr val="accent1"/>
                </a:solidFill>
              </a:rPr>
              <a:t>(no separate dev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test set was kept untouched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 test mode, </a:t>
            </a:r>
            <a:r>
              <a:rPr lang="en-US" b="1" noProof="0" dirty="0">
                <a:solidFill>
                  <a:schemeClr val="accent1"/>
                </a:solidFill>
              </a:rPr>
              <a:t>we reduced folds </a:t>
            </a:r>
            <a:r>
              <a:rPr lang="en-US" noProof="0" dirty="0">
                <a:solidFill>
                  <a:schemeClr val="accent1"/>
                </a:solidFill>
              </a:rPr>
              <a:t>(i.e., the number of train/validation splits in cross-validation) and sample size 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0" dirty="0">
                <a:solidFill>
                  <a:schemeClr val="accent1"/>
                </a:solidFill>
              </a:rPr>
              <a:t>to speed up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r>
              <a:rPr lang="en-US" b="1" noProof="0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trials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72504A03-3333-B0EA-B4EF-B49CA4948A21}"/>
              </a:ext>
            </a:extLst>
          </p:cNvPr>
          <p:cNvSpPr/>
          <p:nvPr/>
        </p:nvSpPr>
        <p:spPr>
          <a:xfrm>
            <a:off x="44978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3752A-C145-3A04-54FE-81659F3FBBC2}"/>
              </a:ext>
            </a:extLst>
          </p:cNvPr>
          <p:cNvSpPr txBox="1"/>
          <p:nvPr/>
        </p:nvSpPr>
        <p:spPr>
          <a:xfrm>
            <a:off x="69271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Train / 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9570"/>
            <a:ext cx="11150600" cy="466683"/>
          </a:xfrm>
        </p:spPr>
        <p:txBody>
          <a:bodyPr/>
          <a:lstStyle/>
          <a:p>
            <a:r>
              <a:rPr lang="en-US" sz="2800" noProof="0" dirty="0">
                <a:solidFill>
                  <a:schemeClr val="accent2"/>
                </a:solidFill>
              </a:rPr>
              <a:t>Train vs Test Metrics Interpretation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62969" y="419828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91329" y="419828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497217" y="4442912"/>
            <a:ext cx="5318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Overfitting: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learns training data too well but fails to generalize.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Seen in low train error and high-test error (e.g. Rank 13 –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Diagnosed by large MAE gap and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Underfitting: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is too simple and fails to learn the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Low R² on both train and test sets with small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Example: Linear Regression (Rank 15) shows poor test R² (0.69) and high error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→ underfitting behavior.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472339" y="4289127"/>
            <a:ext cx="531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Train metrics </a:t>
            </a:r>
            <a:r>
              <a:rPr lang="en-US" sz="1200" dirty="0">
                <a:solidFill>
                  <a:schemeClr val="tx2"/>
                </a:solidFill>
              </a:rPr>
              <a:t>reflect the model’s </a:t>
            </a:r>
            <a:r>
              <a:rPr lang="en-US" sz="1200" b="1" dirty="0">
                <a:solidFill>
                  <a:schemeClr val="tx2"/>
                </a:solidFill>
              </a:rPr>
              <a:t>performance</a:t>
            </a:r>
            <a:r>
              <a:rPr lang="en-US" sz="1200" dirty="0">
                <a:solidFill>
                  <a:schemeClr val="tx2"/>
                </a:solidFill>
              </a:rPr>
              <a:t> on </a:t>
            </a:r>
            <a:r>
              <a:rPr lang="en-US" sz="1200" b="1" dirty="0">
                <a:solidFill>
                  <a:schemeClr val="tx2"/>
                </a:solidFill>
              </a:rPr>
              <a:t>data it has already seen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Test metrics</a:t>
            </a:r>
            <a:r>
              <a:rPr lang="en-US" sz="1200" dirty="0">
                <a:solidFill>
                  <a:schemeClr val="tx2"/>
                </a:solidFill>
              </a:rPr>
              <a:t> evaluate </a:t>
            </a:r>
            <a:r>
              <a:rPr lang="en-US" sz="1200" b="1" dirty="0">
                <a:solidFill>
                  <a:schemeClr val="tx2"/>
                </a:solidFill>
              </a:rPr>
              <a:t>how well the model generalizes </a:t>
            </a:r>
            <a:r>
              <a:rPr lang="en-US" sz="1200" dirty="0">
                <a:solidFill>
                  <a:schemeClr val="tx2"/>
                </a:solidFill>
              </a:rPr>
              <a:t>to </a:t>
            </a:r>
            <a:r>
              <a:rPr lang="en-US" sz="1200" b="1" dirty="0">
                <a:solidFill>
                  <a:schemeClr val="tx2"/>
                </a:solidFill>
              </a:rPr>
              <a:t>unseen data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good model </a:t>
            </a:r>
            <a:r>
              <a:rPr lang="en-US" sz="1200" dirty="0">
                <a:solidFill>
                  <a:schemeClr val="tx2"/>
                </a:solidFill>
              </a:rPr>
              <a:t>should have </a:t>
            </a:r>
            <a:r>
              <a:rPr lang="en-US" sz="1200" b="1" dirty="0">
                <a:solidFill>
                  <a:schemeClr val="tx2"/>
                </a:solidFill>
              </a:rPr>
              <a:t>small gaps </a:t>
            </a:r>
            <a:r>
              <a:rPr lang="en-US" sz="1200" dirty="0">
                <a:solidFill>
                  <a:schemeClr val="tx2"/>
                </a:solidFill>
              </a:rPr>
              <a:t>between </a:t>
            </a:r>
            <a:r>
              <a:rPr lang="en-US" sz="1200" b="1" dirty="0">
                <a:solidFill>
                  <a:schemeClr val="tx2"/>
                </a:solidFill>
              </a:rPr>
              <a:t>train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b="1" dirty="0">
                <a:solidFill>
                  <a:schemeClr val="tx2"/>
                </a:solidFill>
              </a:rPr>
              <a:t>test performance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(Mean Absolute Error) between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large gap </a:t>
            </a:r>
            <a:r>
              <a:rPr lang="en-US" sz="1200" dirty="0">
                <a:solidFill>
                  <a:schemeClr val="tx2"/>
                </a:solidFill>
              </a:rPr>
              <a:t>indicates </a:t>
            </a:r>
            <a:r>
              <a:rPr lang="en-US" sz="1200" b="1" dirty="0">
                <a:solidFill>
                  <a:schemeClr val="tx2"/>
                </a:solidFill>
              </a:rPr>
              <a:t>the model may be fitting noise </a:t>
            </a:r>
            <a:r>
              <a:rPr lang="en-US" sz="1200" dirty="0">
                <a:solidFill>
                  <a:schemeClr val="tx2"/>
                </a:solidFill>
              </a:rPr>
              <a:t>(→ risk of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Measures the drop in explained variance (R²) from train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R² gap implies the model does not generalize well.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75BF0-BBF7-CEDF-C20F-884DA589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620561"/>
            <a:ext cx="9660229" cy="34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316290"/>
            <a:ext cx="10525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Hyperparameter tuning </a:t>
            </a:r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b="1" dirty="0">
                <a:solidFill>
                  <a:schemeClr val="accent1"/>
                </a:solidFill>
              </a:rPr>
              <a:t>time-consuming</a:t>
            </a:r>
            <a:r>
              <a:rPr lang="en-US" dirty="0">
                <a:solidFill>
                  <a:schemeClr val="accent1"/>
                </a:solidFill>
              </a:rPr>
              <a:t>, even with </a:t>
            </a:r>
            <a:r>
              <a:rPr lang="en-US" b="1" dirty="0">
                <a:solidFill>
                  <a:schemeClr val="accent1"/>
                </a:solidFill>
              </a:rPr>
              <a:t>GPU acceleration</a:t>
            </a:r>
            <a:r>
              <a:rPr lang="en-US" dirty="0">
                <a:solidFill>
                  <a:schemeClr val="accent1"/>
                </a:solidFill>
              </a:rPr>
              <a:t>, especially for </a:t>
            </a:r>
            <a:r>
              <a:rPr lang="en-US" b="1" dirty="0">
                <a:solidFill>
                  <a:schemeClr val="accent1"/>
                </a:solidFill>
              </a:rPr>
              <a:t>complex models </a:t>
            </a:r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LightGBM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b="1" dirty="0" err="1">
                <a:solidFill>
                  <a:schemeClr val="accent1"/>
                </a:solidFill>
              </a:rPr>
              <a:t>CatBoost</a:t>
            </a:r>
            <a:r>
              <a:rPr lang="en-US" b="1" dirty="0">
                <a:solidFill>
                  <a:schemeClr val="accent1"/>
                </a:solidFill>
              </a:rPr>
              <a:t> using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and cross-validation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Finding the right balance between </a:t>
            </a: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is tricky, especially with </a:t>
            </a:r>
            <a:r>
              <a:rPr lang="en-US" b="1" dirty="0">
                <a:solidFill>
                  <a:schemeClr val="accent1"/>
                </a:solidFill>
              </a:rPr>
              <a:t>limited data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dirty="0">
                <a:solidFill>
                  <a:schemeClr val="accent1"/>
                </a:solidFill>
              </a:rPr>
              <a:t>noisy features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b="1" dirty="0">
                <a:solidFill>
                  <a:schemeClr val="accent1"/>
                </a:solidFill>
              </a:rPr>
              <a:t>fluctuating performance metrics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Achieving </a:t>
            </a:r>
            <a:r>
              <a:rPr lang="en-US" b="1" dirty="0">
                <a:solidFill>
                  <a:schemeClr val="accent1"/>
                </a:solidFill>
              </a:rPr>
              <a:t>stable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reliable tuning </a:t>
            </a:r>
            <a:r>
              <a:rPr lang="en-US" dirty="0">
                <a:solidFill>
                  <a:schemeClr val="accent1"/>
                </a:solidFill>
              </a:rPr>
              <a:t>results </a:t>
            </a:r>
            <a:r>
              <a:rPr lang="en-US" b="1" dirty="0">
                <a:solidFill>
                  <a:schemeClr val="accent1"/>
                </a:solidFill>
              </a:rPr>
              <a:t>took more iterations than expected</a:t>
            </a:r>
            <a:r>
              <a:rPr lang="en-US" dirty="0">
                <a:solidFill>
                  <a:schemeClr val="accent1"/>
                </a:solidFill>
              </a:rPr>
              <a:t>, and the process is still not fully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Stable and reproducible results required 100+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trials per model</a:t>
            </a:r>
            <a:r>
              <a:rPr lang="en-US" dirty="0">
                <a:solidFill>
                  <a:schemeClr val="accent1"/>
                </a:solidFill>
              </a:rPr>
              <a:t>, using multiple validation methods (</a:t>
            </a:r>
            <a:r>
              <a:rPr lang="en-US" dirty="0" err="1">
                <a:solidFill>
                  <a:schemeClr val="accent1"/>
                </a:solidFill>
              </a:rPr>
              <a:t>KFold</a:t>
            </a:r>
            <a:r>
              <a:rPr lang="en-US" dirty="0">
                <a:solidFill>
                  <a:schemeClr val="accent1"/>
                </a:solidFill>
              </a:rPr>
              <a:t>, train/test split).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This can be challenging when the </a:t>
            </a:r>
            <a:r>
              <a:rPr lang="en-US" b="1" dirty="0">
                <a:solidFill>
                  <a:schemeClr val="accent1"/>
                </a:solidFill>
              </a:rPr>
              <a:t>training window is short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Limited time for tuning </a:t>
            </a:r>
            <a:r>
              <a:rPr lang="en-US" dirty="0">
                <a:solidFill>
                  <a:schemeClr val="accent1"/>
                </a:solidFill>
              </a:rPr>
              <a:t>increases the risk of </a:t>
            </a:r>
            <a:r>
              <a:rPr lang="en-US" b="1" dirty="0">
                <a:solidFill>
                  <a:schemeClr val="accent1"/>
                </a:solidFill>
              </a:rPr>
              <a:t>suboptimal</a:t>
            </a:r>
            <a:r>
              <a:rPr lang="en-US" dirty="0">
                <a:solidFill>
                  <a:schemeClr val="accent1"/>
                </a:solidFill>
              </a:rPr>
              <a:t> and unstable </a:t>
            </a:r>
            <a:r>
              <a:rPr lang="en-US" b="1" dirty="0">
                <a:solidFill>
                  <a:schemeClr val="accent1"/>
                </a:solidFill>
              </a:rPr>
              <a:t>results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7122</TotalTime>
  <Words>1471</Words>
  <Application>Microsoft Office PowerPoint</Application>
  <PresentationFormat>Widescreen</PresentationFormat>
  <Paragraphs>184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Corbel</vt:lpstr>
      <vt:lpstr>Courier New</vt:lpstr>
      <vt:lpstr>Segoe UI</vt:lpstr>
      <vt:lpstr>Wingdings</vt:lpstr>
      <vt:lpstr>Thème Office</vt:lpstr>
      <vt:lpstr>Model Exploration and Tuning for Optimal Performance</vt:lpstr>
      <vt:lpstr>Preprocessing</vt:lpstr>
      <vt:lpstr>Model Exploration and Tuning for Optimal Performance</vt:lpstr>
      <vt:lpstr>Train/Test Strategy &amp; Feature Selection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377</cp:revision>
  <dcterms:created xsi:type="dcterms:W3CDTF">2024-05-06T12:06:53Z</dcterms:created>
  <dcterms:modified xsi:type="dcterms:W3CDTF">2025-07-02T06:51:59Z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