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322" r:id="rId5"/>
    <p:sldId id="321" r:id="rId6"/>
    <p:sldId id="355" r:id="rId7"/>
    <p:sldId id="319" r:id="rId8"/>
    <p:sldId id="318" r:id="rId9"/>
    <p:sldId id="386" r:id="rId10"/>
    <p:sldId id="358" r:id="rId11"/>
    <p:sldId id="369" r:id="rId12"/>
    <p:sldId id="376" r:id="rId13"/>
    <p:sldId id="359" r:id="rId14"/>
    <p:sldId id="383" r:id="rId15"/>
    <p:sldId id="392" r:id="rId16"/>
    <p:sldId id="391" r:id="rId17"/>
    <p:sldId id="394" r:id="rId18"/>
    <p:sldId id="390" r:id="rId19"/>
    <p:sldId id="389" r:id="rId20"/>
    <p:sldId id="384" r:id="rId21"/>
    <p:sldId id="397" r:id="rId22"/>
    <p:sldId id="395" r:id="rId23"/>
    <p:sldId id="396" r:id="rId24"/>
    <p:sldId id="385" r:id="rId25"/>
    <p:sldId id="377" r:id="rId26"/>
    <p:sldId id="374" r:id="rId27"/>
    <p:sldId id="375" r:id="rId28"/>
    <p:sldId id="378" r:id="rId29"/>
    <p:sldId id="381" r:id="rId30"/>
    <p:sldId id="380" r:id="rId31"/>
    <p:sldId id="382" r:id="rId32"/>
    <p:sldId id="368" r:id="rId33"/>
    <p:sldId id="366" r:id="rId34"/>
    <p:sldId id="364" r:id="rId35"/>
    <p:sldId id="379" r:id="rId36"/>
  </p:sldIdLst>
  <p:sldSz cx="12192000" cy="6858000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7261"/>
    <a:srgbClr val="58696B"/>
    <a:srgbClr val="95B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88489" autoAdjust="0"/>
  </p:normalViewPr>
  <p:slideViewPr>
    <p:cSldViewPr snapToGrid="0">
      <p:cViewPr varScale="1">
        <p:scale>
          <a:sx n="99" d="100"/>
          <a:sy n="99" d="100"/>
        </p:scale>
        <p:origin x="1206" y="78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E7F80-CB27-45ED-BBB4-AF07B23DAF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CE2053A-20C2-43D4-B07B-DB05240E30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o problema central que este projeto procura resolver?</a:t>
          </a:r>
          <a:endParaRPr lang="en-US" sz="2400" dirty="0"/>
        </a:p>
      </dgm:t>
    </dgm:pt>
    <dgm:pt modelId="{8CB748AE-18F6-4F50-83F1-29B161A5BFBF}" type="parTrans" cxnId="{C551EF4C-E1E1-4561-911E-278C6692F099}">
      <dgm:prSet/>
      <dgm:spPr/>
      <dgm:t>
        <a:bodyPr/>
        <a:lstStyle/>
        <a:p>
          <a:endParaRPr lang="en-US"/>
        </a:p>
      </dgm:t>
    </dgm:pt>
    <dgm:pt modelId="{5EE6DC27-54E0-43C0-B76F-E563209D50C7}" type="sibTrans" cxnId="{C551EF4C-E1E1-4561-911E-278C6692F099}">
      <dgm:prSet/>
      <dgm:spPr/>
      <dgm:t>
        <a:bodyPr/>
        <a:lstStyle/>
        <a:p>
          <a:endParaRPr lang="en-US"/>
        </a:p>
      </dgm:t>
    </dgm:pt>
    <dgm:pt modelId="{BB65CE6D-F43E-4EA9-B6A6-762700D83E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a necessidade desta solução?</a:t>
          </a:r>
          <a:endParaRPr lang="en-US" sz="2400" dirty="0"/>
        </a:p>
      </dgm:t>
    </dgm:pt>
    <dgm:pt modelId="{EC95A496-E1A8-414E-8F5C-CF205A35DD56}" type="sibTrans" cxnId="{EF3EF5CB-D9E0-4FCC-86A1-38418FE6E558}">
      <dgm:prSet/>
      <dgm:spPr/>
      <dgm:t>
        <a:bodyPr/>
        <a:lstStyle/>
        <a:p>
          <a:endParaRPr lang="en-US"/>
        </a:p>
      </dgm:t>
    </dgm:pt>
    <dgm:pt modelId="{CFCE11EC-8544-4C6E-A32D-9D3173643C1E}" type="parTrans" cxnId="{EF3EF5CB-D9E0-4FCC-86A1-38418FE6E558}">
      <dgm:prSet/>
      <dgm:spPr/>
      <dgm:t>
        <a:bodyPr/>
        <a:lstStyle/>
        <a:p>
          <a:endParaRPr lang="en-US"/>
        </a:p>
      </dgm:t>
    </dgm:pt>
    <dgm:pt modelId="{14448B1E-469E-439E-B4B4-6BB8E9FA9C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Modelos LSTM com capacidade de classificar comportamentos de condução</a:t>
          </a:r>
          <a:endParaRPr lang="en-US" sz="2400" dirty="0"/>
        </a:p>
      </dgm:t>
    </dgm:pt>
    <dgm:pt modelId="{830348F2-9B8D-47A2-A5DB-55AE3015752B}" type="sibTrans" cxnId="{228F8A08-766C-4D9A-9D52-322B14A29F76}">
      <dgm:prSet/>
      <dgm:spPr/>
      <dgm:t>
        <a:bodyPr/>
        <a:lstStyle/>
        <a:p>
          <a:endParaRPr lang="en-US"/>
        </a:p>
      </dgm:t>
    </dgm:pt>
    <dgm:pt modelId="{86C96D29-B8A7-4EEE-9AFD-6C4473B856F1}" type="parTrans" cxnId="{228F8A08-766C-4D9A-9D52-322B14A29F76}">
      <dgm:prSet/>
      <dgm:spPr/>
      <dgm:t>
        <a:bodyPr/>
        <a:lstStyle/>
        <a:p>
          <a:endParaRPr lang="en-US"/>
        </a:p>
      </dgm:t>
    </dgm:pt>
    <dgm:pt modelId="{680194FB-512B-4C2C-AFF7-139628895FB2}" type="pres">
      <dgm:prSet presAssocID="{C09E7F80-CB27-45ED-BBB4-AF07B23DAF89}" presName="root" presStyleCnt="0">
        <dgm:presLayoutVars>
          <dgm:dir/>
          <dgm:resizeHandles val="exact"/>
        </dgm:presLayoutVars>
      </dgm:prSet>
      <dgm:spPr/>
    </dgm:pt>
    <dgm:pt modelId="{2CED9581-22F3-4B3B-B67D-C14CA481DC36}" type="pres">
      <dgm:prSet presAssocID="{DCE2053A-20C2-43D4-B07B-DB05240E30C2}" presName="compNode" presStyleCnt="0"/>
      <dgm:spPr/>
    </dgm:pt>
    <dgm:pt modelId="{5E016BAB-9A4A-4390-A34C-F0D505054D90}" type="pres">
      <dgm:prSet presAssocID="{DCE2053A-20C2-43D4-B07B-DB05240E30C2}" presName="bgRect" presStyleLbl="bgShp" presStyleIdx="0" presStyleCnt="3" custLinFactY="-32696" custLinFactNeighborX="-9695" custLinFactNeighborY="-100000"/>
      <dgm:spPr/>
    </dgm:pt>
    <dgm:pt modelId="{2DE442D8-3B45-4B08-BDEA-6EF2AE56EA78}" type="pres">
      <dgm:prSet presAssocID="{DCE2053A-20C2-43D4-B07B-DB05240E30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F92760E9-2CCA-4475-993E-17BE5553FB00}" type="pres">
      <dgm:prSet presAssocID="{DCE2053A-20C2-43D4-B07B-DB05240E30C2}" presName="spaceRect" presStyleCnt="0"/>
      <dgm:spPr/>
    </dgm:pt>
    <dgm:pt modelId="{6AFFFAE8-29BF-4838-997E-66C65AB8CAAF}" type="pres">
      <dgm:prSet presAssocID="{DCE2053A-20C2-43D4-B07B-DB05240E30C2}" presName="parTx" presStyleLbl="revTx" presStyleIdx="0" presStyleCnt="3">
        <dgm:presLayoutVars>
          <dgm:chMax val="0"/>
          <dgm:chPref val="0"/>
        </dgm:presLayoutVars>
      </dgm:prSet>
      <dgm:spPr/>
    </dgm:pt>
    <dgm:pt modelId="{29009C32-0343-44C2-A959-2749A45C4655}" type="pres">
      <dgm:prSet presAssocID="{5EE6DC27-54E0-43C0-B76F-E563209D50C7}" presName="sibTrans" presStyleCnt="0"/>
      <dgm:spPr/>
    </dgm:pt>
    <dgm:pt modelId="{6E4C411D-2750-4382-A1D7-998D50DFC2FA}" type="pres">
      <dgm:prSet presAssocID="{BB65CE6D-F43E-4EA9-B6A6-762700D83EA2}" presName="compNode" presStyleCnt="0"/>
      <dgm:spPr/>
    </dgm:pt>
    <dgm:pt modelId="{B7E2D505-BA84-4CEC-AB2F-FDA00E13F143}" type="pres">
      <dgm:prSet presAssocID="{BB65CE6D-F43E-4EA9-B6A6-762700D83EA2}" presName="bgRect" presStyleLbl="bgShp" presStyleIdx="1" presStyleCnt="3"/>
      <dgm:spPr/>
    </dgm:pt>
    <dgm:pt modelId="{65B155CA-7981-4AC2-A46B-D4C98C661F20}" type="pres">
      <dgm:prSet presAssocID="{BB65CE6D-F43E-4EA9-B6A6-762700D83E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BCF398D5-48B8-40A5-A409-2BDB2EB264DD}" type="pres">
      <dgm:prSet presAssocID="{BB65CE6D-F43E-4EA9-B6A6-762700D83EA2}" presName="spaceRect" presStyleCnt="0"/>
      <dgm:spPr/>
    </dgm:pt>
    <dgm:pt modelId="{FB65CF61-E763-4C7D-8FE3-A062F5CE6DA0}" type="pres">
      <dgm:prSet presAssocID="{BB65CE6D-F43E-4EA9-B6A6-762700D83EA2}" presName="parTx" presStyleLbl="revTx" presStyleIdx="1" presStyleCnt="3">
        <dgm:presLayoutVars>
          <dgm:chMax val="0"/>
          <dgm:chPref val="0"/>
        </dgm:presLayoutVars>
      </dgm:prSet>
      <dgm:spPr/>
    </dgm:pt>
    <dgm:pt modelId="{F791B888-9A1C-42F1-AE46-7FFD1256BCCD}" type="pres">
      <dgm:prSet presAssocID="{EC95A496-E1A8-414E-8F5C-CF205A35DD56}" presName="sibTrans" presStyleCnt="0"/>
      <dgm:spPr/>
    </dgm:pt>
    <dgm:pt modelId="{C88350C9-575E-49EE-8885-630191ECD1CF}" type="pres">
      <dgm:prSet presAssocID="{14448B1E-469E-439E-B4B4-6BB8E9FA9CBF}" presName="compNode" presStyleCnt="0"/>
      <dgm:spPr/>
    </dgm:pt>
    <dgm:pt modelId="{85B18A26-A28E-4745-A208-D63D4C2B8C99}" type="pres">
      <dgm:prSet presAssocID="{14448B1E-469E-439E-B4B4-6BB8E9FA9CBF}" presName="bgRect" presStyleLbl="bgShp" presStyleIdx="2" presStyleCnt="3"/>
      <dgm:spPr/>
    </dgm:pt>
    <dgm:pt modelId="{C0B11B66-B24F-4864-95CD-2F92CB214F99}" type="pres">
      <dgm:prSet presAssocID="{14448B1E-469E-439E-B4B4-6BB8E9FA9C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30F081E8-F440-4D42-88C9-524B3F05EEDE}" type="pres">
      <dgm:prSet presAssocID="{14448B1E-469E-439E-B4B4-6BB8E9FA9CBF}" presName="spaceRect" presStyleCnt="0"/>
      <dgm:spPr/>
    </dgm:pt>
    <dgm:pt modelId="{FE57C1BC-8F1E-4AD3-9CDC-53097447FB64}" type="pres">
      <dgm:prSet presAssocID="{14448B1E-469E-439E-B4B4-6BB8E9FA9CB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8F8A08-766C-4D9A-9D52-322B14A29F76}" srcId="{C09E7F80-CB27-45ED-BBB4-AF07B23DAF89}" destId="{14448B1E-469E-439E-B4B4-6BB8E9FA9CBF}" srcOrd="2" destOrd="0" parTransId="{86C96D29-B8A7-4EEE-9AFD-6C4473B856F1}" sibTransId="{830348F2-9B8D-47A2-A5DB-55AE3015752B}"/>
    <dgm:cxn modelId="{37E3E822-517A-4DE3-B009-91CF11778A0E}" type="presOf" srcId="{14448B1E-469E-439E-B4B4-6BB8E9FA9CBF}" destId="{FE57C1BC-8F1E-4AD3-9CDC-53097447FB64}" srcOrd="0" destOrd="0" presId="urn:microsoft.com/office/officeart/2018/2/layout/IconVerticalSolidList"/>
    <dgm:cxn modelId="{8F606224-1FF1-4FC2-ADFE-AA88389DE481}" type="presOf" srcId="{DCE2053A-20C2-43D4-B07B-DB05240E30C2}" destId="{6AFFFAE8-29BF-4838-997E-66C65AB8CAAF}" srcOrd="0" destOrd="0" presId="urn:microsoft.com/office/officeart/2018/2/layout/IconVerticalSolidList"/>
    <dgm:cxn modelId="{A5E2CF24-6B40-4E85-BB58-C37E40E3A2A6}" type="presOf" srcId="{BB65CE6D-F43E-4EA9-B6A6-762700D83EA2}" destId="{FB65CF61-E763-4C7D-8FE3-A062F5CE6DA0}" srcOrd="0" destOrd="0" presId="urn:microsoft.com/office/officeart/2018/2/layout/IconVerticalSolidList"/>
    <dgm:cxn modelId="{C551EF4C-E1E1-4561-911E-278C6692F099}" srcId="{C09E7F80-CB27-45ED-BBB4-AF07B23DAF89}" destId="{DCE2053A-20C2-43D4-B07B-DB05240E30C2}" srcOrd="0" destOrd="0" parTransId="{8CB748AE-18F6-4F50-83F1-29B161A5BFBF}" sibTransId="{5EE6DC27-54E0-43C0-B76F-E563209D50C7}"/>
    <dgm:cxn modelId="{BB42FF6F-16F3-43B1-B503-E9F686816819}" type="presOf" srcId="{C09E7F80-CB27-45ED-BBB4-AF07B23DAF89}" destId="{680194FB-512B-4C2C-AFF7-139628895FB2}" srcOrd="0" destOrd="0" presId="urn:microsoft.com/office/officeart/2018/2/layout/IconVerticalSolidList"/>
    <dgm:cxn modelId="{EF3EF5CB-D9E0-4FCC-86A1-38418FE6E558}" srcId="{C09E7F80-CB27-45ED-BBB4-AF07B23DAF89}" destId="{BB65CE6D-F43E-4EA9-B6A6-762700D83EA2}" srcOrd="1" destOrd="0" parTransId="{CFCE11EC-8544-4C6E-A32D-9D3173643C1E}" sibTransId="{EC95A496-E1A8-414E-8F5C-CF205A35DD56}"/>
    <dgm:cxn modelId="{5F5B1FAF-C40E-4E7C-A0AF-6072563AF0D9}" type="presParOf" srcId="{680194FB-512B-4C2C-AFF7-139628895FB2}" destId="{2CED9581-22F3-4B3B-B67D-C14CA481DC36}" srcOrd="0" destOrd="0" presId="urn:microsoft.com/office/officeart/2018/2/layout/IconVerticalSolidList"/>
    <dgm:cxn modelId="{16895B17-E21A-459D-AD8D-A200AFB8935E}" type="presParOf" srcId="{2CED9581-22F3-4B3B-B67D-C14CA481DC36}" destId="{5E016BAB-9A4A-4390-A34C-F0D505054D90}" srcOrd="0" destOrd="0" presId="urn:microsoft.com/office/officeart/2018/2/layout/IconVerticalSolidList"/>
    <dgm:cxn modelId="{C88B1784-70D0-4B3B-9AD9-49DEB7816E73}" type="presParOf" srcId="{2CED9581-22F3-4B3B-B67D-C14CA481DC36}" destId="{2DE442D8-3B45-4B08-BDEA-6EF2AE56EA78}" srcOrd="1" destOrd="0" presId="urn:microsoft.com/office/officeart/2018/2/layout/IconVerticalSolidList"/>
    <dgm:cxn modelId="{BFA7D234-60F2-4E6C-9703-EC40E282D33E}" type="presParOf" srcId="{2CED9581-22F3-4B3B-B67D-C14CA481DC36}" destId="{F92760E9-2CCA-4475-993E-17BE5553FB00}" srcOrd="2" destOrd="0" presId="urn:microsoft.com/office/officeart/2018/2/layout/IconVerticalSolidList"/>
    <dgm:cxn modelId="{2A3E8306-8CFC-47AE-B81E-13042D66DD46}" type="presParOf" srcId="{2CED9581-22F3-4B3B-B67D-C14CA481DC36}" destId="{6AFFFAE8-29BF-4838-997E-66C65AB8CAAF}" srcOrd="3" destOrd="0" presId="urn:microsoft.com/office/officeart/2018/2/layout/IconVerticalSolidList"/>
    <dgm:cxn modelId="{F48D710E-41D6-40E2-9DE0-7E217106A75A}" type="presParOf" srcId="{680194FB-512B-4C2C-AFF7-139628895FB2}" destId="{29009C32-0343-44C2-A959-2749A45C4655}" srcOrd="1" destOrd="0" presId="urn:microsoft.com/office/officeart/2018/2/layout/IconVerticalSolidList"/>
    <dgm:cxn modelId="{48DD3925-1515-478E-9DCB-485DF048C765}" type="presParOf" srcId="{680194FB-512B-4C2C-AFF7-139628895FB2}" destId="{6E4C411D-2750-4382-A1D7-998D50DFC2FA}" srcOrd="2" destOrd="0" presId="urn:microsoft.com/office/officeart/2018/2/layout/IconVerticalSolidList"/>
    <dgm:cxn modelId="{1D16A9BE-41D7-4B03-B814-6DBD090581ED}" type="presParOf" srcId="{6E4C411D-2750-4382-A1D7-998D50DFC2FA}" destId="{B7E2D505-BA84-4CEC-AB2F-FDA00E13F143}" srcOrd="0" destOrd="0" presId="urn:microsoft.com/office/officeart/2018/2/layout/IconVerticalSolidList"/>
    <dgm:cxn modelId="{A02BCEDD-2C48-4C3A-8B48-0A55D71B9050}" type="presParOf" srcId="{6E4C411D-2750-4382-A1D7-998D50DFC2FA}" destId="{65B155CA-7981-4AC2-A46B-D4C98C661F20}" srcOrd="1" destOrd="0" presId="urn:microsoft.com/office/officeart/2018/2/layout/IconVerticalSolidList"/>
    <dgm:cxn modelId="{D8649E60-A015-4CE5-856D-B1DA6E332FA4}" type="presParOf" srcId="{6E4C411D-2750-4382-A1D7-998D50DFC2FA}" destId="{BCF398D5-48B8-40A5-A409-2BDB2EB264DD}" srcOrd="2" destOrd="0" presId="urn:microsoft.com/office/officeart/2018/2/layout/IconVerticalSolidList"/>
    <dgm:cxn modelId="{4BD728BE-8A7F-486A-B8EA-BD12F497E1FB}" type="presParOf" srcId="{6E4C411D-2750-4382-A1D7-998D50DFC2FA}" destId="{FB65CF61-E763-4C7D-8FE3-A062F5CE6DA0}" srcOrd="3" destOrd="0" presId="urn:microsoft.com/office/officeart/2018/2/layout/IconVerticalSolidList"/>
    <dgm:cxn modelId="{E48D0E1D-F33F-4569-97C2-2B94FEF8F0E3}" type="presParOf" srcId="{680194FB-512B-4C2C-AFF7-139628895FB2}" destId="{F791B888-9A1C-42F1-AE46-7FFD1256BCCD}" srcOrd="3" destOrd="0" presId="urn:microsoft.com/office/officeart/2018/2/layout/IconVerticalSolidList"/>
    <dgm:cxn modelId="{BC57177C-FB59-4162-8664-0E4A7BD00866}" type="presParOf" srcId="{680194FB-512B-4C2C-AFF7-139628895FB2}" destId="{C88350C9-575E-49EE-8885-630191ECD1CF}" srcOrd="4" destOrd="0" presId="urn:microsoft.com/office/officeart/2018/2/layout/IconVerticalSolidList"/>
    <dgm:cxn modelId="{D4C645DB-6CF8-4BF3-BE53-C7627802EA03}" type="presParOf" srcId="{C88350C9-575E-49EE-8885-630191ECD1CF}" destId="{85B18A26-A28E-4745-A208-D63D4C2B8C99}" srcOrd="0" destOrd="0" presId="urn:microsoft.com/office/officeart/2018/2/layout/IconVerticalSolidList"/>
    <dgm:cxn modelId="{B47587A6-4B62-42B8-B62D-6D98A09A4A6C}" type="presParOf" srcId="{C88350C9-575E-49EE-8885-630191ECD1CF}" destId="{C0B11B66-B24F-4864-95CD-2F92CB214F99}" srcOrd="1" destOrd="0" presId="urn:microsoft.com/office/officeart/2018/2/layout/IconVerticalSolidList"/>
    <dgm:cxn modelId="{B2FB6E08-F5BD-42E0-9CDB-2B966E0FA235}" type="presParOf" srcId="{C88350C9-575E-49EE-8885-630191ECD1CF}" destId="{30F081E8-F440-4D42-88C9-524B3F05EEDE}" srcOrd="2" destOrd="0" presId="urn:microsoft.com/office/officeart/2018/2/layout/IconVerticalSolidList"/>
    <dgm:cxn modelId="{F71356AC-39BB-41C4-A62F-E835450B0226}" type="presParOf" srcId="{C88350C9-575E-49EE-8885-630191ECD1CF}" destId="{FE57C1BC-8F1E-4AD3-9CDC-53097447FB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16BAB-9A4A-4390-A34C-F0D505054D90}">
      <dsp:nvSpPr>
        <dsp:cNvPr id="0" name=""/>
        <dsp:cNvSpPr/>
      </dsp:nvSpPr>
      <dsp:spPr>
        <a:xfrm>
          <a:off x="0" y="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442D8-3B45-4B08-BDEA-6EF2AE56EA78}">
      <dsp:nvSpPr>
        <dsp:cNvPr id="0" name=""/>
        <dsp:cNvSpPr/>
      </dsp:nvSpPr>
      <dsp:spPr>
        <a:xfrm>
          <a:off x="355952" y="265260"/>
          <a:ext cx="647186" cy="647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FFAE8-29BF-4838-997E-66C65AB8CAAF}">
      <dsp:nvSpPr>
        <dsp:cNvPr id="0" name=""/>
        <dsp:cNvSpPr/>
      </dsp:nvSpPr>
      <dsp:spPr>
        <a:xfrm>
          <a:off x="1359090" y="502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o problema central que este projeto procura resolver?</a:t>
          </a:r>
          <a:endParaRPr lang="en-US" sz="2400" kern="1200" dirty="0"/>
        </a:p>
      </dsp:txBody>
      <dsp:txXfrm>
        <a:off x="1359090" y="502"/>
        <a:ext cx="7791584" cy="1176702"/>
      </dsp:txXfrm>
    </dsp:sp>
    <dsp:sp modelId="{B7E2D505-BA84-4CEC-AB2F-FDA00E13F143}">
      <dsp:nvSpPr>
        <dsp:cNvPr id="0" name=""/>
        <dsp:cNvSpPr/>
      </dsp:nvSpPr>
      <dsp:spPr>
        <a:xfrm>
          <a:off x="0" y="147138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155CA-7981-4AC2-A46B-D4C98C661F20}">
      <dsp:nvSpPr>
        <dsp:cNvPr id="0" name=""/>
        <dsp:cNvSpPr/>
      </dsp:nvSpPr>
      <dsp:spPr>
        <a:xfrm>
          <a:off x="355952" y="1736138"/>
          <a:ext cx="647186" cy="647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5CF61-E763-4C7D-8FE3-A062F5CE6DA0}">
      <dsp:nvSpPr>
        <dsp:cNvPr id="0" name=""/>
        <dsp:cNvSpPr/>
      </dsp:nvSpPr>
      <dsp:spPr>
        <a:xfrm>
          <a:off x="1359090" y="1471380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a necessidade desta solução?</a:t>
          </a:r>
          <a:endParaRPr lang="en-US" sz="2400" kern="1200" dirty="0"/>
        </a:p>
      </dsp:txBody>
      <dsp:txXfrm>
        <a:off x="1359090" y="1471380"/>
        <a:ext cx="7791584" cy="1176702"/>
      </dsp:txXfrm>
    </dsp:sp>
    <dsp:sp modelId="{85B18A26-A28E-4745-A208-D63D4C2B8C99}">
      <dsp:nvSpPr>
        <dsp:cNvPr id="0" name=""/>
        <dsp:cNvSpPr/>
      </dsp:nvSpPr>
      <dsp:spPr>
        <a:xfrm>
          <a:off x="0" y="2942258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11B66-B24F-4864-95CD-2F92CB214F99}">
      <dsp:nvSpPr>
        <dsp:cNvPr id="0" name=""/>
        <dsp:cNvSpPr/>
      </dsp:nvSpPr>
      <dsp:spPr>
        <a:xfrm>
          <a:off x="355952" y="3207016"/>
          <a:ext cx="647186" cy="647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7C1BC-8F1E-4AD3-9CDC-53097447FB64}">
      <dsp:nvSpPr>
        <dsp:cNvPr id="0" name=""/>
        <dsp:cNvSpPr/>
      </dsp:nvSpPr>
      <dsp:spPr>
        <a:xfrm>
          <a:off x="1359090" y="2942258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Modelos LSTM com capacidade de classificar comportamentos de condução</a:t>
          </a:r>
          <a:endParaRPr lang="en-US" sz="2400" kern="1200" dirty="0"/>
        </a:p>
      </dsp:txBody>
      <dsp:txXfrm>
        <a:off x="1359090" y="2942258"/>
        <a:ext cx="7791584" cy="1176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41" tIns="47370" rIns="94741" bIns="473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4741" tIns="47370" rIns="94741" bIns="4737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60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57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01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48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60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60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43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 b="1" dirty="0" err="1"/>
              <a:t>Accuracy</a:t>
            </a:r>
            <a:r>
              <a:rPr lang="pt-PT" sz="2800" b="1" dirty="0"/>
              <a:t> (Exatidão):</a:t>
            </a:r>
            <a:r>
              <a:rPr lang="pt-PT" sz="2800" dirty="0"/>
              <a:t> Mede a proporção de previsões corretas em relação ao total de previsões.</a:t>
            </a:r>
            <a:br>
              <a:rPr lang="pt-PT" sz="2800" dirty="0"/>
            </a:br>
            <a:br>
              <a:rPr lang="pt-PT" sz="2800" dirty="0"/>
            </a:br>
            <a:r>
              <a:rPr lang="pt-PT" b="1" dirty="0" err="1"/>
              <a:t>Precision</a:t>
            </a:r>
            <a:r>
              <a:rPr lang="pt-PT" b="1" dirty="0"/>
              <a:t> (Precisão):</a:t>
            </a:r>
            <a:r>
              <a:rPr lang="pt-PT" dirty="0"/>
              <a:t> Mede a proporção de verdadeiros positivos entre todas as instâncias classificadas como positivas. </a:t>
            </a:r>
          </a:p>
          <a:p>
            <a:endParaRPr lang="pt-PT" dirty="0"/>
          </a:p>
          <a:p>
            <a:r>
              <a:rPr lang="pt-PT" b="1" dirty="0"/>
              <a:t>F1 Score:</a:t>
            </a:r>
            <a:r>
              <a:rPr lang="pt-PT" dirty="0"/>
              <a:t> Média harmônica entre precisão e </a:t>
            </a:r>
            <a:r>
              <a:rPr lang="pt-PT" dirty="0" err="1"/>
              <a:t>recall</a:t>
            </a:r>
            <a:r>
              <a:rPr lang="pt-PT" dirty="0"/>
              <a:t>, útil quando há um equilíbrio entre as duas métricas.</a:t>
            </a:r>
          </a:p>
          <a:p>
            <a:endParaRPr lang="pt-PT" dirty="0"/>
          </a:p>
          <a:p>
            <a:r>
              <a:rPr lang="pt-PT" b="1" dirty="0" err="1"/>
              <a:t>Recall</a:t>
            </a:r>
            <a:r>
              <a:rPr lang="pt-PT" b="1" dirty="0"/>
              <a:t> (Sensibilidade):</a:t>
            </a:r>
            <a:r>
              <a:rPr lang="pt-PT" dirty="0"/>
              <a:t> Mede a proporção de verdadeiros positivos entre todas as instâncias que são realmente positivas.</a:t>
            </a:r>
          </a:p>
          <a:p>
            <a:endParaRPr lang="pt-PT" dirty="0"/>
          </a:p>
          <a:p>
            <a:r>
              <a:rPr lang="en-US" sz="2800" b="1" dirty="0"/>
              <a:t>Hamming Loss: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mede a taxa de predições incorretas, onde cada predição incorreta conta igualmente.</a:t>
            </a:r>
            <a:endParaRPr lang="pt-PT" dirty="0"/>
          </a:p>
          <a:p>
            <a:endParaRPr lang="pt-PT" dirty="0"/>
          </a:p>
          <a:p>
            <a:r>
              <a:rPr lang="pt-PT" b="1" dirty="0" err="1"/>
              <a:t>Jaccard</a:t>
            </a:r>
            <a:r>
              <a:rPr lang="pt-PT" b="1" dirty="0"/>
              <a:t> Score:</a:t>
            </a:r>
            <a:r>
              <a:rPr lang="pt-PT" dirty="0"/>
              <a:t> Mede a similaridade entre os rótulos preditos e os verdadeiros.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96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ROC - Receiver Operating characteristic Curve</a:t>
            </a:r>
          </a:p>
          <a:p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É</a:t>
            </a:r>
            <a:r>
              <a:rPr lang="pt-PT" dirty="0"/>
              <a:t> um gráfico que ilustra o desempenho de um modelo de classificação binária em diferentes </a:t>
            </a:r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thresholds.</a:t>
            </a:r>
          </a:p>
          <a:p>
            <a:endParaRPr lang="en-US" b="0" i="0" dirty="0">
              <a:solidFill>
                <a:srgbClr val="BFBFBF"/>
              </a:solidFill>
              <a:effectLst/>
              <a:latin typeface="Arial" panose="020B0604020202020204" pitchFamily="34" charset="0"/>
            </a:endParaRPr>
          </a:p>
          <a:p>
            <a:b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AUC – Area sob a curva</a:t>
            </a:r>
          </a:p>
          <a:p>
            <a:r>
              <a:rPr lang="pt-PT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É</a:t>
            </a:r>
            <a:r>
              <a:rPr lang="pt-PT" dirty="0"/>
              <a:t> uma métrica que quantifica a capacidade do modelo em distinguir entre classes positivas e negativas</a:t>
            </a:r>
            <a:b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r>
              <a:rPr lang="pt-PT" dirty="0"/>
              <a:t>AUC varia 0 e 1</a:t>
            </a:r>
            <a:br>
              <a:rPr lang="pt-PT" dirty="0"/>
            </a:br>
            <a:r>
              <a:rPr lang="pt-PT" dirty="0"/>
              <a:t>AUC de 0,5 	- modelo que não tem capacidade de discriminação (equivalente a uma classificação aleatória) </a:t>
            </a:r>
            <a:br>
              <a:rPr lang="pt-PT" dirty="0"/>
            </a:br>
            <a:r>
              <a:rPr lang="pt-PT" dirty="0"/>
              <a:t>AUC de 1 	- indica uma classificação perfeita. </a:t>
            </a:r>
          </a:p>
          <a:p>
            <a:r>
              <a:rPr lang="pt-PT" dirty="0"/>
              <a:t>Quanto maior o AUC, melhor o desempenho do modelo.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16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ROC - Receiver Operating characteristic Curve</a:t>
            </a:r>
          </a:p>
          <a:p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É</a:t>
            </a:r>
            <a:r>
              <a:rPr lang="pt-PT" dirty="0"/>
              <a:t> um gráfico que ilustra o desempenho de um modelo de classificação binária em diferentes </a:t>
            </a:r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thresholds.</a:t>
            </a:r>
          </a:p>
          <a:p>
            <a:endParaRPr lang="en-US" b="0" i="0" dirty="0">
              <a:solidFill>
                <a:srgbClr val="BFBFBF"/>
              </a:solidFill>
              <a:effectLst/>
              <a:latin typeface="Arial" panose="020B0604020202020204" pitchFamily="34" charset="0"/>
            </a:endParaRPr>
          </a:p>
          <a:p>
            <a:b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AUC – Area sob a curva</a:t>
            </a:r>
          </a:p>
          <a:p>
            <a:r>
              <a:rPr lang="pt-PT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É</a:t>
            </a:r>
            <a:r>
              <a:rPr lang="pt-PT" dirty="0"/>
              <a:t> uma métrica que quantifica a capacidade do modelo em distinguir entre classes positivas e negativas</a:t>
            </a:r>
            <a:b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r>
              <a:rPr lang="pt-PT" dirty="0"/>
              <a:t>AUC varia 0 e 1</a:t>
            </a:r>
            <a:br>
              <a:rPr lang="pt-PT" dirty="0"/>
            </a:br>
            <a:r>
              <a:rPr lang="pt-PT" dirty="0"/>
              <a:t>AUC de 0,5 	- modelo que não tem capacidade de discriminação (equivalente a uma classificação aleatória) </a:t>
            </a:r>
            <a:br>
              <a:rPr lang="pt-PT" dirty="0"/>
            </a:br>
            <a:r>
              <a:rPr lang="pt-PT" dirty="0"/>
              <a:t>AUC de 1 	- indica uma classificação perfeita. </a:t>
            </a:r>
          </a:p>
          <a:p>
            <a:r>
              <a:rPr lang="pt-PT" dirty="0"/>
              <a:t>Quanto maior o AUC, melhor o desempenho do modelo.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15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ROC - Receiver Operating characteristic Curve</a:t>
            </a:r>
          </a:p>
          <a:p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É</a:t>
            </a:r>
            <a:r>
              <a:rPr lang="pt-PT" dirty="0"/>
              <a:t> um gráfico que ilustra o desempenho de um modelo de classificação binária em diferentes </a:t>
            </a:r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thresholds.</a:t>
            </a:r>
          </a:p>
          <a:p>
            <a:endParaRPr lang="en-US" b="0" i="0" dirty="0">
              <a:solidFill>
                <a:srgbClr val="BFBFBF"/>
              </a:solidFill>
              <a:effectLst/>
              <a:latin typeface="Arial" panose="020B0604020202020204" pitchFamily="34" charset="0"/>
            </a:endParaRPr>
          </a:p>
          <a:p>
            <a:b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AUC – Area sob a curva</a:t>
            </a:r>
          </a:p>
          <a:p>
            <a:r>
              <a:rPr lang="pt-PT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É</a:t>
            </a:r>
            <a:r>
              <a:rPr lang="pt-PT" dirty="0"/>
              <a:t> uma métrica que quantifica a capacidade do modelo em distinguir entre classes positivas e negativas</a:t>
            </a:r>
            <a:b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r>
              <a:rPr lang="pt-PT" dirty="0"/>
              <a:t>AUC varia 0 e 1</a:t>
            </a:r>
            <a:br>
              <a:rPr lang="pt-PT" dirty="0"/>
            </a:br>
            <a:r>
              <a:rPr lang="pt-PT" dirty="0"/>
              <a:t>AUC de 0,5 	- modelo que não tem capacidade de discriminação (equivalente a uma classificação aleatória) </a:t>
            </a:r>
            <a:br>
              <a:rPr lang="pt-PT" dirty="0"/>
            </a:br>
            <a:r>
              <a:rPr lang="pt-PT" dirty="0"/>
              <a:t>AUC de 1 	- indica uma classificação perfeita. </a:t>
            </a:r>
          </a:p>
          <a:p>
            <a:r>
              <a:rPr lang="pt-PT" dirty="0"/>
              <a:t>Quanto maior o AUC, melhor o desempenho do modelo.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1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20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ROC - Receiver Operating characteristic Curve</a:t>
            </a:r>
          </a:p>
          <a:p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É</a:t>
            </a:r>
            <a:r>
              <a:rPr lang="pt-PT" dirty="0"/>
              <a:t> um gráfico que ilustra o desempenho de um modelo de classificação binária em diferentes </a:t>
            </a:r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thresholds.</a:t>
            </a:r>
          </a:p>
          <a:p>
            <a:endParaRPr lang="en-US" b="0" i="0" dirty="0">
              <a:solidFill>
                <a:srgbClr val="BFBFBF"/>
              </a:solidFill>
              <a:effectLst/>
              <a:latin typeface="Arial" panose="020B0604020202020204" pitchFamily="34" charset="0"/>
            </a:endParaRPr>
          </a:p>
          <a:p>
            <a:b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AUC – Area sob a curva</a:t>
            </a:r>
          </a:p>
          <a:p>
            <a:r>
              <a:rPr lang="pt-PT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É</a:t>
            </a:r>
            <a:r>
              <a:rPr lang="pt-PT" dirty="0"/>
              <a:t> uma métrica que quantifica a capacidade do modelo em distinguir entre classes positivas e negativas</a:t>
            </a:r>
            <a:b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</a:br>
            <a:r>
              <a:rPr lang="pt-PT" dirty="0"/>
              <a:t>AUC varia 0 e 1</a:t>
            </a:r>
            <a:br>
              <a:rPr lang="pt-PT" dirty="0"/>
            </a:br>
            <a:r>
              <a:rPr lang="pt-PT" dirty="0"/>
              <a:t>AUC de 0,5 	- modelo que não tem capacidade de discriminação (equivalente a uma classificação aleatória) </a:t>
            </a:r>
            <a:br>
              <a:rPr lang="pt-PT" dirty="0"/>
            </a:br>
            <a:r>
              <a:rPr lang="pt-PT" dirty="0"/>
              <a:t>AUC de 1 	- indica uma classificação perfeita. </a:t>
            </a:r>
          </a:p>
          <a:p>
            <a:r>
              <a:rPr lang="pt-PT" dirty="0"/>
              <a:t>Quanto maior o AUC, melhor o desempenho do modelo.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55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Na segunda abordagem usamos pequenos cenários de condução gravados e preclassificados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46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Esses cenários são: </a:t>
            </a:r>
          </a:p>
          <a:p>
            <a:r>
              <a:rPr lang="pt-PT" dirty="0"/>
              <a:t>Cenários de Aceleração em linha reta</a:t>
            </a:r>
          </a:p>
          <a:p>
            <a:r>
              <a:rPr lang="pt-PT" dirty="0"/>
              <a:t>Travagem usando o pedal de travão </a:t>
            </a:r>
          </a:p>
          <a:p>
            <a:r>
              <a:rPr lang="pt-PT" dirty="0"/>
              <a:t>e Interseções.</a:t>
            </a:r>
          </a:p>
          <a:p>
            <a:endParaRPr lang="pt-PT" dirty="0"/>
          </a:p>
          <a:p>
            <a:r>
              <a:rPr lang="pt-PT" dirty="0"/>
              <a:t>Os cenários foram preclassificados como Lento, Normal e Agressivo.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78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Vou descrever o fluxo de dados desde a captura até ao treino e teste do modelo.</a:t>
            </a:r>
          </a:p>
          <a:p>
            <a:endParaRPr lang="pt-PT" dirty="0"/>
          </a:p>
          <a:p>
            <a:r>
              <a:rPr lang="pt-PT" dirty="0"/>
              <a:t>Depois da recolha dos diferentes cenários de condução seguimos para a importação e limpeza dos dados.</a:t>
            </a:r>
          </a:p>
          <a:p>
            <a:endParaRPr lang="pt-PT" dirty="0"/>
          </a:p>
          <a:p>
            <a:r>
              <a:rPr lang="pt-PT" dirty="0"/>
              <a:t>Em seguida aplicamos uma </a:t>
            </a:r>
            <a:r>
              <a:rPr lang="pt-PT" dirty="0" err="1"/>
              <a:t>Rolling</a:t>
            </a:r>
            <a:r>
              <a:rPr lang="pt-PT" dirty="0"/>
              <a:t> </a:t>
            </a:r>
            <a:r>
              <a:rPr lang="pt-PT" dirty="0" err="1"/>
              <a:t>Window</a:t>
            </a:r>
            <a:r>
              <a:rPr lang="pt-PT" dirty="0"/>
              <a:t> centrada de tamanho 3, que calcula a média do próprio valor, o anterior e o seguinte para obter um novo valor. Com isto conseguimos reduzir </a:t>
            </a:r>
            <a:r>
              <a:rPr lang="pt-PT" dirty="0" err="1"/>
              <a:t>ruidos</a:t>
            </a:r>
            <a:r>
              <a:rPr lang="pt-PT" dirty="0"/>
              <a:t> e erros nos dados capturados.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804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Procedemos à normalização dos dados e à segmentação dos dados brutos em janelas temporais de tamanho 16 e com 1 linha de deslocamento</a:t>
            </a:r>
          </a:p>
          <a:p>
            <a:endParaRPr lang="pt-PT" dirty="0"/>
          </a:p>
          <a:p>
            <a:r>
              <a:rPr lang="pt-PT" dirty="0"/>
              <a:t>De seguida dividimos os dados em conjuntos de treino, validação e teste. </a:t>
            </a:r>
          </a:p>
          <a:p>
            <a:r>
              <a:rPr lang="pt-PT" dirty="0"/>
              <a:t>O conjunto de treino e validação são usados para o treino do modelo</a:t>
            </a:r>
          </a:p>
          <a:p>
            <a:r>
              <a:rPr lang="pt-PT" dirty="0"/>
              <a:t>E o conjunto de teste é usado na avaliação do modelo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61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0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Nesta tabela apresentamos os resultados gerais dos modelos desenvolvidos.</a:t>
            </a:r>
          </a:p>
          <a:p>
            <a:endParaRPr lang="pt-PT" dirty="0"/>
          </a:p>
          <a:p>
            <a:r>
              <a:rPr lang="pt-PT" dirty="0"/>
              <a:t>Os modelos têm resultados muito parecidos, o Bidirecional com uma accuracy e </a:t>
            </a:r>
            <a:r>
              <a:rPr lang="pt-PT" dirty="0" err="1"/>
              <a:t>loss</a:t>
            </a:r>
            <a:r>
              <a:rPr lang="pt-PT" dirty="0"/>
              <a:t>, ligeiramente, superior ao Stacked LSTM</a:t>
            </a:r>
          </a:p>
          <a:p>
            <a:r>
              <a:rPr lang="pt-PT" dirty="0"/>
              <a:t>E o Stacked LSTM sendo, ligeiramente, melhor no resto das métricas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19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Nos resultados Por Classe conseguimos analisar qual ou quais as classes que modelo tem mais dificuldade em classificar</a:t>
            </a:r>
          </a:p>
          <a:p>
            <a:endParaRPr lang="pt-PT" dirty="0"/>
          </a:p>
          <a:p>
            <a:r>
              <a:rPr lang="pt-PT" dirty="0"/>
              <a:t>Na matriz de confusão do Stacked LSTM vemos que as linhas da classe “slow” têm a maior quantidade de falsos positivos e falsos negativos</a:t>
            </a:r>
          </a:p>
          <a:p>
            <a:r>
              <a:rPr lang="pt-PT" dirty="0"/>
              <a:t>No erro por classe conseguimos observar um comportamento semelhante, onde a classe “slow” tem um erro por classe significativamente superior.</a:t>
            </a:r>
          </a:p>
          <a:p>
            <a:endParaRPr lang="pt-PT" dirty="0"/>
          </a:p>
          <a:p>
            <a:r>
              <a:rPr lang="pt-PT" dirty="0"/>
              <a:t>Já na </a:t>
            </a:r>
            <a:r>
              <a:rPr lang="pt-PT" dirty="0" err="1"/>
              <a:t>matrix</a:t>
            </a:r>
            <a:r>
              <a:rPr lang="pt-PT" dirty="0"/>
              <a:t> de confusão da Bidirectional LSTM conseguimos observar uma distribuição bastante mais uniforme com menos classificações erradas.</a:t>
            </a:r>
          </a:p>
          <a:p>
            <a:r>
              <a:rPr lang="pt-PT" dirty="0"/>
              <a:t>No entanto, quando observamos o erro por classe vemos que o modelo tem uma ligeira dificuldade na classe “normal”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6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508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66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57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35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39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5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6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just"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Aplicação ↔ </a:t>
            </a:r>
            <a:r>
              <a:rPr lang="pt-PT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A aplicação envia os dados captados pelos sensores para a etapa de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onde são preparados para o modelo.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66495" indent="252095" algn="just">
              <a:lnSpc>
                <a:spcPct val="150000"/>
              </a:lnSpc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pt-PT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↔ Modelo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Os dados tratados servirão de alimento para a rede neuronal, onde são processados para gerar previsões.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66495" indent="252095" algn="just">
              <a:lnSpc>
                <a:spcPct val="150000"/>
              </a:lnSpc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spcAft>
                <a:spcPts val="1000"/>
              </a:spcAft>
              <a:buFont typeface="Courier New" panose="02070309020205020404" pitchFamily="49" charset="0"/>
              <a:buNone/>
            </a:pP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Modelo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↔ Resultados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Os resultados das análises realizadas pelo modelo são organizados e apresentados de maneira acessível aos utilizadores finais.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83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IPL-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foi criado através da utilização da Aplicação para Rastreio de Viaturas pelos estudantes que desenvolveram o projeto. Os dados no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IPL-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possui informações capturadas por sensores em vários tipos de gravações como viagens completas e curtas gravações de manobras ou cenários comuns de condução.</a:t>
            </a:r>
            <a:b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UAH</a:t>
            </a:r>
            <a:r>
              <a:rPr lang="pt-P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pt-PT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DriveSet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é uma coleção pública de dados captados pela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uma aplicação de monitorização de condução, que foi utilizada por vários condutores em diferentes ambientes.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3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7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71BD9-AFB4-5A5F-0947-ED46B9139C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140E6-95BA-0057-1950-4E8156CDB2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273F-0FE7-F820-08FF-30575506AF1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2610C-D7A3-62FD-BBDC-9A48A91E3D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2F309-EAE1-242B-3798-1A86B607F8E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EAD7F-14E2-32C0-CE92-29B8FB1B24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F4BDC9-B1C6-BB8A-879A-FA643DD160D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606B36-BC45-61DF-5BFE-18670B5BEE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A770C27-E48E-448C-2656-D63DB5BA29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4C23BBB-C2A0-C896-33D2-77BACBBBC8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D7E2C7D-5820-7B29-56A0-7163D20AE2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D7365B2-DEFD-B0D9-D738-27074DA325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F4F3A-2032-8C89-B025-E79D800070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5D02B-8C89-7254-C7EE-FB85C7090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C62C-B70E-4641-ACAB-D5F62AE042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89942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700AB-C411-3D4B-76D7-9EA755C56F5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6448-0E65-626E-8895-AEC5A2AD31C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15AA9-D16B-CF05-8683-DB64DC018EE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0D238-CA7C-8A68-0CEC-FDFEEDBCDA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85529-C097-60BC-C905-1A567D8AA9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81399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7ADB-4759-3D24-12A1-A7402ADA9C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2D3F5-3F71-BC98-F382-320CF7321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E9B52-C7FA-581D-DC86-0F50E2E5617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1D806-B302-A43F-C3C3-754CD57339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2FAE1-ED38-9D72-183F-240C5E976C2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F791-38D6-932F-46E0-8725AFEB61B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Alberto Pingo | João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25.png"/><Relationship Id="rId5" Type="http://schemas.openxmlformats.org/officeDocument/2006/relationships/image" Target="../media/image27.png"/><Relationship Id="rId10" Type="http://schemas.openxmlformats.org/officeDocument/2006/relationships/image" Target="../media/image29.png"/><Relationship Id="rId4" Type="http://schemas.openxmlformats.org/officeDocument/2006/relationships/image" Target="../media/image1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32.png"/><Relationship Id="rId4" Type="http://schemas.openxmlformats.org/officeDocument/2006/relationships/image" Target="../media/image11.png"/><Relationship Id="rId9" Type="http://schemas.openxmlformats.org/officeDocument/2006/relationships/image" Target="../media/image3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797" y="2475907"/>
            <a:ext cx="8470406" cy="1023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AI Driving Classification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D6CD9-BF09-9F35-6699-3F2AE0A5170F}"/>
              </a:ext>
            </a:extLst>
          </p:cNvPr>
          <p:cNvSpPr txBox="1"/>
          <p:nvPr/>
        </p:nvSpPr>
        <p:spPr>
          <a:xfrm>
            <a:off x="1317615" y="4990686"/>
            <a:ext cx="609750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/>
              <a:t>Projeto Informático </a:t>
            </a:r>
            <a:r>
              <a:rPr lang="pt-PT" sz="2000" b="1" dirty="0"/>
              <a:t>2023/2024</a:t>
            </a:r>
            <a:endParaRPr lang="pt-PT" sz="2100" b="1" dirty="0"/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B1201F4-E000-8E45-A082-AFB04EB3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07895-6565-9E52-B183-7DE8FAD4336C}"/>
              </a:ext>
            </a:extLst>
          </p:cNvPr>
          <p:cNvSpPr txBox="1"/>
          <p:nvPr/>
        </p:nvSpPr>
        <p:spPr>
          <a:xfrm>
            <a:off x="6311900" y="5406184"/>
            <a:ext cx="4560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cs typeface="Arial" panose="020B0604020202020204" pitchFamily="34" charset="0"/>
              </a:rPr>
              <a:t>Professora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US" dirty="0" err="1"/>
              <a:t>Anabela</a:t>
            </a:r>
            <a:r>
              <a:rPr lang="en-US" dirty="0"/>
              <a:t> Moreira Bernardino</a:t>
            </a:r>
            <a:endParaRPr lang="en-GB" dirty="0">
              <a:cs typeface="Arial" panose="020B0604020202020204" pitchFamily="34" charset="0"/>
            </a:endParaRPr>
          </a:p>
          <a:p>
            <a:r>
              <a:rPr lang="en-GB" dirty="0">
                <a:cs typeface="Arial" panose="020B0604020202020204" pitchFamily="34" charset="0"/>
              </a:rPr>
              <a:t>Professor </a:t>
            </a:r>
            <a:r>
              <a:rPr lang="en-US" dirty="0" err="1"/>
              <a:t>Sílvio</a:t>
            </a:r>
            <a:r>
              <a:rPr lang="en-US" dirty="0"/>
              <a:t> </a:t>
            </a:r>
            <a:r>
              <a:rPr lang="en-US" dirty="0" err="1"/>
              <a:t>Priem</a:t>
            </a:r>
            <a:r>
              <a:rPr lang="en-US" dirty="0"/>
              <a:t> Mendes</a:t>
            </a:r>
          </a:p>
          <a:p>
            <a:r>
              <a:rPr lang="en-GB" dirty="0">
                <a:cs typeface="Arial" panose="020B0604020202020204" pitchFamily="34" charset="0"/>
              </a:rPr>
              <a:t>Professor</a:t>
            </a:r>
            <a:r>
              <a:rPr lang="en-US" dirty="0"/>
              <a:t> Paulo Jorge Gonçalves Loureiro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5F6E3-AE93-61D8-37F0-7FDA6C9DC034}"/>
              </a:ext>
            </a:extLst>
          </p:cNvPr>
          <p:cNvSpPr txBox="1"/>
          <p:nvPr/>
        </p:nvSpPr>
        <p:spPr>
          <a:xfrm>
            <a:off x="1317615" y="5406184"/>
            <a:ext cx="3379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/>
              <a:t>Alberto Pingo | 2202145</a:t>
            </a:r>
          </a:p>
          <a:p>
            <a:r>
              <a:rPr lang="pt-PT" sz="1800" dirty="0"/>
              <a:t>João Castro | 2201781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E586C-F6D4-3602-C181-2DB3A9C6915C}"/>
              </a:ext>
            </a:extLst>
          </p:cNvPr>
          <p:cNvSpPr txBox="1"/>
          <p:nvPr/>
        </p:nvSpPr>
        <p:spPr>
          <a:xfrm>
            <a:off x="6311900" y="4990685"/>
            <a:ext cx="19634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>
                <a:cs typeface="Arial" panose="020B0604020202020204" pitchFamily="34" charset="0"/>
              </a:rPr>
              <a:t>Orientadores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F16CF6-D953-E1A4-7403-8826ECC1D428}"/>
              </a:ext>
            </a:extLst>
          </p:cNvPr>
          <p:cNvSpPr txBox="1">
            <a:spLocks/>
          </p:cNvSpPr>
          <p:nvPr/>
        </p:nvSpPr>
        <p:spPr>
          <a:xfrm>
            <a:off x="5475117" y="3429000"/>
            <a:ext cx="1241765" cy="6924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LSTM</a:t>
            </a:r>
            <a:endParaRPr lang="pt-PT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10</a:t>
            </a:fld>
            <a:endParaRPr 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Cenário de condução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2CF62A-FA45-1A9D-FB24-54011A19EF6D}"/>
              </a:ext>
            </a:extLst>
          </p:cNvPr>
          <p:cNvSpPr/>
          <p:nvPr/>
        </p:nvSpPr>
        <p:spPr>
          <a:xfrm>
            <a:off x="4857588" y="4944312"/>
            <a:ext cx="890700" cy="8907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9" name="Rectangle 18" descr="Speedometer Low with solid fill">
            <a:extLst>
              <a:ext uri="{FF2B5EF4-FFF2-40B4-BE49-F238E27FC236}">
                <a16:creationId xmlns:a16="http://schemas.microsoft.com/office/drawing/2014/main" id="{E7496CFC-13F0-F7F5-EF68-0FA2E87936A1}"/>
              </a:ext>
            </a:extLst>
          </p:cNvPr>
          <p:cNvSpPr/>
          <p:nvPr/>
        </p:nvSpPr>
        <p:spPr>
          <a:xfrm>
            <a:off x="5054743" y="5111118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2910E7-910A-5F29-CF4E-6EABADEF1666}"/>
              </a:ext>
            </a:extLst>
          </p:cNvPr>
          <p:cNvSpPr/>
          <p:nvPr/>
        </p:nvSpPr>
        <p:spPr>
          <a:xfrm>
            <a:off x="4573805" y="5640721"/>
            <a:ext cx="1458984" cy="58359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AA6AE6-AB7A-6915-468D-1AC3FF072C47}"/>
              </a:ext>
            </a:extLst>
          </p:cNvPr>
          <p:cNvSpPr/>
          <p:nvPr/>
        </p:nvSpPr>
        <p:spPr>
          <a:xfrm>
            <a:off x="6443714" y="4945032"/>
            <a:ext cx="889980" cy="88998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4" name="Rectangle 23" descr="Gauge with solid fill">
            <a:extLst>
              <a:ext uri="{FF2B5EF4-FFF2-40B4-BE49-F238E27FC236}">
                <a16:creationId xmlns:a16="http://schemas.microsoft.com/office/drawing/2014/main" id="{535D008E-12BA-37EE-AE4B-2D196C792B6C}"/>
              </a:ext>
            </a:extLst>
          </p:cNvPr>
          <p:cNvSpPr/>
          <p:nvPr/>
        </p:nvSpPr>
        <p:spPr>
          <a:xfrm>
            <a:off x="6633382" y="5132822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1381D0-4BC1-DFB2-E22C-C219F4E4A2C8}"/>
              </a:ext>
            </a:extLst>
          </p:cNvPr>
          <p:cNvGrpSpPr/>
          <p:nvPr/>
        </p:nvGrpSpPr>
        <p:grpSpPr>
          <a:xfrm>
            <a:off x="6159212" y="5884562"/>
            <a:ext cx="1458984" cy="583593"/>
            <a:chOff x="2360576" y="1167802"/>
            <a:chExt cx="1458984" cy="58359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3958D5-7FEE-A90C-3E84-55AE2A9E3C6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FC24B4-586C-DB48-D714-DDE1C8799EE1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021E709-994C-B09E-C00A-1808F78D3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71479"/>
              </p:ext>
            </p:extLst>
          </p:nvPr>
        </p:nvGraphicFramePr>
        <p:xfrm>
          <a:off x="2265319" y="1113955"/>
          <a:ext cx="7787784" cy="756467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796324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991460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311353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433252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Bigger</a:t>
                      </a:r>
                      <a:r>
                        <a:rPr lang="pt-PT" sz="1600" dirty="0">
                          <a:effectLst/>
                        </a:rPr>
                        <a:t> Trips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a condução ao longo de uma viagem prolongada.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</a:tbl>
          </a:graphicData>
        </a:graphic>
      </p:graphicFrame>
      <p:pic>
        <p:nvPicPr>
          <p:cNvPr id="2" name="Picture 1" descr="A map with orange dots&#10;&#10;Description automatically generated">
            <a:extLst>
              <a:ext uri="{FF2B5EF4-FFF2-40B4-BE49-F238E27FC236}">
                <a16:creationId xmlns:a16="http://schemas.microsoft.com/office/drawing/2014/main" id="{17E65E6A-F352-A66F-7920-4E1022CCF65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6610" b="13939"/>
          <a:stretch/>
        </p:blipFill>
        <p:spPr>
          <a:xfrm>
            <a:off x="2265319" y="1880546"/>
            <a:ext cx="7787785" cy="264086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9852132-D797-59E7-A8C1-FBFA611DDBAB}"/>
              </a:ext>
            </a:extLst>
          </p:cNvPr>
          <p:cNvGrpSpPr/>
          <p:nvPr/>
        </p:nvGrpSpPr>
        <p:grpSpPr>
          <a:xfrm>
            <a:off x="4530669" y="5884560"/>
            <a:ext cx="1559203" cy="583593"/>
            <a:chOff x="2260357" y="1167802"/>
            <a:chExt cx="1559203" cy="58359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AD7555-1E83-6952-9602-B62A4FBDE255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6D6E19-2B02-20A8-4A1A-550C2CD2C886}"/>
                </a:ext>
              </a:extLst>
            </p:cNvPr>
            <p:cNvSpPr txBox="1"/>
            <p:nvPr/>
          </p:nvSpPr>
          <p:spPr>
            <a:xfrm>
              <a:off x="2260357" y="1167802"/>
              <a:ext cx="1559203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NON-Aggressive</a:t>
              </a:r>
              <a:endParaRPr lang="en-US" sz="1400" b="1" i="1" kern="1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09C5514-3644-1E14-EF10-9B06869F3C0A}"/>
              </a:ext>
            </a:extLst>
          </p:cNvPr>
          <p:cNvSpPr txBox="1"/>
          <p:nvPr/>
        </p:nvSpPr>
        <p:spPr>
          <a:xfrm>
            <a:off x="4101811" y="4573028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Gráfico de manobras Abrantes-Leiria.</a:t>
            </a:r>
          </a:p>
        </p:txBody>
      </p:sp>
    </p:spTree>
    <p:extLst>
      <p:ext uri="{BB962C8B-B14F-4D97-AF65-F5344CB8AC3E}">
        <p14:creationId xmlns:p14="http://schemas.microsoft.com/office/powerpoint/2010/main" val="135797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 animBg="1"/>
      <p:bldP spid="24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11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pic>
        <p:nvPicPr>
          <p:cNvPr id="8" name="Picture 7" descr="A diagram of a system&#10;&#10;Description automatically generated">
            <a:extLst>
              <a:ext uri="{FF2B5EF4-FFF2-40B4-BE49-F238E27FC236}">
                <a16:creationId xmlns:a16="http://schemas.microsoft.com/office/drawing/2014/main" id="{6414C40F-4196-79E9-E8AF-C7F323FB4E1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14" t="4303" r="4562"/>
          <a:stretch/>
        </p:blipFill>
        <p:spPr>
          <a:xfrm>
            <a:off x="3253339" y="823197"/>
            <a:ext cx="5284200" cy="4945908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EB659DD-8328-3AC8-6A2D-FE6D20F0577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6352C7-D3F9-0AD5-2EBB-AB95266C2446}"/>
              </a:ext>
            </a:extLst>
          </p:cNvPr>
          <p:cNvSpPr txBox="1"/>
          <p:nvPr/>
        </p:nvSpPr>
        <p:spPr>
          <a:xfrm>
            <a:off x="4101811" y="5830907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Diagrama ilustrativo do tratamento dos dados.</a:t>
            </a:r>
          </a:p>
        </p:txBody>
      </p:sp>
    </p:spTree>
    <p:extLst>
      <p:ext uri="{BB962C8B-B14F-4D97-AF65-F5344CB8AC3E}">
        <p14:creationId xmlns:p14="http://schemas.microsoft.com/office/powerpoint/2010/main" val="194457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12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pic>
        <p:nvPicPr>
          <p:cNvPr id="3" name="Picture 2" descr="A diagram of a positive and negative values&#10;&#10;Description automatically generated">
            <a:extLst>
              <a:ext uri="{FF2B5EF4-FFF2-40B4-BE49-F238E27FC236}">
                <a16:creationId xmlns:a16="http://schemas.microsoft.com/office/drawing/2014/main" id="{E90D7E33-3051-40D3-AE22-BAF591886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529" y="776436"/>
            <a:ext cx="5202941" cy="50159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78CC87-F6AE-2E42-A331-2EE201C7FE14}"/>
              </a:ext>
            </a:extLst>
          </p:cNvPr>
          <p:cNvSpPr txBox="1"/>
          <p:nvPr/>
        </p:nvSpPr>
        <p:spPr>
          <a:xfrm>
            <a:off x="4101811" y="5830907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Diagrama ilustrativo do tratamento dos dados.</a:t>
            </a:r>
          </a:p>
        </p:txBody>
      </p:sp>
    </p:spTree>
    <p:extLst>
      <p:ext uri="{BB962C8B-B14F-4D97-AF65-F5344CB8AC3E}">
        <p14:creationId xmlns:p14="http://schemas.microsoft.com/office/powerpoint/2010/main" val="33344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13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pic>
        <p:nvPicPr>
          <p:cNvPr id="3" name="Picture 2" descr="A diagram of a function&#10;&#10;Description automatically generated">
            <a:extLst>
              <a:ext uri="{FF2B5EF4-FFF2-40B4-BE49-F238E27FC236}">
                <a16:creationId xmlns:a16="http://schemas.microsoft.com/office/drawing/2014/main" id="{84363E43-60CC-DCD1-6A6C-AF0CC85DD54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3684" t="3665" r="2757"/>
          <a:stretch/>
        </p:blipFill>
        <p:spPr>
          <a:xfrm>
            <a:off x="3521241" y="819372"/>
            <a:ext cx="4940765" cy="4926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FA6DC6-7E9B-7EEC-2A82-C82D2D689436}"/>
              </a:ext>
            </a:extLst>
          </p:cNvPr>
          <p:cNvSpPr txBox="1"/>
          <p:nvPr/>
        </p:nvSpPr>
        <p:spPr>
          <a:xfrm>
            <a:off x="4101811" y="5830907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Diagrama ilustrativo do tratamento dos dados.</a:t>
            </a:r>
          </a:p>
        </p:txBody>
      </p:sp>
    </p:spTree>
    <p:extLst>
      <p:ext uri="{BB962C8B-B14F-4D97-AF65-F5344CB8AC3E}">
        <p14:creationId xmlns:p14="http://schemas.microsoft.com/office/powerpoint/2010/main" val="331488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14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pic>
        <p:nvPicPr>
          <p:cNvPr id="5" name="Picture 4" descr="A diagram of a data flow&#10;&#10;Description automatically generated">
            <a:extLst>
              <a:ext uri="{FF2B5EF4-FFF2-40B4-BE49-F238E27FC236}">
                <a16:creationId xmlns:a16="http://schemas.microsoft.com/office/drawing/2014/main" id="{CC4E704C-C1B1-D234-B8D9-07717D5A33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48" r="3850"/>
          <a:stretch/>
        </p:blipFill>
        <p:spPr>
          <a:xfrm>
            <a:off x="3578993" y="917647"/>
            <a:ext cx="5072514" cy="48437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7874B5-F4B3-3CF1-E84D-7A292EE0FED3}"/>
              </a:ext>
            </a:extLst>
          </p:cNvPr>
          <p:cNvSpPr txBox="1"/>
          <p:nvPr/>
        </p:nvSpPr>
        <p:spPr>
          <a:xfrm>
            <a:off x="4101811" y="5830907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Diagrama ilustrativo do tratamento dos dados.</a:t>
            </a:r>
          </a:p>
        </p:txBody>
      </p:sp>
    </p:spTree>
    <p:extLst>
      <p:ext uri="{BB962C8B-B14F-4D97-AF65-F5344CB8AC3E}">
        <p14:creationId xmlns:p14="http://schemas.microsoft.com/office/powerpoint/2010/main" val="376391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Modelos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15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0" name="Title 6">
            <a:extLst>
              <a:ext uri="{FF2B5EF4-FFF2-40B4-BE49-F238E27FC236}">
                <a16:creationId xmlns:a16="http://schemas.microsoft.com/office/drawing/2014/main" id="{8BDB5905-9F2D-572E-E649-FDAECE165AEC}"/>
              </a:ext>
            </a:extLst>
          </p:cNvPr>
          <p:cNvSpPr txBox="1">
            <a:spLocks/>
          </p:cNvSpPr>
          <p:nvPr/>
        </p:nvSpPr>
        <p:spPr>
          <a:xfrm>
            <a:off x="4911551" y="951402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1B4F5E7C-34E7-1671-724A-74276CC3CA7F}"/>
              </a:ext>
            </a:extLst>
          </p:cNvPr>
          <p:cNvSpPr txBox="1">
            <a:spLocks/>
          </p:cNvSpPr>
          <p:nvPr/>
        </p:nvSpPr>
        <p:spPr>
          <a:xfrm>
            <a:off x="4860902" y="2528659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BDBB827D-151D-C617-CB53-80A84732A942}"/>
              </a:ext>
            </a:extLst>
          </p:cNvPr>
          <p:cNvSpPr txBox="1">
            <a:spLocks/>
          </p:cNvSpPr>
          <p:nvPr/>
        </p:nvSpPr>
        <p:spPr>
          <a:xfrm>
            <a:off x="4789170" y="4191693"/>
            <a:ext cx="2443988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 err="1">
                <a:latin typeface="Univers Light (Body)"/>
                <a:cs typeface="Arial" panose="020B0604020202020204" pitchFamily="34" charset="0"/>
              </a:rPr>
              <a:t>Convolutional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A4DDC9-35FD-A9D0-285D-10A82BAE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1432303"/>
            <a:ext cx="7247953" cy="68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728236C-6D9A-2DAB-7FED-B5596AE5F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2977841"/>
            <a:ext cx="10012460" cy="6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0EF877-54FB-6FE9-B296-D9A48E263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08" y="4641266"/>
            <a:ext cx="9055637" cy="6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D74D41-B1BC-EEE8-E651-9CFC329A4FA8}"/>
              </a:ext>
            </a:extLst>
          </p:cNvPr>
          <p:cNvSpPr txBox="1"/>
          <p:nvPr/>
        </p:nvSpPr>
        <p:spPr>
          <a:xfrm>
            <a:off x="1783817" y="2120292"/>
            <a:ext cx="8624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</a:t>
            </a:r>
            <a:r>
              <a:rPr lang="pt-PT" sz="1000" i="1" dirty="0"/>
              <a:t>Stacked</a:t>
            </a:r>
            <a:r>
              <a:rPr lang="pt-PT" sz="1000" dirty="0"/>
              <a:t> LSTM da primeira abordagem.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72AD1-9580-CFA3-4B61-9CBA9CB49384}"/>
              </a:ext>
            </a:extLst>
          </p:cNvPr>
          <p:cNvSpPr txBox="1"/>
          <p:nvPr/>
        </p:nvSpPr>
        <p:spPr>
          <a:xfrm>
            <a:off x="1742443" y="3649232"/>
            <a:ext cx="8624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</a:t>
            </a:r>
            <a:r>
              <a:rPr lang="pt-PT" sz="1000" i="1" dirty="0"/>
              <a:t>Bidirectional</a:t>
            </a:r>
            <a:r>
              <a:rPr lang="pt-PT" sz="1000" dirty="0"/>
              <a:t> LSTM da primeira abordagem.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16828-40BE-30B9-000B-E590EC3998F9}"/>
              </a:ext>
            </a:extLst>
          </p:cNvPr>
          <p:cNvSpPr txBox="1"/>
          <p:nvPr/>
        </p:nvSpPr>
        <p:spPr>
          <a:xfrm>
            <a:off x="1698981" y="5350796"/>
            <a:ext cx="8624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</a:t>
            </a:r>
            <a:r>
              <a:rPr lang="pt-PT" sz="1000" i="1" dirty="0" err="1"/>
              <a:t>Convolucional</a:t>
            </a:r>
            <a:r>
              <a:rPr lang="pt-PT" sz="1000" dirty="0"/>
              <a:t> LSTM da primeira abordagem.</a:t>
            </a:r>
          </a:p>
        </p:txBody>
      </p:sp>
    </p:spTree>
    <p:extLst>
      <p:ext uri="{BB962C8B-B14F-4D97-AF65-F5344CB8AC3E}">
        <p14:creationId xmlns:p14="http://schemas.microsoft.com/office/powerpoint/2010/main" val="1543243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/>
      <p:bldP spid="5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16</a:t>
            </a:fld>
            <a:endParaRPr lang="en-US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D0BE9C-4B2A-13F2-1846-CE9D671D0CA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0687D-F161-331F-3576-06E7699C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721D4AC-03C6-A7C0-8BDB-732E2AA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Treino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2E8C5-B80A-F921-E952-6C482071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426" y="694115"/>
            <a:ext cx="7576362" cy="48470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7F9833-90BC-BB2A-63BB-72F04981840D}"/>
              </a:ext>
            </a:extLst>
          </p:cNvPr>
          <p:cNvSpPr txBox="1"/>
          <p:nvPr/>
        </p:nvSpPr>
        <p:spPr>
          <a:xfrm>
            <a:off x="4917530" y="5663710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Comparação da </a:t>
            </a:r>
            <a:r>
              <a:rPr lang="pt-PT" sz="1000" i="1" dirty="0" err="1"/>
              <a:t>loss</a:t>
            </a:r>
            <a:r>
              <a:rPr lang="pt-PT" sz="1000" dirty="0"/>
              <a:t> e </a:t>
            </a:r>
            <a:r>
              <a:rPr lang="pt-PT" sz="1000" dirty="0" err="1"/>
              <a:t>val_</a:t>
            </a:r>
            <a:r>
              <a:rPr lang="pt-PT" sz="1000" i="1" dirty="0" err="1"/>
              <a:t>loss</a:t>
            </a:r>
            <a:r>
              <a:rPr lang="pt-PT" sz="1000" dirty="0"/>
              <a:t>  - </a:t>
            </a:r>
            <a:r>
              <a:rPr lang="pt-PT" sz="1000" i="1" dirty="0" err="1"/>
              <a:t>Convolutional</a:t>
            </a:r>
            <a:r>
              <a:rPr lang="pt-PT" sz="1000" dirty="0"/>
              <a:t> LSTM.</a:t>
            </a:r>
          </a:p>
        </p:txBody>
      </p:sp>
    </p:spTree>
    <p:extLst>
      <p:ext uri="{BB962C8B-B14F-4D97-AF65-F5344CB8AC3E}">
        <p14:creationId xmlns:p14="http://schemas.microsoft.com/office/powerpoint/2010/main" val="407935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17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F64EEA-40D8-6176-35EB-8C60E4A14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32681"/>
              </p:ext>
            </p:extLst>
          </p:nvPr>
        </p:nvGraphicFramePr>
        <p:xfrm>
          <a:off x="2329361" y="1879600"/>
          <a:ext cx="7533277" cy="309880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202325">
                  <a:extLst>
                    <a:ext uri="{9D8B030D-6E8A-4147-A177-3AD203B41FA5}">
                      <a16:colId xmlns:a16="http://schemas.microsoft.com/office/drawing/2014/main" val="876271607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364642405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2081511360"/>
                    </a:ext>
                  </a:extLst>
                </a:gridCol>
                <a:gridCol w="2130552">
                  <a:extLst>
                    <a:ext uri="{9D8B030D-6E8A-4147-A177-3AD203B41FA5}">
                      <a16:colId xmlns:a16="http://schemas.microsoft.com/office/drawing/2014/main" val="2203261550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Metrics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ConvLSTM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BiLSTM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>
                          <a:solidFill>
                            <a:schemeClr val="tx1"/>
                          </a:solidFill>
                          <a:effectLst/>
                        </a:rPr>
                        <a:t>Stacked 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126222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 err="1">
                          <a:effectLst/>
                        </a:rPr>
                        <a:t>Test</a:t>
                      </a:r>
                      <a:r>
                        <a:rPr lang="pt-PT" sz="2000" dirty="0">
                          <a:effectLst/>
                        </a:rPr>
                        <a:t> </a:t>
                      </a:r>
                      <a:r>
                        <a:rPr lang="pt-PT" sz="2000" b="1" kern="1200" dirty="0">
                          <a:solidFill>
                            <a:schemeClr val="tx1"/>
                          </a:solidFill>
                          <a:effectLst/>
                        </a:rPr>
                        <a:t>Accuracy 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97.71%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96.06%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96.38%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281016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95.40%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84.66%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95.00%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5609287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F1 Score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93.02%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87.56%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85.65%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8348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93.96%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81.66%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89.29%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4234989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Hamming Loss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0.20%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0.33%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0.32%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11943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Jaccard Score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88.95%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72.69%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81.95%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25693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FBAE615-CA14-139A-EAF7-DAC27EC9C559}"/>
              </a:ext>
            </a:extLst>
          </p:cNvPr>
          <p:cNvSpPr txBox="1"/>
          <p:nvPr/>
        </p:nvSpPr>
        <p:spPr>
          <a:xfrm>
            <a:off x="2806040" y="5054987"/>
            <a:ext cx="6579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Comparação Geral de resultados da primeira abordagem.</a:t>
            </a:r>
          </a:p>
        </p:txBody>
      </p:sp>
    </p:spTree>
    <p:extLst>
      <p:ext uri="{BB962C8B-B14F-4D97-AF65-F5344CB8AC3E}">
        <p14:creationId xmlns:p14="http://schemas.microsoft.com/office/powerpoint/2010/main" val="3225325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 por classe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18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5" name="Title 6">
            <a:extLst>
              <a:ext uri="{FF2B5EF4-FFF2-40B4-BE49-F238E27FC236}">
                <a16:creationId xmlns:a16="http://schemas.microsoft.com/office/drawing/2014/main" id="{C5E63A83-65CD-01EE-3C55-D453F19C5A97}"/>
              </a:ext>
            </a:extLst>
          </p:cNvPr>
          <p:cNvSpPr txBox="1">
            <a:spLocks/>
          </p:cNvSpPr>
          <p:nvPr/>
        </p:nvSpPr>
        <p:spPr>
          <a:xfrm>
            <a:off x="4882392" y="1248624"/>
            <a:ext cx="242721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BEDB79-0D68-0ED3-15F9-4D86E0559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414" y="1955064"/>
            <a:ext cx="3744770" cy="2947872"/>
          </a:xfrm>
          <a:prstGeom prst="rect">
            <a:avLst/>
          </a:prstGeom>
        </p:spPr>
      </p:pic>
      <p:pic>
        <p:nvPicPr>
          <p:cNvPr id="9" name="Picture 8" descr="A green and white chart&#10;&#10;Description automatically generated">
            <a:extLst>
              <a:ext uri="{FF2B5EF4-FFF2-40B4-BE49-F238E27FC236}">
                <a16:creationId xmlns:a16="http://schemas.microsoft.com/office/drawing/2014/main" id="{0F010C92-838B-19F9-B46D-51655A4A9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662" y="1955064"/>
            <a:ext cx="4114800" cy="29509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59D2D8-6639-D553-8843-DD37388E1402}"/>
              </a:ext>
            </a:extLst>
          </p:cNvPr>
          <p:cNvSpPr txBox="1"/>
          <p:nvPr/>
        </p:nvSpPr>
        <p:spPr>
          <a:xfrm>
            <a:off x="1520662" y="4951061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Matriz de Confusão Agregada- Stacked LSTM (1A).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FFFE6C-538B-AC5A-3CEB-E4A74F537E77}"/>
              </a:ext>
            </a:extLst>
          </p:cNvPr>
          <p:cNvSpPr txBox="1"/>
          <p:nvPr/>
        </p:nvSpPr>
        <p:spPr>
          <a:xfrm>
            <a:off x="6651414" y="4951060"/>
            <a:ext cx="3744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Curvas ROC - Stacked LSTM (1A).</a:t>
            </a:r>
          </a:p>
        </p:txBody>
      </p:sp>
    </p:spTree>
    <p:extLst>
      <p:ext uri="{BB962C8B-B14F-4D97-AF65-F5344CB8AC3E}">
        <p14:creationId xmlns:p14="http://schemas.microsoft.com/office/powerpoint/2010/main" val="186770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44E259-2958-3D61-5DC9-4984B4268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302" y="1955064"/>
            <a:ext cx="3736881" cy="29416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 por classe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19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5" name="Title 6">
            <a:extLst>
              <a:ext uri="{FF2B5EF4-FFF2-40B4-BE49-F238E27FC236}">
                <a16:creationId xmlns:a16="http://schemas.microsoft.com/office/drawing/2014/main" id="{C5E63A83-65CD-01EE-3C55-D453F19C5A97}"/>
              </a:ext>
            </a:extLst>
          </p:cNvPr>
          <p:cNvSpPr txBox="1">
            <a:spLocks/>
          </p:cNvSpPr>
          <p:nvPr/>
        </p:nvSpPr>
        <p:spPr>
          <a:xfrm>
            <a:off x="4882392" y="1248624"/>
            <a:ext cx="242721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3" name="Picture 2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746C9326-5E57-EB60-C45E-018BC3AB8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662" y="1955064"/>
            <a:ext cx="4254496" cy="2947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C133DB-ED9A-C27E-D422-931E3905FACF}"/>
              </a:ext>
            </a:extLst>
          </p:cNvPr>
          <p:cNvSpPr txBox="1"/>
          <p:nvPr/>
        </p:nvSpPr>
        <p:spPr>
          <a:xfrm>
            <a:off x="1520662" y="4951061"/>
            <a:ext cx="425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Matriz de Confusão Agregada- Bidirectional LSTM (1A).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28573-53B1-67D4-E1C4-B1D28F951EBD}"/>
              </a:ext>
            </a:extLst>
          </p:cNvPr>
          <p:cNvSpPr txBox="1"/>
          <p:nvPr/>
        </p:nvSpPr>
        <p:spPr>
          <a:xfrm>
            <a:off x="6659302" y="4951060"/>
            <a:ext cx="3736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Curvas ROC - Bidirectional LSTM (1A).</a:t>
            </a:r>
          </a:p>
        </p:txBody>
      </p:sp>
    </p:spTree>
    <p:extLst>
      <p:ext uri="{BB962C8B-B14F-4D97-AF65-F5344CB8AC3E}">
        <p14:creationId xmlns:p14="http://schemas.microsoft.com/office/powerpoint/2010/main" val="162809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23" y="737115"/>
            <a:ext cx="4524178" cy="5407091"/>
          </a:xfrm>
        </p:spPr>
        <p:txBody>
          <a:bodyPr/>
          <a:lstStyle/>
          <a:p>
            <a:r>
              <a:rPr lang="en-GB" sz="3600" b="1" dirty="0" err="1">
                <a:cs typeface="Arial" panose="020B0604020202020204" pitchFamily="34" charset="0"/>
              </a:rPr>
              <a:t>Sumário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28544" y="1894379"/>
            <a:ext cx="4449712" cy="422650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sz="2400" dirty="0"/>
              <a:t>Introdução, Motivação e Objetivos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Soluções Existentes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Tecnologias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Arquitetura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Primeira Abordagem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Segunda Abordagem 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Resultados Obtidos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Artigo 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Desafios e Dificuldades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Conclusões</a:t>
            </a:r>
          </a:p>
          <a:p>
            <a:pPr marL="457200" indent="-457200">
              <a:buFont typeface="+mj-lt"/>
              <a:buAutoNum type="arabicPeriod"/>
            </a:pPr>
            <a:endParaRPr lang="pt-PT" sz="2400" dirty="0"/>
          </a:p>
          <a:p>
            <a:pPr marL="457200" indent="-457200">
              <a:buFont typeface="+mj-lt"/>
              <a:buAutoNum type="arabicPeriod"/>
            </a:pPr>
            <a:endParaRPr lang="pt-PT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</a:t>
            </a:fld>
            <a:endParaRPr lang="en-US" sz="18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25552FE-10ED-8E49-9286-475A5723D0A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0521DE2-1F63-7063-0265-86036DD469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 por classe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20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8464E5-0BF0-EEB8-22B6-285BD33E5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662" y="1958169"/>
            <a:ext cx="4012038" cy="29416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267C447-47EA-C79C-468C-D8A47DEA8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302" y="1958169"/>
            <a:ext cx="3736881" cy="2941662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AA5708BC-0588-4BBF-F6F7-1AE083BC5E66}"/>
              </a:ext>
            </a:extLst>
          </p:cNvPr>
          <p:cNvSpPr txBox="1">
            <a:spLocks/>
          </p:cNvSpPr>
          <p:nvPr/>
        </p:nvSpPr>
        <p:spPr>
          <a:xfrm>
            <a:off x="4882392" y="1248624"/>
            <a:ext cx="242721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 err="1">
                <a:latin typeface="Univers Light (Body)"/>
                <a:cs typeface="Arial" panose="020B0604020202020204" pitchFamily="34" charset="0"/>
              </a:rPr>
              <a:t>Convolucional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6AF9A-9228-7570-1C44-21DFE1E0B025}"/>
              </a:ext>
            </a:extLst>
          </p:cNvPr>
          <p:cNvSpPr txBox="1"/>
          <p:nvPr/>
        </p:nvSpPr>
        <p:spPr>
          <a:xfrm>
            <a:off x="1520663" y="4951061"/>
            <a:ext cx="4012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Matriz de Confusão Agregada- </a:t>
            </a:r>
            <a:r>
              <a:rPr lang="pt-PT" sz="1000" dirty="0" err="1"/>
              <a:t>Convolucional</a:t>
            </a:r>
            <a:r>
              <a:rPr lang="pt-PT" sz="1000" dirty="0"/>
              <a:t> LSTM (1A).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CA30F-FCFE-6944-2710-D3CCADBEED0F}"/>
              </a:ext>
            </a:extLst>
          </p:cNvPr>
          <p:cNvSpPr txBox="1"/>
          <p:nvPr/>
        </p:nvSpPr>
        <p:spPr>
          <a:xfrm>
            <a:off x="6659300" y="4951060"/>
            <a:ext cx="3736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Curvas ROC - </a:t>
            </a:r>
            <a:r>
              <a:rPr lang="pt-PT" sz="1000" dirty="0" err="1"/>
              <a:t>Convolucional</a:t>
            </a:r>
            <a:r>
              <a:rPr lang="pt-PT" sz="1000" dirty="0"/>
              <a:t> LSTM (1A).</a:t>
            </a:r>
          </a:p>
        </p:txBody>
      </p:sp>
    </p:spTree>
    <p:extLst>
      <p:ext uri="{BB962C8B-B14F-4D97-AF65-F5344CB8AC3E}">
        <p14:creationId xmlns:p14="http://schemas.microsoft.com/office/powerpoint/2010/main" val="394763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 por classe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21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1D1F6E0-1A6C-232E-B6AD-263DD8949166}"/>
              </a:ext>
            </a:extLst>
          </p:cNvPr>
          <p:cNvSpPr txBox="1">
            <a:spLocks/>
          </p:cNvSpPr>
          <p:nvPr/>
        </p:nvSpPr>
        <p:spPr>
          <a:xfrm>
            <a:off x="1743455" y="776531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4BC2F03-7C1E-41FC-467C-30C492E35838}"/>
              </a:ext>
            </a:extLst>
          </p:cNvPr>
          <p:cNvSpPr txBox="1">
            <a:spLocks/>
          </p:cNvSpPr>
          <p:nvPr/>
        </p:nvSpPr>
        <p:spPr>
          <a:xfrm>
            <a:off x="4945739" y="7765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3" name="Picture 12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7D1DE065-CA9C-7CEF-662E-35D4D04E2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318" y="1280841"/>
            <a:ext cx="2995363" cy="2075439"/>
          </a:xfrm>
          <a:prstGeom prst="rect">
            <a:avLst/>
          </a:prstGeom>
        </p:spPr>
      </p:pic>
      <p:pic>
        <p:nvPicPr>
          <p:cNvPr id="14" name="Picture 13" descr="A green and white chart&#10;&#10;Description automatically generated">
            <a:extLst>
              <a:ext uri="{FF2B5EF4-FFF2-40B4-BE49-F238E27FC236}">
                <a16:creationId xmlns:a16="http://schemas.microsoft.com/office/drawing/2014/main" id="{37CA9CB9-74D5-6DD0-D0C0-9D91B1B31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387" y="1280841"/>
            <a:ext cx="2995363" cy="2148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090867-FC13-7AA9-63F7-0F30513A3E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318" y="3654926"/>
            <a:ext cx="2995363" cy="23579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6BB4F1-737F-1701-E8BF-D144A5DF86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0638" y="3654926"/>
            <a:ext cx="2995363" cy="23579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8464E5-0BF0-EEB8-22B6-285BD33E50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1249" y="1280841"/>
            <a:ext cx="2990112" cy="2192377"/>
          </a:xfrm>
          <a:prstGeom prst="rect">
            <a:avLst/>
          </a:prstGeom>
        </p:spPr>
      </p:pic>
      <p:sp>
        <p:nvSpPr>
          <p:cNvPr id="25" name="Title 6">
            <a:extLst>
              <a:ext uri="{FF2B5EF4-FFF2-40B4-BE49-F238E27FC236}">
                <a16:creationId xmlns:a16="http://schemas.microsoft.com/office/drawing/2014/main" id="{C5E63A83-65CD-01EE-3C55-D453F19C5A97}"/>
              </a:ext>
            </a:extLst>
          </p:cNvPr>
          <p:cNvSpPr txBox="1">
            <a:spLocks/>
          </p:cNvSpPr>
          <p:nvPr/>
        </p:nvSpPr>
        <p:spPr>
          <a:xfrm>
            <a:off x="8196042" y="7765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 err="1">
                <a:latin typeface="Univers Light (Body)"/>
                <a:cs typeface="Arial" panose="020B0604020202020204" pitchFamily="34" charset="0"/>
              </a:rPr>
              <a:t>Conv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267C447-47EA-C79C-468C-D8A47DEA8D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5997" y="3654925"/>
            <a:ext cx="2995364" cy="235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36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es de Dados | Bibliotecas do Politécnico de Leiria">
            <a:extLst>
              <a:ext uri="{FF2B5EF4-FFF2-40B4-BE49-F238E27FC236}">
                <a16:creationId xmlns:a16="http://schemas.microsoft.com/office/drawing/2014/main" id="{B1B01E8C-9137-D620-51C1-D8D375F1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930" y="5968657"/>
            <a:ext cx="1443668" cy="62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B3278D-D93F-70CF-96C2-FA1D44CD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Segunda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6E32E-F959-3CAC-8458-FACB315801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</a:t>
            </a:r>
            <a:r>
              <a:rPr lang="pt-PT" dirty="0" err="1"/>
              <a:t>multiclasse</a:t>
            </a:r>
            <a:r>
              <a:rPr lang="pt-PT" dirty="0"/>
              <a:t> de cenários gravados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AD625-992D-C2DF-730D-31EA25299D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22</a:t>
            </a:fld>
            <a:endParaRPr 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5C0CCB1-F6A1-2E1A-8DDE-89F4C7EE6ADC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45086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28DC094-683C-1C7D-D45D-0ECECA59B3ED}"/>
              </a:ext>
            </a:extLst>
          </p:cNvPr>
          <p:cNvSpPr/>
          <p:nvPr/>
        </p:nvSpPr>
        <p:spPr>
          <a:xfrm>
            <a:off x="4488318" y="4255740"/>
            <a:ext cx="890700" cy="8907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23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B34F62-B728-4FBE-076F-B2DC8C76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– Cenários de condução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5B1135-27E2-BC82-2631-08F3CA815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19808"/>
              </p:ext>
            </p:extLst>
          </p:nvPr>
        </p:nvGraphicFramePr>
        <p:xfrm>
          <a:off x="1484231" y="1341745"/>
          <a:ext cx="6759943" cy="2264267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688737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071206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40485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676646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Acceleration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parte do estado de repouso e acelera até atingir uma velocidade específica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  <a:tr h="676646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Brake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reduz a velocidade até parar, usando o pedal de travão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9623289"/>
                  </a:ext>
                </a:extLst>
              </a:tr>
              <a:tr h="506124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Intersection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o comportamento numa interseção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05779"/>
                  </a:ext>
                </a:extLst>
              </a:tr>
            </a:tbl>
          </a:graphicData>
        </a:graphic>
      </p:graphicFrame>
      <p:sp>
        <p:nvSpPr>
          <p:cNvPr id="11" name="Rectangle 10" descr="Speedometer Low with solid fill">
            <a:extLst>
              <a:ext uri="{FF2B5EF4-FFF2-40B4-BE49-F238E27FC236}">
                <a16:creationId xmlns:a16="http://schemas.microsoft.com/office/drawing/2014/main" id="{72AACB8D-35A2-0E77-AD7F-785B01285845}"/>
              </a:ext>
            </a:extLst>
          </p:cNvPr>
          <p:cNvSpPr/>
          <p:nvPr/>
        </p:nvSpPr>
        <p:spPr>
          <a:xfrm>
            <a:off x="4678139" y="4428917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041E84-0AB7-58C4-50B9-E2C27C020858}"/>
              </a:ext>
            </a:extLst>
          </p:cNvPr>
          <p:cNvGrpSpPr/>
          <p:nvPr/>
        </p:nvGrpSpPr>
        <p:grpSpPr>
          <a:xfrm>
            <a:off x="4190786" y="5305017"/>
            <a:ext cx="1458984" cy="583593"/>
            <a:chOff x="2360576" y="1167802"/>
            <a:chExt cx="1458984" cy="58359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23DB31-3B63-5CA4-BA71-BF3CA65DB39D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F1DFF4-54C9-AFD0-C9A6-910BF89E092D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Slow</a:t>
              </a:r>
              <a:endParaRPr lang="en-US" sz="1400" b="1" i="1" kern="1200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3E29F7A4-CE93-75E0-4DF7-9C4ABEF2ADEC}"/>
              </a:ext>
            </a:extLst>
          </p:cNvPr>
          <p:cNvSpPr/>
          <p:nvPr/>
        </p:nvSpPr>
        <p:spPr>
          <a:xfrm>
            <a:off x="6851940" y="4224552"/>
            <a:ext cx="889980" cy="88998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Rectangle 16" descr="Gauge with solid fill">
            <a:extLst>
              <a:ext uri="{FF2B5EF4-FFF2-40B4-BE49-F238E27FC236}">
                <a16:creationId xmlns:a16="http://schemas.microsoft.com/office/drawing/2014/main" id="{FC714D8E-F2DF-FE54-C1BA-D6AD0F6D64A5}"/>
              </a:ext>
            </a:extLst>
          </p:cNvPr>
          <p:cNvSpPr/>
          <p:nvPr/>
        </p:nvSpPr>
        <p:spPr>
          <a:xfrm>
            <a:off x="7041608" y="4412342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FC5A36-11CD-2AF2-FBBE-9AC4518B0874}"/>
              </a:ext>
            </a:extLst>
          </p:cNvPr>
          <p:cNvGrpSpPr/>
          <p:nvPr/>
        </p:nvGrpSpPr>
        <p:grpSpPr>
          <a:xfrm>
            <a:off x="6567438" y="5267458"/>
            <a:ext cx="1458984" cy="583593"/>
            <a:chOff x="2360576" y="1167802"/>
            <a:chExt cx="1458984" cy="58359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E03247-7596-BA9B-98D2-03A3DCF85AF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E479A7-F07F-2F7F-9F01-1529E531161E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62EBFD24-D78F-604E-F437-32B0ECFE6919}"/>
              </a:ext>
            </a:extLst>
          </p:cNvPr>
          <p:cNvSpPr/>
          <p:nvPr/>
        </p:nvSpPr>
        <p:spPr>
          <a:xfrm>
            <a:off x="5650650" y="4489728"/>
            <a:ext cx="890700" cy="8907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2" name="Rectangle 21" descr="Speedometer Middle outline">
            <a:extLst>
              <a:ext uri="{FF2B5EF4-FFF2-40B4-BE49-F238E27FC236}">
                <a16:creationId xmlns:a16="http://schemas.microsoft.com/office/drawing/2014/main" id="{20875913-F2F1-152A-994E-4BF052FA6D8C}"/>
              </a:ext>
            </a:extLst>
          </p:cNvPr>
          <p:cNvSpPr/>
          <p:nvPr/>
        </p:nvSpPr>
        <p:spPr>
          <a:xfrm>
            <a:off x="5833956" y="4674823"/>
            <a:ext cx="511057" cy="511057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E01E6D-A39A-A1C7-6F31-2B6021F6D216}"/>
              </a:ext>
            </a:extLst>
          </p:cNvPr>
          <p:cNvGrpSpPr/>
          <p:nvPr/>
        </p:nvGrpSpPr>
        <p:grpSpPr>
          <a:xfrm>
            <a:off x="5489768" y="5518478"/>
            <a:ext cx="1212463" cy="324542"/>
            <a:chOff x="1290068" y="2752245"/>
            <a:chExt cx="3637736" cy="9815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F72355-EFA4-7B3B-49A1-D2569174A9D4}"/>
                </a:ext>
              </a:extLst>
            </p:cNvPr>
            <p:cNvSpPr/>
            <p:nvPr/>
          </p:nvSpPr>
          <p:spPr>
            <a:xfrm>
              <a:off x="1290068" y="3013769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8A976B-2376-5A17-4F21-58D2BFEDA8D2}"/>
                </a:ext>
              </a:extLst>
            </p:cNvPr>
            <p:cNvSpPr txBox="1"/>
            <p:nvPr/>
          </p:nvSpPr>
          <p:spPr>
            <a:xfrm>
              <a:off x="1327804" y="2752245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400" b="1" i="1" kern="1200" dirty="0"/>
                <a:t>Normal</a:t>
              </a:r>
            </a:p>
          </p:txBody>
        </p:sp>
      </p:grpSp>
      <p:pic>
        <p:nvPicPr>
          <p:cNvPr id="42" name="Picture 41" descr="An aerial view of a road&#10;&#10;Description automatically generated">
            <a:extLst>
              <a:ext uri="{FF2B5EF4-FFF2-40B4-BE49-F238E27FC236}">
                <a16:creationId xmlns:a16="http://schemas.microsoft.com/office/drawing/2014/main" id="{E140ADF6-DD5A-198B-7F9D-B2C2666C36C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205" y="1335792"/>
            <a:ext cx="3037668" cy="22782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B1B4EB5-C10E-080A-95A7-899B85F0BFE0}"/>
              </a:ext>
            </a:extLst>
          </p:cNvPr>
          <p:cNvSpPr txBox="1"/>
          <p:nvPr/>
        </p:nvSpPr>
        <p:spPr>
          <a:xfrm>
            <a:off x="8250156" y="3614044"/>
            <a:ext cx="302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Cenário de condução – Interseção.</a:t>
            </a:r>
          </a:p>
        </p:txBody>
      </p:sp>
    </p:spTree>
    <p:extLst>
      <p:ext uri="{BB962C8B-B14F-4D97-AF65-F5344CB8AC3E}">
        <p14:creationId xmlns:p14="http://schemas.microsoft.com/office/powerpoint/2010/main" val="205344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7" grpId="0" animBg="1"/>
      <p:bldP spid="21" grpId="0" animBg="1"/>
      <p:bldP spid="22" grpId="0" animBg="1"/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24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9" name="Picture 8" descr="A diagram of a company&#10;&#10;Description automatically generated">
            <a:extLst>
              <a:ext uri="{FF2B5EF4-FFF2-40B4-BE49-F238E27FC236}">
                <a16:creationId xmlns:a16="http://schemas.microsoft.com/office/drawing/2014/main" id="{53C25548-7C2E-E6F3-AD76-D6C5CF10F4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32" b="49487"/>
          <a:stretch/>
        </p:blipFill>
        <p:spPr>
          <a:xfrm>
            <a:off x="3606826" y="1019346"/>
            <a:ext cx="4978348" cy="48193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EBC06D-5D05-95F4-EE10-B274F76B1724}"/>
              </a:ext>
            </a:extLst>
          </p:cNvPr>
          <p:cNvSpPr txBox="1"/>
          <p:nvPr/>
        </p:nvSpPr>
        <p:spPr>
          <a:xfrm>
            <a:off x="3606826" y="5867529"/>
            <a:ext cx="4978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Etapas de processamento de dados da segunda abordagem.</a:t>
            </a:r>
          </a:p>
        </p:txBody>
      </p:sp>
    </p:spTree>
    <p:extLst>
      <p:ext uri="{BB962C8B-B14F-4D97-AF65-F5344CB8AC3E}">
        <p14:creationId xmlns:p14="http://schemas.microsoft.com/office/powerpoint/2010/main" val="725260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25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12" name="Picture 11" descr="A diagram of a company&#10;&#10;Description automatically generated">
            <a:extLst>
              <a:ext uri="{FF2B5EF4-FFF2-40B4-BE49-F238E27FC236}">
                <a16:creationId xmlns:a16="http://schemas.microsoft.com/office/drawing/2014/main" id="{B7EA3BDE-D73D-4709-FEC7-62AC412636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422"/>
          <a:stretch/>
        </p:blipFill>
        <p:spPr>
          <a:xfrm>
            <a:off x="3561063" y="1022116"/>
            <a:ext cx="5069874" cy="48137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5F8290-A4BF-04D8-9A51-C12E3F9C244A}"/>
              </a:ext>
            </a:extLst>
          </p:cNvPr>
          <p:cNvSpPr txBox="1"/>
          <p:nvPr/>
        </p:nvSpPr>
        <p:spPr>
          <a:xfrm>
            <a:off x="3606826" y="5867529"/>
            <a:ext cx="4978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Etapas de processamento de dados da segunda abordagem.</a:t>
            </a:r>
          </a:p>
        </p:txBody>
      </p:sp>
    </p:spTree>
    <p:extLst>
      <p:ext uri="{BB962C8B-B14F-4D97-AF65-F5344CB8AC3E}">
        <p14:creationId xmlns:p14="http://schemas.microsoft.com/office/powerpoint/2010/main" val="868537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26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Modelos</a:t>
            </a:r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8BDB5905-9F2D-572E-E649-FDAECE165AEC}"/>
              </a:ext>
            </a:extLst>
          </p:cNvPr>
          <p:cNvSpPr txBox="1">
            <a:spLocks/>
          </p:cNvSpPr>
          <p:nvPr/>
        </p:nvSpPr>
        <p:spPr>
          <a:xfrm>
            <a:off x="4996386" y="1439082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1B4F5E7C-34E7-1671-724A-74276CC3CA7F}"/>
              </a:ext>
            </a:extLst>
          </p:cNvPr>
          <p:cNvSpPr txBox="1">
            <a:spLocks/>
          </p:cNvSpPr>
          <p:nvPr/>
        </p:nvSpPr>
        <p:spPr>
          <a:xfrm>
            <a:off x="4945736" y="3490716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119022-07AE-4478-5878-DFDD55970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3955391"/>
            <a:ext cx="10303284" cy="72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D917F07-BC73-9C97-CD23-699808994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1942214"/>
            <a:ext cx="8624365" cy="73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DBC52A-A0BD-6838-4D48-5B4BD44E9370}"/>
              </a:ext>
            </a:extLst>
          </p:cNvPr>
          <p:cNvSpPr txBox="1"/>
          <p:nvPr/>
        </p:nvSpPr>
        <p:spPr>
          <a:xfrm>
            <a:off x="1520662" y="2677424"/>
            <a:ext cx="8624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</a:t>
            </a:r>
            <a:r>
              <a:rPr lang="pt-PT" sz="1000" i="1" dirty="0"/>
              <a:t>Stacked</a:t>
            </a:r>
            <a:r>
              <a:rPr lang="pt-PT" sz="1000" dirty="0"/>
              <a:t> LSTM da segunda abordagem.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26A7CB-D4D2-964E-65A7-793B228B32C3}"/>
              </a:ext>
            </a:extLst>
          </p:cNvPr>
          <p:cNvSpPr txBox="1"/>
          <p:nvPr/>
        </p:nvSpPr>
        <p:spPr>
          <a:xfrm>
            <a:off x="1520661" y="4685207"/>
            <a:ext cx="8624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</a:t>
            </a:r>
            <a:r>
              <a:rPr lang="pt-PT" sz="1000" i="1" dirty="0"/>
              <a:t>Bidirectional</a:t>
            </a:r>
            <a:r>
              <a:rPr lang="pt-PT" sz="1000" dirty="0"/>
              <a:t> LSTM da segunda abordagem.</a:t>
            </a:r>
          </a:p>
        </p:txBody>
      </p:sp>
    </p:spTree>
    <p:extLst>
      <p:ext uri="{BB962C8B-B14F-4D97-AF65-F5344CB8AC3E}">
        <p14:creationId xmlns:p14="http://schemas.microsoft.com/office/powerpoint/2010/main" val="350048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27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D95712-E605-053D-26F3-7087BD413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924575"/>
              </p:ext>
            </p:extLst>
          </p:nvPr>
        </p:nvGraphicFramePr>
        <p:xfrm>
          <a:off x="2806041" y="1855952"/>
          <a:ext cx="6579918" cy="3146095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480977">
                  <a:extLst>
                    <a:ext uri="{9D8B030D-6E8A-4147-A177-3AD203B41FA5}">
                      <a16:colId xmlns:a16="http://schemas.microsoft.com/office/drawing/2014/main" val="3559163240"/>
                    </a:ext>
                  </a:extLst>
                </a:gridCol>
                <a:gridCol w="1696806">
                  <a:extLst>
                    <a:ext uri="{9D8B030D-6E8A-4147-A177-3AD203B41FA5}">
                      <a16:colId xmlns:a16="http://schemas.microsoft.com/office/drawing/2014/main" val="593610556"/>
                    </a:ext>
                  </a:extLst>
                </a:gridCol>
                <a:gridCol w="2402135">
                  <a:extLst>
                    <a:ext uri="{9D8B030D-6E8A-4147-A177-3AD203B41FA5}">
                      <a16:colId xmlns:a16="http://schemas.microsoft.com/office/drawing/2014/main" val="3784452243"/>
                    </a:ext>
                  </a:extLst>
                </a:gridCol>
              </a:tblGrid>
              <a:tr h="562849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Metric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BiLSTM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StackedLSTM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156502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Test</a:t>
                      </a:r>
                      <a:r>
                        <a:rPr lang="pt-PT" sz="2000" i="1" dirty="0">
                          <a:effectLst/>
                        </a:rPr>
                        <a:t> Accuracy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96.56%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96.32%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073864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Test</a:t>
                      </a:r>
                      <a:r>
                        <a:rPr lang="pt-PT" sz="2000" i="1" dirty="0">
                          <a:effectLst/>
                        </a:rPr>
                        <a:t> </a:t>
                      </a:r>
                      <a:r>
                        <a:rPr lang="pt-PT" sz="2000" i="1" dirty="0" err="1">
                          <a:effectLst/>
                        </a:rPr>
                        <a:t>Loss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0.0839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0.0856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8209715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Precision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96.73%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97.24%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92731276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Recall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96.32%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97.16%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08437510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>
                          <a:effectLst/>
                        </a:rPr>
                        <a:t>F1 Score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96.51%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97.2%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03904692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>
                          <a:effectLst/>
                        </a:rPr>
                        <a:t>MPCE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3.68%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2.83%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40748370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C22F0B5-9F9F-11EA-7231-A50770C91136}"/>
              </a:ext>
            </a:extLst>
          </p:cNvPr>
          <p:cNvSpPr txBox="1"/>
          <p:nvPr/>
        </p:nvSpPr>
        <p:spPr>
          <a:xfrm>
            <a:off x="2806041" y="5064612"/>
            <a:ext cx="6579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Comparação Geral de resultados da segunda abordagem.</a:t>
            </a:r>
          </a:p>
        </p:txBody>
      </p:sp>
    </p:spTree>
    <p:extLst>
      <p:ext uri="{BB962C8B-B14F-4D97-AF65-F5344CB8AC3E}">
        <p14:creationId xmlns:p14="http://schemas.microsoft.com/office/powerpoint/2010/main" val="984624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28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 por classe</a:t>
            </a:r>
          </a:p>
        </p:txBody>
      </p:sp>
      <p:pic>
        <p:nvPicPr>
          <p:cNvPr id="5" name="Picture 4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7FF70495-98A0-2DF4-FB79-F3C222C6D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064" y="3825076"/>
            <a:ext cx="3241210" cy="2073069"/>
          </a:xfrm>
          <a:prstGeom prst="rect">
            <a:avLst/>
          </a:prstGeom>
        </p:spPr>
      </p:pic>
      <p:pic>
        <p:nvPicPr>
          <p:cNvPr id="8" name="Picture 7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3B9DD0D-D34B-68CF-1E14-5D61798C1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027" y="1217816"/>
            <a:ext cx="2960599" cy="2073069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1D1F6E0-1A6C-232E-B6AD-263DD8949166}"/>
              </a:ext>
            </a:extLst>
          </p:cNvPr>
          <p:cNvSpPr txBox="1">
            <a:spLocks/>
          </p:cNvSpPr>
          <p:nvPr/>
        </p:nvSpPr>
        <p:spPr>
          <a:xfrm>
            <a:off x="2777056" y="704295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4BC2F03-7C1E-41FC-467C-30C492E35838}"/>
              </a:ext>
            </a:extLst>
          </p:cNvPr>
          <p:cNvSpPr txBox="1">
            <a:spLocks/>
          </p:cNvSpPr>
          <p:nvPr/>
        </p:nvSpPr>
        <p:spPr>
          <a:xfrm>
            <a:off x="7299717" y="644956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1" name="Picture 10" descr="A graph showing a number of green rectangular bars&#10;&#10;Description automatically generated">
            <a:extLst>
              <a:ext uri="{FF2B5EF4-FFF2-40B4-BE49-F238E27FC236}">
                <a16:creationId xmlns:a16="http://schemas.microsoft.com/office/drawing/2014/main" id="{14D5FBC5-1303-7DA7-0165-020968C3B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9372" y="3825076"/>
            <a:ext cx="3232838" cy="2068814"/>
          </a:xfrm>
          <a:prstGeom prst="rect">
            <a:avLst/>
          </a:prstGeom>
        </p:spPr>
      </p:pic>
      <p:pic>
        <p:nvPicPr>
          <p:cNvPr id="12" name="Picture 11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8C54C33-5C88-2D2C-A4BF-22458C1B2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7889" y="1211758"/>
            <a:ext cx="2940855" cy="2059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F46154-8B60-B578-9DD8-C56282DD38D3}"/>
              </a:ext>
            </a:extLst>
          </p:cNvPr>
          <p:cNvSpPr txBox="1"/>
          <p:nvPr/>
        </p:nvSpPr>
        <p:spPr>
          <a:xfrm>
            <a:off x="2256064" y="5906115"/>
            <a:ext cx="3217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Erro por classe - Stacked LSTM (2A).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28D36-EE7C-7DE3-0601-E829D8801C98}"/>
              </a:ext>
            </a:extLst>
          </p:cNvPr>
          <p:cNvSpPr txBox="1"/>
          <p:nvPr/>
        </p:nvSpPr>
        <p:spPr>
          <a:xfrm>
            <a:off x="6829372" y="5906114"/>
            <a:ext cx="3217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Erro por classe – Bidirectional LSTM (2A).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9B5F5-0DD5-20AA-DF81-69DB7067AEC1}"/>
              </a:ext>
            </a:extLst>
          </p:cNvPr>
          <p:cNvSpPr txBox="1"/>
          <p:nvPr/>
        </p:nvSpPr>
        <p:spPr>
          <a:xfrm>
            <a:off x="2402026" y="3311759"/>
            <a:ext cx="296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Matriz de Confusão - Stacked LSTM (2A).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D2033-145E-0203-1945-B4C5BB2FDFF7}"/>
              </a:ext>
            </a:extLst>
          </p:cNvPr>
          <p:cNvSpPr txBox="1"/>
          <p:nvPr/>
        </p:nvSpPr>
        <p:spPr>
          <a:xfrm>
            <a:off x="6967888" y="3302106"/>
            <a:ext cx="2940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Matriz de Confusão - Bidirectional LSTM (2A).</a:t>
            </a:r>
          </a:p>
        </p:txBody>
      </p:sp>
    </p:spTree>
    <p:extLst>
      <p:ext uri="{BB962C8B-B14F-4D97-AF65-F5344CB8AC3E}">
        <p14:creationId xmlns:p14="http://schemas.microsoft.com/office/powerpoint/2010/main" val="355562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" grpId="0"/>
      <p:bldP spid="1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29</a:t>
            </a:fld>
            <a:endParaRPr lang="en-US" sz="1800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FBB63C1A-67E0-5B99-C398-A854313B7418}"/>
              </a:ext>
            </a:extLst>
          </p:cNvPr>
          <p:cNvSpPr txBox="1">
            <a:spLocks/>
          </p:cNvSpPr>
          <p:nvPr/>
        </p:nvSpPr>
        <p:spPr>
          <a:xfrm>
            <a:off x="2133600" y="2715207"/>
            <a:ext cx="8715376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An LSTM-Based Approach for Driving Behavior Classification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C93072-CDF3-30A8-91E2-BCBDDE4057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29DAF0-AB7B-3487-D8DE-0DBA95C6A4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36906D6-4555-E63C-79F9-E8266C3E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Artigo</a:t>
            </a:r>
          </a:p>
        </p:txBody>
      </p:sp>
    </p:spTree>
    <p:extLst>
      <p:ext uri="{BB962C8B-B14F-4D97-AF65-F5344CB8AC3E}">
        <p14:creationId xmlns:p14="http://schemas.microsoft.com/office/powerpoint/2010/main" val="153632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8" y="725454"/>
            <a:ext cx="9464681" cy="5407091"/>
          </a:xfrm>
        </p:spPr>
        <p:txBody>
          <a:bodyPr/>
          <a:lstStyle/>
          <a:p>
            <a:pPr algn="ctr"/>
            <a:r>
              <a:rPr lang="pt-PT" dirty="0"/>
              <a:t>Introdução, Motivação e Objetivos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3</a:t>
            </a:fld>
            <a:endParaRPr lang="en-US" sz="1800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9FC2B3-C721-C342-061C-7454BADF94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006595C8-F761-288A-AFC8-AF781970C9B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544185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30</a:t>
            </a:fld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6F773-4776-5A5C-D648-2B60572D9D07}"/>
              </a:ext>
            </a:extLst>
          </p:cNvPr>
          <p:cNvSpPr txBox="1"/>
          <p:nvPr/>
        </p:nvSpPr>
        <p:spPr>
          <a:xfrm>
            <a:off x="6724644" y="2034329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Dificuldades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2ED64-6EDC-5049-5F37-C014C000A3D9}"/>
              </a:ext>
            </a:extLst>
          </p:cNvPr>
          <p:cNvSpPr txBox="1"/>
          <p:nvPr/>
        </p:nvSpPr>
        <p:spPr>
          <a:xfrm>
            <a:off x="1520662" y="2070819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Desafios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63C09-B451-2365-E9F9-5336814EF339}"/>
              </a:ext>
            </a:extLst>
          </p:cNvPr>
          <p:cNvSpPr txBox="1"/>
          <p:nvPr/>
        </p:nvSpPr>
        <p:spPr>
          <a:xfrm>
            <a:off x="6724645" y="2724426"/>
            <a:ext cx="4324356" cy="1458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Tratamento dos Dados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Dataset </a:t>
            </a:r>
            <a:r>
              <a:rPr lang="pt-PT" dirty="0" err="1">
                <a:latin typeface="+mj-lt"/>
                <a:cs typeface="Arial" panose="020B0604020202020204" pitchFamily="34" charset="0"/>
              </a:rPr>
              <a:t>desbalanceado</a:t>
            </a:r>
            <a:r>
              <a:rPr lang="pt-PT" dirty="0">
                <a:latin typeface="+mj-lt"/>
                <a:cs typeface="Arial" panose="020B0604020202020204" pitchFamily="34" charset="0"/>
              </a:rPr>
              <a:t> 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Escolha entre modelos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5FBB8-7582-CA7E-A74F-837139E14AB9}"/>
              </a:ext>
            </a:extLst>
          </p:cNvPr>
          <p:cNvSpPr txBox="1"/>
          <p:nvPr/>
        </p:nvSpPr>
        <p:spPr>
          <a:xfrm>
            <a:off x="1520662" y="2689835"/>
            <a:ext cx="4324356" cy="1458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 err="1">
                <a:latin typeface="+mj-lt"/>
                <a:cs typeface="Arial" panose="020B0604020202020204" pitchFamily="34" charset="0"/>
              </a:rPr>
              <a:t>Preprocessamento</a:t>
            </a:r>
            <a:r>
              <a:rPr lang="pt-PT" dirty="0">
                <a:latin typeface="+mj-lt"/>
                <a:cs typeface="Arial" panose="020B0604020202020204" pitchFamily="34" charset="0"/>
              </a:rPr>
              <a:t> do dados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 err="1">
                <a:latin typeface="+mj-lt"/>
                <a:cs typeface="Arial" panose="020B0604020202020204" pitchFamily="34" charset="0"/>
              </a:rPr>
              <a:t>Arquiterurar</a:t>
            </a:r>
            <a:r>
              <a:rPr lang="pt-PT" dirty="0">
                <a:latin typeface="+mj-lt"/>
                <a:cs typeface="Arial" panose="020B0604020202020204" pitchFamily="34" charset="0"/>
              </a:rPr>
              <a:t> os modelos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Avaliar a qualidade do estado da arte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B6006BB-BC46-913F-77DC-5E1EDFAFAD9B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C1B1CA0-4F7A-68EE-7113-6EDF1270F6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830C3EC-AB36-05CF-9E65-4C44854E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Desafios e Dificuldades</a:t>
            </a:r>
          </a:p>
        </p:txBody>
      </p:sp>
    </p:spTree>
    <p:extLst>
      <p:ext uri="{BB962C8B-B14F-4D97-AF65-F5344CB8AC3E}">
        <p14:creationId xmlns:p14="http://schemas.microsoft.com/office/powerpoint/2010/main" val="590479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31</a:t>
            </a:fld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8CFFE-CCBC-7643-9050-19D40AED96C5}"/>
              </a:ext>
            </a:extLst>
          </p:cNvPr>
          <p:cNvSpPr txBox="1"/>
          <p:nvPr/>
        </p:nvSpPr>
        <p:spPr>
          <a:xfrm>
            <a:off x="6724644" y="1947043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Trabalho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Futuro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ACCAE5-F625-25B5-9CDD-2344AA1A50B6}"/>
              </a:ext>
            </a:extLst>
          </p:cNvPr>
          <p:cNvSpPr txBox="1"/>
          <p:nvPr/>
        </p:nvSpPr>
        <p:spPr>
          <a:xfrm>
            <a:off x="1520662" y="1983533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Objetivos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Cumpridos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C5D30-2DD7-C4B9-A6F8-C256BACD9280}"/>
              </a:ext>
            </a:extLst>
          </p:cNvPr>
          <p:cNvSpPr txBox="1"/>
          <p:nvPr/>
        </p:nvSpPr>
        <p:spPr>
          <a:xfrm>
            <a:off x="6724645" y="2637140"/>
            <a:ext cx="4324356" cy="2781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Expansão do dataset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Integração com tecnologias de veículos autónomos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Estudos de impacto e usabilidade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Aprimoramento dos modelos desenvolvidos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BE188-305F-8BF5-78DE-432F6BA18A2D}"/>
              </a:ext>
            </a:extLst>
          </p:cNvPr>
          <p:cNvSpPr txBox="1"/>
          <p:nvPr/>
        </p:nvSpPr>
        <p:spPr>
          <a:xfrm>
            <a:off x="1520662" y="2602549"/>
            <a:ext cx="4324356" cy="3197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Criação de modelos LSTM 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Treino dos modelos com o dados </a:t>
            </a:r>
            <a:r>
              <a:rPr lang="pt-PT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re</a:t>
            </a:r>
            <a:r>
              <a:rPr lang="pt-PT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rocessados</a:t>
            </a: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lassificar o comportamento do condutor com elevado grau de precisão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Relatórios e análise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6B169C-5B01-043B-CECA-8815CA5F149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9D66CAA-2642-0A88-3538-8283CE55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3E0C31A-4570-94C6-18D6-9D610698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798452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243" y="3591936"/>
            <a:ext cx="7770698" cy="805462"/>
          </a:xfrm>
        </p:spPr>
        <p:txBody>
          <a:bodyPr anchor="t">
            <a:normAutofit/>
          </a:bodyPr>
          <a:lstStyle/>
          <a:p>
            <a:r>
              <a:rPr lang="pt-PT" sz="4400" dirty="0"/>
              <a:t>AI DRIVING CLASSIFICATION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94223" y="4946114"/>
            <a:ext cx="2549318" cy="8054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600" dirty="0"/>
              <a:t>Alberto Pingo | 2202145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João Castro | 2201781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F0DCF-73B9-178B-6C16-8676C75FC417}"/>
              </a:ext>
            </a:extLst>
          </p:cNvPr>
          <p:cNvSpPr txBox="1"/>
          <p:nvPr/>
        </p:nvSpPr>
        <p:spPr>
          <a:xfrm>
            <a:off x="4093110" y="1741851"/>
            <a:ext cx="4334964" cy="111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PT" sz="7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762E1C5-6997-DD95-9986-1ABBD361BFC6}"/>
              </a:ext>
            </a:extLst>
          </p:cNvPr>
          <p:cNvSpPr txBox="1">
            <a:spLocks/>
          </p:cNvSpPr>
          <p:nvPr/>
        </p:nvSpPr>
        <p:spPr>
          <a:xfrm>
            <a:off x="6742178" y="4978723"/>
            <a:ext cx="4520475" cy="1200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PT" sz="1600" dirty="0"/>
              <a:t>Professora Anabela Moreira Bernardino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Professor Sílvio </a:t>
            </a:r>
            <a:r>
              <a:rPr lang="pt-PT" sz="1600" dirty="0" err="1"/>
              <a:t>Priem</a:t>
            </a:r>
            <a:r>
              <a:rPr lang="pt-PT" sz="1600" dirty="0"/>
              <a:t> Mendes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Professor Paulo Jorge Gonçalves Loureiro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6AC8D-49FD-F89D-6EC9-9B36ADF0A6CA}"/>
              </a:ext>
            </a:extLst>
          </p:cNvPr>
          <p:cNvSpPr txBox="1"/>
          <p:nvPr/>
        </p:nvSpPr>
        <p:spPr>
          <a:xfrm>
            <a:off x="6742178" y="4652193"/>
            <a:ext cx="1567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cs typeface="Arial" panose="020B0604020202020204" pitchFamily="34" charset="0"/>
              </a:rPr>
              <a:t>Orientadores</a:t>
            </a:r>
            <a:endParaRPr lang="pt-PT" sz="1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11974-2208-6FEA-14AE-458E2D59DE20}"/>
              </a:ext>
            </a:extLst>
          </p:cNvPr>
          <p:cNvSpPr txBox="1"/>
          <p:nvPr/>
        </p:nvSpPr>
        <p:spPr>
          <a:xfrm>
            <a:off x="2094223" y="4652193"/>
            <a:ext cx="335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Projeto Informático </a:t>
            </a:r>
            <a:r>
              <a:rPr lang="pt-PT" sz="1600" b="1" dirty="0">
                <a:solidFill>
                  <a:schemeClr val="bg1"/>
                </a:solidFill>
              </a:rPr>
              <a:t>2023/2024</a:t>
            </a:r>
            <a:endParaRPr lang="pt-PT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0DB6B2-C382-3303-E54B-B3BF6F1A2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0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ABB3221-500E-C3C7-F854-F151852B641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 dirty="0"/>
          </a:p>
        </p:txBody>
      </p:sp>
      <p:graphicFrame>
        <p:nvGraphicFramePr>
          <p:cNvPr id="12" name="Text Placeholder 5">
            <a:extLst>
              <a:ext uri="{FF2B5EF4-FFF2-40B4-BE49-F238E27FC236}">
                <a16:creationId xmlns:a16="http://schemas.microsoft.com/office/drawing/2014/main" id="{451B6F7E-F29E-24F3-E0BA-D83A32FAE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290888"/>
              </p:ext>
            </p:extLst>
          </p:nvPr>
        </p:nvGraphicFramePr>
        <p:xfrm>
          <a:off x="1520661" y="1577547"/>
          <a:ext cx="9150675" cy="411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E271E20-E466-4562-2D60-7FC8BE62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Introdução, Motivação e Objetivos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5EBC6DAA-892D-F126-485D-1B15B4BF3B1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39" name="Picture 3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67E26BA-9330-C9B7-08D2-12D2B1A7CFA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E016BAB-9A4A-4390-A34C-F0D505054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DE442D8-3B45-4B08-BDEA-6EF2AE56E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AFFFAE8-29BF-4838-997E-66C65AB8C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5B155CA-7981-4AC2-A46B-D4C98C661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7E2D505-BA84-4CEC-AB2F-FDA00E13F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B65CF61-E763-4C7D-8FE3-A062F5CE6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5B18A26-A28E-4745-A208-D63D4C2B8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0B11B66-B24F-4864-95CD-2F92CB214F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E57C1BC-8F1E-4AD3-9CDC-53097447F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5</a:t>
            </a:fld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BD1AA-8908-636C-D6A6-38FEAA73AAD1}"/>
              </a:ext>
            </a:extLst>
          </p:cNvPr>
          <p:cNvSpPr txBox="1"/>
          <p:nvPr/>
        </p:nvSpPr>
        <p:spPr>
          <a:xfrm>
            <a:off x="1520662" y="1799575"/>
            <a:ext cx="10099681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Sensor Data Fusion Using LSTM Recurrent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CC4587-D3F2-80DB-4568-0F6282F3F71A}"/>
              </a:ext>
            </a:extLst>
          </p:cNvPr>
          <p:cNvSpPr txBox="1"/>
          <p:nvPr/>
        </p:nvSpPr>
        <p:spPr>
          <a:xfrm>
            <a:off x="1520662" y="2934551"/>
            <a:ext cx="10213982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Oversampled Signals of Smartphone Embedded Sensors Using an Optimized Stacked LSTM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A7E7D8-FA0A-4254-7918-C1C4E8CF61D9}"/>
              </a:ext>
            </a:extLst>
          </p:cNvPr>
          <p:cNvSpPr txBox="1"/>
          <p:nvPr/>
        </p:nvSpPr>
        <p:spPr>
          <a:xfrm>
            <a:off x="1520662" y="4146592"/>
            <a:ext cx="10213982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Exploiting the use of recurrent neuronal networks for driver behavior profiling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70600-62D1-1F50-8D98-86927E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Soluções Existentes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F3F668-8516-F515-BEF4-D742B27BC9C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7A95B-AD2F-6EEA-E9DA-BD65322D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6</a:t>
            </a:fld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70600-62D1-1F50-8D98-86927E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Tecnologias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F3F668-8516-F515-BEF4-D742B27BC9C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7A95B-AD2F-6EEA-E9DA-BD65322D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1C5603-A9CC-1CB9-6FFD-344009625AAD}"/>
              </a:ext>
            </a:extLst>
          </p:cNvPr>
          <p:cNvSpPr txBox="1">
            <a:spLocks/>
          </p:cNvSpPr>
          <p:nvPr/>
        </p:nvSpPr>
        <p:spPr>
          <a:xfrm>
            <a:off x="2989574" y="1564109"/>
            <a:ext cx="2999824" cy="483631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Linguagem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CE7B92-E289-82B0-0822-72D91AE4B09E}"/>
              </a:ext>
            </a:extLst>
          </p:cNvPr>
          <p:cNvSpPr txBox="1">
            <a:spLocks/>
          </p:cNvSpPr>
          <p:nvPr/>
        </p:nvSpPr>
        <p:spPr>
          <a:xfrm>
            <a:off x="7582621" y="1564110"/>
            <a:ext cx="2999824" cy="483631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Bibliotecas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842EC0-165E-A4C8-7EF5-FF5DFC74B5C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786060" y="2047741"/>
            <a:ext cx="1296473" cy="39352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dirty="0"/>
              <a:t>Os</a:t>
            </a:r>
          </a:p>
          <a:p>
            <a:pPr marL="0" indent="0">
              <a:buNone/>
            </a:pPr>
            <a:r>
              <a:rPr lang="pt-PT" dirty="0" err="1"/>
              <a:t>Math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Numpy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Pandas </a:t>
            </a:r>
          </a:p>
          <a:p>
            <a:pPr marL="0" indent="0">
              <a:buNone/>
            </a:pPr>
            <a:r>
              <a:rPr lang="pt-PT" dirty="0" err="1"/>
              <a:t>Matplotlib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Seaborn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TensorFlow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Keras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scikit-learn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Folium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F5BE94D6-36B6-200C-CC24-E15F9575B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849" y="2436563"/>
            <a:ext cx="1807502" cy="198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13060E-2AFC-4A25-5264-4BD3EBF21244}"/>
              </a:ext>
            </a:extLst>
          </p:cNvPr>
          <p:cNvSpPr txBox="1"/>
          <p:nvPr/>
        </p:nvSpPr>
        <p:spPr>
          <a:xfrm>
            <a:off x="1981200" y="4298326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Logo da linguagem </a:t>
            </a:r>
            <a:r>
              <a:rPr lang="pt-PT" sz="1000" dirty="0" err="1"/>
              <a:t>python</a:t>
            </a:r>
            <a:r>
              <a:rPr lang="pt-PT" sz="1000" dirty="0"/>
              <a:t>. Fonte: Wikipédia</a:t>
            </a:r>
          </a:p>
        </p:txBody>
      </p:sp>
    </p:spTree>
    <p:extLst>
      <p:ext uri="{BB962C8B-B14F-4D97-AF65-F5344CB8AC3E}">
        <p14:creationId xmlns:p14="http://schemas.microsoft.com/office/powerpoint/2010/main" val="9362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7</a:t>
            </a:fld>
            <a:endParaRPr lang="en-US" sz="1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FEC5F2-6A4B-20C2-2040-057FE2DE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Arquitetura</a:t>
            </a:r>
            <a:endParaRPr lang="en-US" sz="40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605B566-8BC5-AC67-7ACC-CF9F84256043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D84020E-BA31-1104-908A-A642FA380C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F39409-11BB-9EFA-60FD-C618A97FBFDB}"/>
              </a:ext>
            </a:extLst>
          </p:cNvPr>
          <p:cNvSpPr txBox="1"/>
          <p:nvPr/>
        </p:nvSpPr>
        <p:spPr>
          <a:xfrm>
            <a:off x="4038599" y="5820490"/>
            <a:ext cx="411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Arquitetura do protótipo.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3C4DA9-5803-8C8C-916A-276B84E9D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848" y="1219915"/>
            <a:ext cx="54483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8</a:t>
            </a:fld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9A782-014A-FD3C-7A6E-8AE6E3210E66}"/>
              </a:ext>
            </a:extLst>
          </p:cNvPr>
          <p:cNvSpPr txBox="1"/>
          <p:nvPr/>
        </p:nvSpPr>
        <p:spPr>
          <a:xfrm>
            <a:off x="2899880" y="1759834"/>
            <a:ext cx="181689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IPL-</a:t>
            </a:r>
            <a:r>
              <a:rPr lang="pt-PT" sz="2400" b="1" dirty="0" err="1"/>
              <a:t>Dataset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07999-39A8-9EED-A93B-2C3FD43D6564}"/>
              </a:ext>
            </a:extLst>
          </p:cNvPr>
          <p:cNvSpPr txBox="1"/>
          <p:nvPr/>
        </p:nvSpPr>
        <p:spPr>
          <a:xfrm>
            <a:off x="1520661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</a:t>
            </a:r>
            <a:r>
              <a:rPr lang="pt-PT" sz="2000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pt-PT" sz="2000" b="1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PT" sz="2000" b="1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plicação para Rastreio de Viaturas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cenários de condução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latin typeface="Univers Light (Body)"/>
              </a:rPr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9CF25-5738-74C1-439F-9A47277CCE37}"/>
              </a:ext>
            </a:extLst>
          </p:cNvPr>
          <p:cNvSpPr txBox="1"/>
          <p:nvPr/>
        </p:nvSpPr>
        <p:spPr>
          <a:xfrm>
            <a:off x="8026166" y="1757741"/>
            <a:ext cx="210574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UAH-</a:t>
            </a:r>
            <a:r>
              <a:rPr lang="pt-PT" sz="2400" b="1" dirty="0" err="1"/>
              <a:t>Driveset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EA347-2E27-9A86-01A1-5E3C739CCBA8}"/>
              </a:ext>
            </a:extLst>
          </p:cNvPr>
          <p:cNvSpPr txBox="1"/>
          <p:nvPr/>
        </p:nvSpPr>
        <p:spPr>
          <a:xfrm>
            <a:off x="6791369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pela aplicação </a:t>
            </a:r>
            <a:r>
              <a:rPr lang="pt-PT" sz="2000" b="1" dirty="0" err="1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endParaRPr lang="pt-PT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tipos de condução de 6 condutores diferentes</a:t>
            </a:r>
            <a:endParaRPr lang="pt-PT" sz="2000" dirty="0"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/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CA8D4-5DFE-7FC7-B2C7-D1B724EA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i="1" dirty="0" err="1"/>
              <a:t>Datasets</a:t>
            </a:r>
            <a:endParaRPr lang="en-US" sz="4000" i="1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C82AC9F-BD03-170D-EEAF-6C4849585BE8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182D452-34E2-B985-A41F-510C10F105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8940-B915-FFCA-3470-C7587024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Primeira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AB4B-71D6-A2C4-256C-E3453B96F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binária de viagens completas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ABAF5-E0E6-1400-855D-58B9F366E1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9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3927399-02C1-F052-C361-89653EC0C9F8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/>
                </a:solidFill>
              </a:rPr>
              <a:t>Ai </a:t>
            </a:r>
            <a:r>
              <a:rPr lang="pt-PT" sz="800" dirty="0" err="1">
                <a:solidFill>
                  <a:schemeClr val="bg1"/>
                </a:solidFill>
              </a:rPr>
              <a:t>driving</a:t>
            </a:r>
            <a:r>
              <a:rPr lang="pt-PT" sz="800" dirty="0">
                <a:solidFill>
                  <a:schemeClr val="bg1"/>
                </a:solidFill>
              </a:rPr>
              <a:t>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/>
                </a:solidFill>
              </a:rPr>
              <a:t>Alberto pingo | joão castro</a:t>
            </a:r>
          </a:p>
        </p:txBody>
      </p:sp>
      <p:pic>
        <p:nvPicPr>
          <p:cNvPr id="4" name="Picture 2" descr="Bases de Dados | Bibliotecas do Politécnico de Leiria">
            <a:extLst>
              <a:ext uri="{FF2B5EF4-FFF2-40B4-BE49-F238E27FC236}">
                <a16:creationId xmlns:a16="http://schemas.microsoft.com/office/drawing/2014/main" id="{9E0A6FE1-8829-53DA-8A81-424A534FC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930" y="5968657"/>
            <a:ext cx="1443668" cy="62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2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3A92E9BB0D154D881191BAEDDE609C" ma:contentTypeVersion="15" ma:contentTypeDescription="Create a new document." ma:contentTypeScope="" ma:versionID="efb1cbc0b36a0d4d469bd0290935f8df">
  <xsd:schema xmlns:xsd="http://www.w3.org/2001/XMLSchema" xmlns:xs="http://www.w3.org/2001/XMLSchema" xmlns:p="http://schemas.microsoft.com/office/2006/metadata/properties" xmlns:ns3="49ea7286-31dc-4857-8ba0-9dd5131121ba" xmlns:ns4="490ae867-905f-461a-953e-c60010c4e0c9" targetNamespace="http://schemas.microsoft.com/office/2006/metadata/properties" ma:root="true" ma:fieldsID="f3e6108c9adebc81ed2cd74cc74f8ca6" ns3:_="" ns4:_="">
    <xsd:import namespace="49ea7286-31dc-4857-8ba0-9dd5131121ba"/>
    <xsd:import namespace="490ae867-905f-461a-953e-c60010c4e0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7286-31dc-4857-8ba0-9dd513112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ae867-905f-461a-953e-c60010c4e0c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9ea7286-31dc-4857-8ba0-9dd5131121ba" xsi:nil="true"/>
    <_activity xmlns="49ea7286-31dc-4857-8ba0-9dd5131121b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72B1AE-A3BA-4700-8DCD-4A25B8D32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ea7286-31dc-4857-8ba0-9dd5131121ba"/>
    <ds:schemaRef ds:uri="490ae867-905f-461a-953e-c60010c4e0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DD27D0-5B6E-4A0E-95B2-BB37F9D88615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490ae867-905f-461a-953e-c60010c4e0c9"/>
    <ds:schemaRef ds:uri="49ea7286-31dc-4857-8ba0-9dd5131121ba"/>
  </ds:schemaRefs>
</ds:datastoreItem>
</file>

<file path=customXml/itemProps3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4426</TotalTime>
  <Words>2064</Words>
  <Application>Microsoft Office PowerPoint</Application>
  <PresentationFormat>Widescreen</PresentationFormat>
  <Paragraphs>400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Courier New</vt:lpstr>
      <vt:lpstr>Symbol</vt:lpstr>
      <vt:lpstr>Times New Roman</vt:lpstr>
      <vt:lpstr>Tisa Offc Serif Pro</vt:lpstr>
      <vt:lpstr>Univers Light</vt:lpstr>
      <vt:lpstr>Univers Light (Body)</vt:lpstr>
      <vt:lpstr>Custom</vt:lpstr>
      <vt:lpstr>AI Driving Classification</vt:lpstr>
      <vt:lpstr>Sumário</vt:lpstr>
      <vt:lpstr>Introdução, Motivação e Objetivos</vt:lpstr>
      <vt:lpstr>Introdução, Motivação e Objetivos</vt:lpstr>
      <vt:lpstr>Soluções Existentes</vt:lpstr>
      <vt:lpstr>Tecnologias</vt:lpstr>
      <vt:lpstr>Arquitetura</vt:lpstr>
      <vt:lpstr>Datasets</vt:lpstr>
      <vt:lpstr>Primeira abordagem</vt:lpstr>
      <vt:lpstr>Primeira Abordagem – Cenário de condução</vt:lpstr>
      <vt:lpstr>Primeira Abordagem - Processamento de dados</vt:lpstr>
      <vt:lpstr>Primeira Abordagem - Processamento de dados</vt:lpstr>
      <vt:lpstr>Primeira Abordagem - Processamento de dados</vt:lpstr>
      <vt:lpstr>Primeira Abordagem - Processamento de dados</vt:lpstr>
      <vt:lpstr>Segunda Abordagem - Modelos</vt:lpstr>
      <vt:lpstr>Primeira Abordagem – Treino</vt:lpstr>
      <vt:lpstr>Primeira Abordagem - Resultados</vt:lpstr>
      <vt:lpstr>Primeira Abordagem - Resultados por classe</vt:lpstr>
      <vt:lpstr>Primeira Abordagem - Resultados por classe</vt:lpstr>
      <vt:lpstr>Primeira Abordagem - Resultados por classe</vt:lpstr>
      <vt:lpstr>Primeira Abordagem - Resultados por classe</vt:lpstr>
      <vt:lpstr>Segunda abordagem</vt:lpstr>
      <vt:lpstr>Segunda Abordagem – Cenários de condução</vt:lpstr>
      <vt:lpstr>Segunda Abordagem - Processamento de dados</vt:lpstr>
      <vt:lpstr>Segunda Abordagem - Processamento de dados</vt:lpstr>
      <vt:lpstr>Segunda Abordagem - Modelos</vt:lpstr>
      <vt:lpstr>Segunda Abordagem - Resultados</vt:lpstr>
      <vt:lpstr>Segunda Abordagem - Resultados por classe</vt:lpstr>
      <vt:lpstr>Artigo</vt:lpstr>
      <vt:lpstr>Desafios e Dificuldades</vt:lpstr>
      <vt:lpstr>Conclusões</vt:lpstr>
      <vt:lpstr>AI DRIVING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PDesktop</dc:creator>
  <cp:lastModifiedBy>Alberto Manuel de Matos Pingo</cp:lastModifiedBy>
  <cp:revision>367</cp:revision>
  <cp:lastPrinted>2024-07-15T14:40:12Z</cp:lastPrinted>
  <dcterms:created xsi:type="dcterms:W3CDTF">2024-01-11T18:09:01Z</dcterms:created>
  <dcterms:modified xsi:type="dcterms:W3CDTF">2024-09-11T21:52:12Z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0x010100A73A92E9BB0D154D881191BAEDDE609C</vt:lpwstr>
  </property>
</Properties>
</file>