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22" r:id="rId5"/>
    <p:sldId id="321" r:id="rId6"/>
    <p:sldId id="355" r:id="rId7"/>
    <p:sldId id="319" r:id="rId8"/>
    <p:sldId id="318" r:id="rId9"/>
    <p:sldId id="386" r:id="rId10"/>
    <p:sldId id="358" r:id="rId11"/>
    <p:sldId id="369" r:id="rId12"/>
    <p:sldId id="376" r:id="rId13"/>
    <p:sldId id="359" r:id="rId14"/>
    <p:sldId id="383" r:id="rId15"/>
    <p:sldId id="392" r:id="rId16"/>
    <p:sldId id="391" r:id="rId17"/>
    <p:sldId id="393" r:id="rId18"/>
    <p:sldId id="394" r:id="rId19"/>
    <p:sldId id="390" r:id="rId20"/>
    <p:sldId id="389" r:id="rId21"/>
    <p:sldId id="384" r:id="rId22"/>
    <p:sldId id="385" r:id="rId23"/>
    <p:sldId id="377" r:id="rId24"/>
    <p:sldId id="374" r:id="rId25"/>
    <p:sldId id="375" r:id="rId26"/>
    <p:sldId id="378" r:id="rId27"/>
    <p:sldId id="381" r:id="rId28"/>
    <p:sldId id="380" r:id="rId29"/>
    <p:sldId id="382" r:id="rId30"/>
    <p:sldId id="368" r:id="rId31"/>
    <p:sldId id="366" r:id="rId32"/>
    <p:sldId id="364" r:id="rId33"/>
    <p:sldId id="379" r:id="rId34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88489" autoAdjust="0"/>
  </p:normalViewPr>
  <p:slideViewPr>
    <p:cSldViewPr snapToGrid="0">
      <p:cViewPr varScale="1">
        <p:scale>
          <a:sx n="94" d="100"/>
          <a:sy n="94" d="100"/>
        </p:scale>
        <p:origin x="1326" y="90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problema central que este projeto procura resolver?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a necessidade desta solução?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Modelos LSTM com capacidade de classificar comportamentos de condução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problema central que este projeto procura resolver?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a necessidade desta solução?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Modelos LSTM com capacidade de classificar comportamentos de condução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01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48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62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9607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60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43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b="1" dirty="0" err="1"/>
              <a:t>Accuracy</a:t>
            </a:r>
            <a:r>
              <a:rPr lang="pt-PT" sz="2800" b="1" dirty="0"/>
              <a:t> (Exatidão):</a:t>
            </a:r>
            <a:r>
              <a:rPr lang="pt-PT" sz="2800" dirty="0"/>
              <a:t> Mede a proporção de previsões corretas em relação ao total de previsões.</a:t>
            </a:r>
            <a:br>
              <a:rPr lang="pt-PT" sz="2800" dirty="0"/>
            </a:br>
            <a:br>
              <a:rPr lang="pt-PT" sz="2800" dirty="0"/>
            </a:br>
            <a:r>
              <a:rPr lang="pt-PT" b="1" dirty="0" err="1"/>
              <a:t>Precision</a:t>
            </a:r>
            <a:r>
              <a:rPr lang="pt-PT" b="1" dirty="0"/>
              <a:t> (Precisão):</a:t>
            </a:r>
            <a:r>
              <a:rPr lang="pt-PT" dirty="0"/>
              <a:t> Mede a proporção de verdadeiros positivos entre todas as instâncias classificadas como positivas. </a:t>
            </a:r>
          </a:p>
          <a:p>
            <a:endParaRPr lang="pt-PT" dirty="0"/>
          </a:p>
          <a:p>
            <a:r>
              <a:rPr lang="pt-PT" b="1" dirty="0"/>
              <a:t>F1 Score:</a:t>
            </a:r>
            <a:r>
              <a:rPr lang="pt-PT" dirty="0"/>
              <a:t> Média harmônica entre precisão e </a:t>
            </a:r>
            <a:r>
              <a:rPr lang="pt-PT" dirty="0" err="1"/>
              <a:t>recall</a:t>
            </a:r>
            <a:r>
              <a:rPr lang="pt-PT" dirty="0"/>
              <a:t>, útil quando há um equilíbrio entre as duas métricas.</a:t>
            </a:r>
          </a:p>
          <a:p>
            <a:endParaRPr lang="pt-PT" dirty="0"/>
          </a:p>
          <a:p>
            <a:r>
              <a:rPr lang="pt-PT" b="1" dirty="0" err="1"/>
              <a:t>Recall</a:t>
            </a:r>
            <a:r>
              <a:rPr lang="pt-PT" b="1" dirty="0"/>
              <a:t> (Sensibilidade):</a:t>
            </a:r>
            <a:r>
              <a:rPr lang="pt-PT" dirty="0"/>
              <a:t> Mede a proporção de verdadeiros positivos entre todas as instâncias que são realmente positivas.</a:t>
            </a:r>
          </a:p>
          <a:p>
            <a:endParaRPr lang="pt-PT" dirty="0"/>
          </a:p>
          <a:p>
            <a:r>
              <a:rPr lang="en-US" sz="2800" b="1" dirty="0"/>
              <a:t>Hamming Loss: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mede a taxa de predições incorretas, onde cada predição incorreta conta igualmente.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Jaccard</a:t>
            </a:r>
            <a:r>
              <a:rPr lang="pt-PT" b="1" dirty="0"/>
              <a:t> Score:</a:t>
            </a:r>
            <a:r>
              <a:rPr lang="pt-PT" dirty="0"/>
              <a:t> Mede a similaridade entre os rótulos preditos e os verdadeiros.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5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64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6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Aplicação ↔ </a:t>
            </a: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A aplicação envia os dados captados pelos sensores para a etapa de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onde são preparados para o modelo.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dados tratados servirão de alimento para a rede neuronal, onde são processados para gerar previsões.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Resultados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resultados das análises realizadas pelo modelo são organizados e apresentados de maneira acessível aos utilizadores finais.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IPL-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foi criado através da utilização da Aplicação para Rastreio de Viaturas pelos estudantes que desenvolveram o projeto. Os dados no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IPL-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possui informações capturadas por sensores em vários tipos de gravações como viagens completas e curtas gravações de manobras ou cenários comuns de condução.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UAH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é uma coleção pública de dados captados pela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uma aplicação de monitorização de condução, que foi utilizada por vários condutores em diferentes ambientes.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2.png"/><Relationship Id="rId4" Type="http://schemas.openxmlformats.org/officeDocument/2006/relationships/image" Target="../media/image11.png"/><Relationship Id="rId9" Type="http://schemas.openxmlformats.org/officeDocument/2006/relationships/image" Target="../media/image3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841668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</a:t>
            </a:r>
            <a:r>
              <a:rPr lang="pt-PT" sz="2000" b="1" dirty="0"/>
              <a:t>2023/2024</a:t>
            </a:r>
            <a:endParaRPr lang="pt-PT" sz="2100" b="1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cs typeface="Arial" panose="020B0604020202020204" pitchFamily="34" charset="0"/>
              </a:rPr>
              <a:t>Orientadores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Cenário de condução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857588" y="4700472"/>
            <a:ext cx="890700" cy="8907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5054743" y="4867278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910E7-910A-5F29-CF4E-6EABADEF1666}"/>
              </a:ext>
            </a:extLst>
          </p:cNvPr>
          <p:cNvSpPr/>
          <p:nvPr/>
        </p:nvSpPr>
        <p:spPr>
          <a:xfrm>
            <a:off x="4573805" y="5640721"/>
            <a:ext cx="1458984" cy="5835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443714" y="4701192"/>
            <a:ext cx="889980" cy="889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633382" y="488898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159212" y="564072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1479"/>
              </p:ext>
            </p:extLst>
          </p:nvPr>
        </p:nvGraphicFramePr>
        <p:xfrm>
          <a:off x="2265319" y="1113955"/>
          <a:ext cx="7787784" cy="75646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6324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99146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1135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610" b="13939"/>
          <a:stretch/>
        </p:blipFill>
        <p:spPr>
          <a:xfrm>
            <a:off x="2265319" y="1880546"/>
            <a:ext cx="7787785" cy="2640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852132-D797-59E7-A8C1-FBFA611DDBAB}"/>
              </a:ext>
            </a:extLst>
          </p:cNvPr>
          <p:cNvGrpSpPr/>
          <p:nvPr/>
        </p:nvGrpSpPr>
        <p:grpSpPr>
          <a:xfrm>
            <a:off x="4530669" y="5640720"/>
            <a:ext cx="1559203" cy="583593"/>
            <a:chOff x="2260357" y="1167802"/>
            <a:chExt cx="1559203" cy="5835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D7555-1E83-6952-9602-B62A4FBDE255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6D6E19-2B02-20A8-4A1A-550C2CD2C886}"/>
                </a:ext>
              </a:extLst>
            </p:cNvPr>
            <p:cNvSpPr txBox="1"/>
            <p:nvPr/>
          </p:nvSpPr>
          <p:spPr>
            <a:xfrm>
              <a:off x="2260357" y="1167802"/>
              <a:ext cx="1559203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NON-Aggressive</a:t>
              </a:r>
              <a:endParaRPr lang="en-US" sz="1400" b="1" i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8" name="Picture 7" descr="A diagram of a system&#10;&#10;Description automatically generated">
            <a:extLst>
              <a:ext uri="{FF2B5EF4-FFF2-40B4-BE49-F238E27FC236}">
                <a16:creationId xmlns:a16="http://schemas.microsoft.com/office/drawing/2014/main" id="{6414C40F-4196-79E9-E8AF-C7F323FB4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717" y="729001"/>
            <a:ext cx="5686565" cy="516835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B659DD-8328-3AC8-6A2D-FE6D20F0577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12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3" name="Picture 2" descr="A diagram of a positive and negative values&#10;&#10;Description automatically generated">
            <a:extLst>
              <a:ext uri="{FF2B5EF4-FFF2-40B4-BE49-F238E27FC236}">
                <a16:creationId xmlns:a16="http://schemas.microsoft.com/office/drawing/2014/main" id="{E90D7E33-3051-40D3-AE22-BAF591886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4529" y="1112198"/>
            <a:ext cx="5202941" cy="501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4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13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84363E43-60CC-DCD1-6A6C-AF0CC85DD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400" y="793005"/>
            <a:ext cx="4930653" cy="51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8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14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3" name="Picture 2" descr="A diagram of a function&#10;&#10;Description automatically generated">
            <a:extLst>
              <a:ext uri="{FF2B5EF4-FFF2-40B4-BE49-F238E27FC236}">
                <a16:creationId xmlns:a16="http://schemas.microsoft.com/office/drawing/2014/main" id="{84363E43-60CC-DCD1-6A6C-AF0CC85DD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400" y="793005"/>
            <a:ext cx="4930653" cy="51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0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15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CC4E704C-C1B1-D234-B8D9-07717D5A3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689" y="1007110"/>
            <a:ext cx="5436621" cy="484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1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16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11551" y="95140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860902" y="2528659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BDBB827D-151D-C617-CB53-80A84732A942}"/>
              </a:ext>
            </a:extLst>
          </p:cNvPr>
          <p:cNvSpPr txBox="1">
            <a:spLocks/>
          </p:cNvSpPr>
          <p:nvPr/>
        </p:nvSpPr>
        <p:spPr>
          <a:xfrm>
            <a:off x="4789170" y="4191693"/>
            <a:ext cx="2443988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Convolutional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A4DDC9-35FD-A9D0-285D-10A82BAE2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432303"/>
            <a:ext cx="7247953" cy="68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728236C-6D9A-2DAB-7FED-B5596AE5F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2977841"/>
            <a:ext cx="10012460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50EF877-54FB-6FE9-B296-D9A48E263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808" y="4641266"/>
            <a:ext cx="9055637" cy="69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243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Treino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2E8C5-B80A-F921-E952-6C482071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5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18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4EEA-40D8-6176-35EB-8C60E4A1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2681"/>
              </p:ext>
            </p:extLst>
          </p:nvPr>
        </p:nvGraphicFramePr>
        <p:xfrm>
          <a:off x="2329361" y="1879600"/>
          <a:ext cx="7533277" cy="30988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02325">
                  <a:extLst>
                    <a:ext uri="{9D8B030D-6E8A-4147-A177-3AD203B41FA5}">
                      <a16:colId xmlns:a16="http://schemas.microsoft.com/office/drawing/2014/main" val="87627160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6464240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8151136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20326155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ConvLSTM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2622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</a:t>
                      </a: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97.71%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96.06%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96.38%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81016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95.40%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84.66%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95.00%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60928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93.02%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87.56%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85.65%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348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93.96%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81.66%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2349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0.20%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0.33%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0.32%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1194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Jaccard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88.95%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72.69%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81.95%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56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3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19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1743455" y="776531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9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3" name="Picture 1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D1DE065-CA9C-7CEF-662E-35D4D04E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318" y="1280841"/>
            <a:ext cx="2995363" cy="2075439"/>
          </a:xfrm>
          <a:prstGeom prst="rect">
            <a:avLst/>
          </a:prstGeom>
        </p:spPr>
      </p:pic>
      <p:pic>
        <p:nvPicPr>
          <p:cNvPr id="14" name="Picture 13" descr="A green and white chart&#10;&#10;Description automatically generated">
            <a:extLst>
              <a:ext uri="{FF2B5EF4-FFF2-40B4-BE49-F238E27FC236}">
                <a16:creationId xmlns:a16="http://schemas.microsoft.com/office/drawing/2014/main" id="{37CA9CB9-74D5-6DD0-D0C0-9D91B1B31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387" y="1280841"/>
            <a:ext cx="2995363" cy="2148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90867-FC13-7AA9-63F7-0F30513A3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318" y="3654926"/>
            <a:ext cx="2995363" cy="2357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BB4F1-737F-1701-E8BF-D144A5DF8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638" y="3654926"/>
            <a:ext cx="2995363" cy="23579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1249" y="1280841"/>
            <a:ext cx="2990112" cy="2192377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8196042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5997" y="3654925"/>
            <a:ext cx="2995364" cy="23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0465" y="1894379"/>
            <a:ext cx="4449712" cy="422650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es de Dados | Bibliotecas do Politécnico de Leiria">
            <a:extLst>
              <a:ext uri="{FF2B5EF4-FFF2-40B4-BE49-F238E27FC236}">
                <a16:creationId xmlns:a16="http://schemas.microsoft.com/office/drawing/2014/main" id="{B1B01E8C-9137-D620-51C1-D8D375F1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pré-gravados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255740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21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9808"/>
              </p:ext>
            </p:extLst>
          </p:nvPr>
        </p:nvGraphicFramePr>
        <p:xfrm>
          <a:off x="1484231" y="1341745"/>
          <a:ext cx="6759943" cy="22642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88737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071206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0485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506124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428917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305017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224552"/>
            <a:ext cx="889980" cy="8899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41234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267458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489728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674823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518478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5" y="1335792"/>
            <a:ext cx="3037668" cy="2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50156" y="3614044"/>
            <a:ext cx="302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- Interseção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22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23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24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96386" y="143908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945736" y="349071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B119022-07AE-4478-5878-DFDD5597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3955391"/>
            <a:ext cx="10303284" cy="7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D917F07-BC73-9C97-CD23-699808994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662" y="1942214"/>
            <a:ext cx="8624365" cy="73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24575"/>
              </p:ext>
            </p:extLst>
          </p:nvPr>
        </p:nvGraphicFramePr>
        <p:xfrm>
          <a:off x="2806041" y="1855952"/>
          <a:ext cx="6579918" cy="31460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Metric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Accuracy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96.56%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96.32%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</a:t>
                      </a:r>
                      <a:r>
                        <a:rPr lang="pt-PT" sz="2000" i="1" dirty="0" err="1">
                          <a:effectLst/>
                        </a:rPr>
                        <a:t>Loss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0.0839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0.0856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Precision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96.73%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97.24%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Recall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96.32%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97.16%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F1 Score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96.51%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MPCE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3.68%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2.83%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26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658" y="1217816"/>
            <a:ext cx="3394170" cy="2170902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7" y="1217816"/>
            <a:ext cx="3100317" cy="2170902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4926050" y="713506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7" y="3474467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462" y="3979081"/>
            <a:ext cx="3392366" cy="2170902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242" y="3978777"/>
            <a:ext cx="3100316" cy="21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27</a:t>
            </a:fld>
            <a:endParaRPr lang="en-US" sz="180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28</a:t>
            </a:fld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Tratamento dos Dados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Dataset </a:t>
            </a:r>
            <a:r>
              <a:rPr lang="pt-PT" dirty="0" err="1">
                <a:latin typeface="+mj-lt"/>
                <a:cs typeface="Arial" panose="020B0604020202020204" pitchFamily="34" charset="0"/>
              </a:rPr>
              <a:t>desbalanceado</a:t>
            </a:r>
            <a:r>
              <a:rPr lang="pt-PT" dirty="0">
                <a:latin typeface="+mj-lt"/>
                <a:cs typeface="Arial" panose="020B0604020202020204" pitchFamily="34" charset="0"/>
              </a:rPr>
              <a:t> 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Escolha entre modelos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1458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Preprocessamento</a:t>
            </a:r>
            <a:r>
              <a:rPr lang="pt-PT" dirty="0">
                <a:latin typeface="+mj-lt"/>
                <a:cs typeface="Arial" panose="020B0604020202020204" pitchFamily="34" charset="0"/>
              </a:rPr>
              <a:t> do dados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cs typeface="Arial" panose="020B0604020202020204" pitchFamily="34" charset="0"/>
              </a:rPr>
              <a:t>Arquiterurar</a:t>
            </a:r>
            <a:r>
              <a:rPr lang="pt-PT" dirty="0">
                <a:latin typeface="+mj-lt"/>
                <a:cs typeface="Arial" panose="020B0604020202020204" pitchFamily="34" charset="0"/>
              </a:rPr>
              <a:t> os modelos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Avaliar a qualidade do estado da arte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29</a:t>
            </a:fld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781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Expansão do dataset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Integração com tecnologias de veículos autónomos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Estudos de impacto e usabilidade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cs typeface="Arial" panose="020B0604020202020204" pitchFamily="34" charset="0"/>
              </a:rPr>
              <a:t>Aprimoramento dos modelos desenvolvidos</a:t>
            </a:r>
            <a:endParaRPr lang="en-US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3197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Criação de modelos LSTM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Treino dos modelos com o dados 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</a:t>
            </a: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rocessados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lassificar o comportamento do condutor com elevado grau de precisão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Relatórios e análise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/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/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Sílvio </a:t>
            </a:r>
            <a:r>
              <a:rPr lang="pt-PT" sz="1600" dirty="0" err="1"/>
              <a:t>Priem</a:t>
            </a:r>
            <a:r>
              <a:rPr lang="pt-PT" sz="1600" dirty="0"/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  <a:endParaRPr lang="pt-PT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Projeto Informático </a:t>
            </a:r>
            <a:r>
              <a:rPr lang="pt-PT" sz="1600" b="1" dirty="0">
                <a:solidFill>
                  <a:schemeClr val="bg1"/>
                </a:solidFill>
              </a:rPr>
              <a:t>2023/2024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290888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Tecnologias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D5074A2D-5669-EA31-28FF-FA678B47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374" y="3285009"/>
            <a:ext cx="1467239" cy="14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C5603-A9CC-1CB9-6FFD-344009625AAD}"/>
              </a:ext>
            </a:extLst>
          </p:cNvPr>
          <p:cNvSpPr txBox="1">
            <a:spLocks/>
          </p:cNvSpPr>
          <p:nvPr/>
        </p:nvSpPr>
        <p:spPr>
          <a:xfrm>
            <a:off x="2989574" y="1564109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Linguagem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E7B92-E289-82B0-0822-72D91AE4B09E}"/>
              </a:ext>
            </a:extLst>
          </p:cNvPr>
          <p:cNvSpPr txBox="1">
            <a:spLocks/>
          </p:cNvSpPr>
          <p:nvPr/>
        </p:nvSpPr>
        <p:spPr>
          <a:xfrm>
            <a:off x="7582621" y="1564110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Bibliotecas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842EC0-165E-A4C8-7EF5-FF5DFC74B5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86060" y="2047741"/>
            <a:ext cx="1296473" cy="3935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Os</a:t>
            </a:r>
          </a:p>
          <a:p>
            <a:pPr marL="0" indent="0">
              <a:buNone/>
            </a:pPr>
            <a:r>
              <a:rPr lang="pt-PT" dirty="0" err="1"/>
              <a:t>Math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Numpy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Pandas </a:t>
            </a:r>
          </a:p>
          <a:p>
            <a:pPr marL="0" indent="0">
              <a:buNone/>
            </a:pPr>
            <a:r>
              <a:rPr lang="pt-PT" dirty="0" err="1"/>
              <a:t>Matplotlib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Seaborn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TensorFlow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Keras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scikit-learn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Folium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62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6" name="Picture 5" descr="A diagram of a cell phone&#10;&#10;Description automatically generated">
            <a:extLst>
              <a:ext uri="{FF2B5EF4-FFF2-40B4-BE49-F238E27FC236}">
                <a16:creationId xmlns:a16="http://schemas.microsoft.com/office/drawing/2014/main" id="{3561A150-CA01-A4B3-92B3-81DEAA07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164" y="751460"/>
            <a:ext cx="6524625" cy="535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Ai </a:t>
            </a:r>
            <a:r>
              <a:rPr lang="pt-PT" sz="800" dirty="0" err="1">
                <a:solidFill>
                  <a:schemeClr val="bg1"/>
                </a:solidFill>
              </a:rPr>
              <a:t>driving</a:t>
            </a:r>
            <a:r>
              <a:rPr lang="pt-PT" sz="800" dirty="0">
                <a:solidFill>
                  <a:schemeClr val="bg1"/>
                </a:solidFill>
              </a:rPr>
              <a:t>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Alberto pingo | joão castro</a:t>
            </a:r>
          </a:p>
        </p:txBody>
      </p:sp>
      <p:pic>
        <p:nvPicPr>
          <p:cNvPr id="4" name="Picture 2" descr="Bases de Dados | Bibliotecas do Politécnico de Leiria">
            <a:extLst>
              <a:ext uri="{FF2B5EF4-FFF2-40B4-BE49-F238E27FC236}">
                <a16:creationId xmlns:a16="http://schemas.microsoft.com/office/drawing/2014/main" id="{9E0A6FE1-8829-53DA-8A81-424A534F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customXml/itemProps3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4298</TotalTime>
  <Words>1100</Words>
  <Application>Microsoft Office PowerPoint</Application>
  <PresentationFormat>Widescreen</PresentationFormat>
  <Paragraphs>306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Tecnologias</vt:lpstr>
      <vt:lpstr>Arquitetura</vt:lpstr>
      <vt:lpstr>Datasets</vt:lpstr>
      <vt:lpstr>Primeira abordagem</vt:lpstr>
      <vt:lpstr>Primeira Abordagem – Cenário de condução</vt:lpstr>
      <vt:lpstr>Primeira Abordagem - Processamento de dados</vt:lpstr>
      <vt:lpstr>Primeira Abordagem - Processamento de dados</vt:lpstr>
      <vt:lpstr>Primeira Abordagem - Processamento de dados</vt:lpstr>
      <vt:lpstr>Primeira Abordagem - Processamento de dados</vt:lpstr>
      <vt:lpstr>Primeira Abordagem - Processamento de dados</vt:lpstr>
      <vt:lpstr>Segunda Abordagem - Modelos</vt:lpstr>
      <vt:lpstr>Primeira Abordagem – Treino</vt:lpstr>
      <vt:lpstr>Primeira Abordagem - Resultados</vt:lpstr>
      <vt:lpstr>Primeira Abordagem - Resultados por classe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- Resultados por classe</vt:lpstr>
      <vt:lpstr>Artigo</vt:lpstr>
      <vt:lpstr>Desafios e Dificuldades</vt:lpstr>
      <vt:lpstr>Conclusões</vt:lpstr>
      <vt:lpstr>AI DRIVING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João Pedro Quintela de Castro</cp:lastModifiedBy>
  <cp:revision>322</cp:revision>
  <cp:lastPrinted>2024-07-15T14:40:12Z</cp:lastPrinted>
  <dcterms:created xsi:type="dcterms:W3CDTF">2024-01-11T18:09:01Z</dcterms:created>
  <dcterms:modified xsi:type="dcterms:W3CDTF">2024-09-11T19:32:29Z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