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22" r:id="rId5"/>
    <p:sldId id="321" r:id="rId6"/>
    <p:sldId id="355" r:id="rId7"/>
    <p:sldId id="319" r:id="rId8"/>
    <p:sldId id="318" r:id="rId9"/>
    <p:sldId id="358" r:id="rId10"/>
    <p:sldId id="369" r:id="rId11"/>
    <p:sldId id="376" r:id="rId12"/>
    <p:sldId id="359" r:id="rId13"/>
    <p:sldId id="383" r:id="rId14"/>
    <p:sldId id="370" r:id="rId15"/>
    <p:sldId id="372" r:id="rId16"/>
    <p:sldId id="373" r:id="rId17"/>
    <p:sldId id="377" r:id="rId18"/>
    <p:sldId id="374" r:id="rId19"/>
    <p:sldId id="375" r:id="rId20"/>
    <p:sldId id="378" r:id="rId21"/>
    <p:sldId id="381" r:id="rId22"/>
    <p:sldId id="380" r:id="rId23"/>
    <p:sldId id="382" r:id="rId24"/>
    <p:sldId id="367" r:id="rId25"/>
    <p:sldId id="368" r:id="rId26"/>
    <p:sldId id="366" r:id="rId27"/>
    <p:sldId id="364" r:id="rId28"/>
    <p:sldId id="379" r:id="rId29"/>
    <p:sldId id="339" r:id="rId30"/>
    <p:sldId id="340" r:id="rId31"/>
    <p:sldId id="327" r:id="rId32"/>
    <p:sldId id="349" r:id="rId33"/>
    <p:sldId id="342" r:id="rId34"/>
    <p:sldId id="346" r:id="rId35"/>
    <p:sldId id="332" r:id="rId36"/>
    <p:sldId id="352" r:id="rId37"/>
    <p:sldId id="338" r:id="rId38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431" autoAdjust="0"/>
  </p:normalViewPr>
  <p:slideViewPr>
    <p:cSldViewPr snapToGrid="0">
      <p:cViewPr varScale="1">
        <p:scale>
          <a:sx n="101" d="100"/>
          <a:sy n="101" d="100"/>
        </p:scale>
        <p:origin x="1086" y="10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Ampliação da eficácia da Cibersegurança</a:t>
          </a:r>
          <a:endParaRPr lang="en-US" dirty="0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6E74B66D-B07D-4055-8141-C6D05463276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Evolução da experiência profissional</a:t>
          </a:r>
          <a:endParaRPr lang="en-US" dirty="0"/>
        </a:p>
      </dgm:t>
    </dgm:pt>
    <dgm:pt modelId="{02B1DC57-A808-4D9E-8357-C6198AEFD7AB}" type="parTrans" cxnId="{E5BD1AA9-8654-49C8-989C-96F82AE6FBC2}">
      <dgm:prSet/>
      <dgm:spPr/>
      <dgm:t>
        <a:bodyPr/>
        <a:lstStyle/>
        <a:p>
          <a:endParaRPr lang="en-US"/>
        </a:p>
      </dgm:t>
    </dgm:pt>
    <dgm:pt modelId="{71B2C109-C146-4661-ACAD-3FAFDFC2AF19}" type="sibTrans" cxnId="{E5BD1AA9-8654-49C8-989C-96F82AE6FBC2}">
      <dgm:prSet/>
      <dgm:spPr/>
      <dgm:t>
        <a:bodyPr/>
        <a:lstStyle/>
        <a:p>
          <a:endParaRPr lang="en-US"/>
        </a:p>
      </dgm:t>
    </dgm:pt>
    <dgm:pt modelId="{A4D22711-A6FA-4066-B8C0-F587620F82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Otimizar a gestão de recursos</a:t>
          </a:r>
          <a:endParaRPr lang="en-US" dirty="0"/>
        </a:p>
      </dgm:t>
    </dgm:pt>
    <dgm:pt modelId="{B6C58B52-7EEE-4C5E-B47B-D714538A949C}" type="parTrans" cxnId="{091A6702-A799-40E1-9B4B-8755562D7137}">
      <dgm:prSet/>
      <dgm:spPr/>
      <dgm:t>
        <a:bodyPr/>
        <a:lstStyle/>
        <a:p>
          <a:endParaRPr lang="en-US"/>
        </a:p>
      </dgm:t>
    </dgm:pt>
    <dgm:pt modelId="{78612259-5C0D-4951-8754-B3037B424853}" type="sibTrans" cxnId="{091A6702-A799-40E1-9B4B-8755562D7137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3">
        <dgm:presLayoutVars>
          <dgm:chMax val="1"/>
          <dgm:chPref val="1"/>
        </dgm:presLayoutVars>
      </dgm:prSet>
      <dgm:spPr/>
    </dgm:pt>
    <dgm:pt modelId="{DDECDDD5-FED2-4F1C-8932-769009C26D15}" type="pres">
      <dgm:prSet presAssocID="{E69E4654-1310-44D2-8B09-F92FCAA89979}" presName="sibTrans" presStyleCnt="0"/>
      <dgm:spPr/>
    </dgm:pt>
    <dgm:pt modelId="{1F2226E3-EBDC-4358-8DD2-D8AD41957921}" type="pres">
      <dgm:prSet presAssocID="{6E74B66D-B07D-4055-8141-C6D054632764}" presName="compNode" presStyleCnt="0"/>
      <dgm:spPr/>
    </dgm:pt>
    <dgm:pt modelId="{491905FE-1023-4175-92DF-A2F351FBEF61}" type="pres">
      <dgm:prSet presAssocID="{6E74B66D-B07D-4055-8141-C6D054632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4D3CADBC-CB1A-4AC0-894C-7D23CCEADE97}" type="pres">
      <dgm:prSet presAssocID="{6E74B66D-B07D-4055-8141-C6D054632764}" presName="spaceRect" presStyleCnt="0"/>
      <dgm:spPr/>
    </dgm:pt>
    <dgm:pt modelId="{AD3D55CA-5E05-48CC-A122-11817014EEA8}" type="pres">
      <dgm:prSet presAssocID="{6E74B66D-B07D-4055-8141-C6D054632764}" presName="textRect" presStyleLbl="revTx" presStyleIdx="1" presStyleCnt="3">
        <dgm:presLayoutVars>
          <dgm:chMax val="1"/>
          <dgm:chPref val="1"/>
        </dgm:presLayoutVars>
      </dgm:prSet>
      <dgm:spPr/>
    </dgm:pt>
    <dgm:pt modelId="{A46C4DB4-7F79-456F-AC5E-EDD666B1BD82}" type="pres">
      <dgm:prSet presAssocID="{71B2C109-C146-4661-ACAD-3FAFDFC2AF19}" presName="sibTrans" presStyleCnt="0"/>
      <dgm:spPr/>
    </dgm:pt>
    <dgm:pt modelId="{9230555F-4354-49E2-9879-843EAD957511}" type="pres">
      <dgm:prSet presAssocID="{A4D22711-A6FA-4066-B8C0-F587620F8282}" presName="compNode" presStyleCnt="0"/>
      <dgm:spPr/>
    </dgm:pt>
    <dgm:pt modelId="{A11CC7E5-76FD-4B21-B31C-2BB6727B597A}" type="pres">
      <dgm:prSet presAssocID="{A4D22711-A6FA-4066-B8C0-F587620F8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4DCE70-4008-4F53-9444-DB08899AB72E}" type="pres">
      <dgm:prSet presAssocID="{A4D22711-A6FA-4066-B8C0-F587620F8282}" presName="spaceRect" presStyleCnt="0"/>
      <dgm:spPr/>
    </dgm:pt>
    <dgm:pt modelId="{EAF80A07-4F6D-4393-B340-6AECC0672350}" type="pres">
      <dgm:prSet presAssocID="{A4D22711-A6FA-4066-B8C0-F587620F8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A6702-A799-40E1-9B4B-8755562D7137}" srcId="{8E052B5C-BB2B-4AC6-8668-D0DC8F6E0B07}" destId="{A4D22711-A6FA-4066-B8C0-F587620F8282}" srcOrd="2" destOrd="0" parTransId="{B6C58B52-7EEE-4C5E-B47B-D714538A949C}" sibTransId="{78612259-5C0D-4951-8754-B3037B424853}"/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57E1D990-BC06-44A5-97D5-05CC1F1AA39B}" type="presOf" srcId="{6E74B66D-B07D-4055-8141-C6D054632764}" destId="{AD3D55CA-5E05-48CC-A122-11817014EEA8}" srcOrd="0" destOrd="0" presId="urn:microsoft.com/office/officeart/2018/2/layout/IconLabelList"/>
    <dgm:cxn modelId="{E5BD1AA9-8654-49C8-989C-96F82AE6FBC2}" srcId="{8E052B5C-BB2B-4AC6-8668-D0DC8F6E0B07}" destId="{6E74B66D-B07D-4055-8141-C6D054632764}" srcOrd="1" destOrd="0" parTransId="{02B1DC57-A808-4D9E-8357-C6198AEFD7AB}" sibTransId="{71B2C109-C146-4661-ACAD-3FAFDFC2AF19}"/>
    <dgm:cxn modelId="{4BB116AB-1F2A-45AB-BBCE-3A854E98CCAF}" type="presOf" srcId="{A4D22711-A6FA-4066-B8C0-F587620F8282}" destId="{EAF80A07-4F6D-4393-B340-6AECC0672350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  <dgm:cxn modelId="{C898C5BF-E61C-4758-AB90-F37A44B81069}" type="presParOf" srcId="{F6045772-1218-42ED-8073-A7F638F718D5}" destId="{DDECDDD5-FED2-4F1C-8932-769009C26D15}" srcOrd="1" destOrd="0" presId="urn:microsoft.com/office/officeart/2018/2/layout/IconLabelList"/>
    <dgm:cxn modelId="{B74A5283-A060-4036-8346-64999A37D8D1}" type="presParOf" srcId="{F6045772-1218-42ED-8073-A7F638F718D5}" destId="{1F2226E3-EBDC-4358-8DD2-D8AD41957921}" srcOrd="2" destOrd="0" presId="urn:microsoft.com/office/officeart/2018/2/layout/IconLabelList"/>
    <dgm:cxn modelId="{C4B75AA9-2743-4F52-9F40-EB8CCCD50B00}" type="presParOf" srcId="{1F2226E3-EBDC-4358-8DD2-D8AD41957921}" destId="{491905FE-1023-4175-92DF-A2F351FBEF61}" srcOrd="0" destOrd="0" presId="urn:microsoft.com/office/officeart/2018/2/layout/IconLabelList"/>
    <dgm:cxn modelId="{AF98D53D-80C5-418C-88A5-24CA708B4C0D}" type="presParOf" srcId="{1F2226E3-EBDC-4358-8DD2-D8AD41957921}" destId="{4D3CADBC-CB1A-4AC0-894C-7D23CCEADE97}" srcOrd="1" destOrd="0" presId="urn:microsoft.com/office/officeart/2018/2/layout/IconLabelList"/>
    <dgm:cxn modelId="{82C3FE24-D514-4961-BBF4-0C136485EAB2}" type="presParOf" srcId="{1F2226E3-EBDC-4358-8DD2-D8AD41957921}" destId="{AD3D55CA-5E05-48CC-A122-11817014EEA8}" srcOrd="2" destOrd="0" presId="urn:microsoft.com/office/officeart/2018/2/layout/IconLabelList"/>
    <dgm:cxn modelId="{A51650F6-5373-4C2D-AA92-806ABF0C4B52}" type="presParOf" srcId="{F6045772-1218-42ED-8073-A7F638F718D5}" destId="{A46C4DB4-7F79-456F-AC5E-EDD666B1BD82}" srcOrd="3" destOrd="0" presId="urn:microsoft.com/office/officeart/2018/2/layout/IconLabelList"/>
    <dgm:cxn modelId="{C631D15A-F8BB-4C4B-B7B9-453E14B19395}" type="presParOf" srcId="{F6045772-1218-42ED-8073-A7F638F718D5}" destId="{9230555F-4354-49E2-9879-843EAD957511}" srcOrd="4" destOrd="0" presId="urn:microsoft.com/office/officeart/2018/2/layout/IconLabelList"/>
    <dgm:cxn modelId="{5A10769E-23F4-4E0C-9515-1AF0C8D099D3}" type="presParOf" srcId="{9230555F-4354-49E2-9879-843EAD957511}" destId="{A11CC7E5-76FD-4B21-B31C-2BB6727B597A}" srcOrd="0" destOrd="0" presId="urn:microsoft.com/office/officeart/2018/2/layout/IconLabelList"/>
    <dgm:cxn modelId="{761E9652-669E-4153-8F08-270F55D4D701}" type="presParOf" srcId="{9230555F-4354-49E2-9879-843EAD957511}" destId="{E24DCE70-4008-4F53-9444-DB08899AB72E}" srcOrd="1" destOrd="0" presId="urn:microsoft.com/office/officeart/2018/2/layout/IconLabelList"/>
    <dgm:cxn modelId="{16EE268B-4B49-47DB-81E7-B4E596F846C2}" type="presParOf" srcId="{9230555F-4354-49E2-9879-843EAD957511}" destId="{EAF80A07-4F6D-4393-B340-6AECC0672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Investigação</a:t>
          </a:r>
          <a:endParaRPr lang="en-US" sz="24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AC8557AB-8550-4EA2-AB46-3B487B22E24A}">
      <dgm:prSet/>
      <dgm:spPr/>
      <dgm:t>
        <a:bodyPr/>
        <a:lstStyle/>
        <a:p>
          <a:r>
            <a:rPr lang="pt-PT" b="0" i="0" u="none" dirty="0"/>
            <a:t>Investigação de comportamentos que resultaram na infeção de sistemas com malware, detetando padrões complexos com IA</a:t>
          </a:r>
          <a:endParaRPr lang="en-US" dirty="0"/>
        </a:p>
      </dgm:t>
    </dgm:pt>
    <dgm:pt modelId="{F36C90AA-3E9A-4611-B859-66D74E45AE0D}" type="sibTrans" cxnId="{7F1112F2-1313-4273-8D88-E863D501047F}">
      <dgm:prSet/>
      <dgm:spPr/>
      <dgm:t>
        <a:bodyPr/>
        <a:lstStyle/>
        <a:p>
          <a:endParaRPr lang="en-US"/>
        </a:p>
      </dgm:t>
    </dgm:pt>
    <dgm:pt modelId="{3D03C193-7F5D-41EF-8986-86F9FE944104}" type="parTrans" cxnId="{7F1112F2-1313-4273-8D88-E863D501047F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Identificação</a:t>
          </a:r>
          <a:endParaRPr lang="en-US" sz="24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90B8600-A5D6-4F7A-BF4A-C41840EAB051}">
      <dgm:prSet/>
      <dgm:spPr/>
      <dgm:t>
        <a:bodyPr/>
        <a:lstStyle/>
        <a:p>
          <a:r>
            <a:rPr lang="pt-PT" dirty="0"/>
            <a:t>A análise dos registos de sistemas (</a:t>
          </a:r>
          <a:r>
            <a:rPr lang="pt-PT" dirty="0" err="1"/>
            <a:t>logs</a:t>
          </a:r>
          <a:r>
            <a:rPr lang="pt-PT" dirty="0"/>
            <a:t>) permite identificar atividades suspeitas e outliers</a:t>
          </a:r>
        </a:p>
      </dgm:t>
    </dgm:pt>
    <dgm:pt modelId="{540C77D4-CED7-45C7-A0CD-F74A42216A11}" type="parTrans" cxnId="{6D06C60D-B26E-4F3A-AEF6-56772EF88A6E}">
      <dgm:prSet/>
      <dgm:spPr/>
      <dgm:t>
        <a:bodyPr/>
        <a:lstStyle/>
        <a:p>
          <a:endParaRPr lang="pt-PT"/>
        </a:p>
      </dgm:t>
    </dgm:pt>
    <dgm:pt modelId="{07951E0D-4464-4BD0-8DD0-7BF157505B4E}" type="sibTrans" cxnId="{6D06C60D-B26E-4F3A-AEF6-56772EF88A6E}">
      <dgm:prSet/>
      <dgm:spPr/>
      <dgm:t>
        <a:bodyPr/>
        <a:lstStyle/>
        <a:p>
          <a:endParaRPr lang="pt-PT"/>
        </a:p>
      </dgm:t>
    </dgm:pt>
    <dgm:pt modelId="{ECA85AE3-13ED-4772-9218-B9349B6DE995}">
      <dgm:prSet/>
      <dgm:spPr/>
      <dgm:t>
        <a:bodyPr/>
        <a:lstStyle/>
        <a:p>
          <a:r>
            <a:rPr lang="pt-PT" dirty="0"/>
            <a:t>A grande quantidade de dados torna a análise manual impossível</a:t>
          </a:r>
        </a:p>
      </dgm:t>
    </dgm:pt>
    <dgm:pt modelId="{3EBFCEF1-65DB-4ED8-8971-C08E18BC77FC}" type="parTrans" cxnId="{4E2B619E-9FC7-44EC-B0FE-A98C368378F3}">
      <dgm:prSet/>
      <dgm:spPr/>
      <dgm:t>
        <a:bodyPr/>
        <a:lstStyle/>
        <a:p>
          <a:endParaRPr lang="pt-PT"/>
        </a:p>
      </dgm:t>
    </dgm:pt>
    <dgm:pt modelId="{65A2F46B-4F63-44C5-BEE6-AD3B07B474E5}" type="sibTrans" cxnId="{4E2B619E-9FC7-44EC-B0FE-A98C368378F3}">
      <dgm:prSet/>
      <dgm:spPr/>
      <dgm:t>
        <a:bodyPr/>
        <a:lstStyle/>
        <a:p>
          <a:endParaRPr lang="pt-PT"/>
        </a:p>
      </dgm:t>
    </dgm:pt>
    <dgm:pt modelId="{2F55FFD0-1322-4405-9BDD-92BC80201410}">
      <dgm:prSet/>
      <dgm:spPr/>
      <dgm:t>
        <a:bodyPr/>
        <a:lstStyle/>
        <a:p>
          <a:r>
            <a:rPr lang="pt-PT" dirty="0"/>
            <a:t>Uso de Machine Learning</a:t>
          </a:r>
        </a:p>
      </dgm:t>
    </dgm:pt>
    <dgm:pt modelId="{854F48BE-232E-4C02-A22F-46D21D80EED8}" type="parTrans" cxnId="{4C045512-7A8F-4F2E-9C20-A5783840A90C}">
      <dgm:prSet/>
      <dgm:spPr/>
      <dgm:t>
        <a:bodyPr/>
        <a:lstStyle/>
        <a:p>
          <a:endParaRPr lang="pt-PT"/>
        </a:p>
      </dgm:t>
    </dgm:pt>
    <dgm:pt modelId="{CCEA737B-E644-4359-A9FD-4E8641E1D988}" type="sibTrans" cxnId="{4C045512-7A8F-4F2E-9C20-A5783840A90C}">
      <dgm:prSet/>
      <dgm:spPr/>
      <dgm:t>
        <a:bodyPr/>
        <a:lstStyle/>
        <a:p>
          <a:endParaRPr lang="pt-PT"/>
        </a:p>
      </dgm:t>
    </dgm:pt>
    <dgm:pt modelId="{E09BF97D-BAED-49C7-BDE4-CD6411F17BCA}">
      <dgm:prSet/>
      <dgm:spPr/>
      <dgm:t>
        <a:bodyPr/>
        <a:lstStyle/>
        <a:p>
          <a:endParaRPr lang="pt-PT" dirty="0"/>
        </a:p>
      </dgm:t>
    </dgm:pt>
    <dgm:pt modelId="{1F23BAC9-A922-4D5C-B496-3C8C0A3863A3}" type="parTrans" cxnId="{43BF7AD6-8828-4E2E-8897-8308F6FA0A2A}">
      <dgm:prSet/>
      <dgm:spPr/>
      <dgm:t>
        <a:bodyPr/>
        <a:lstStyle/>
        <a:p>
          <a:endParaRPr lang="pt-PT"/>
        </a:p>
      </dgm:t>
    </dgm:pt>
    <dgm:pt modelId="{6F857BBF-B144-4FCE-A729-932B353F78CD}" type="sibTrans" cxnId="{43BF7AD6-8828-4E2E-8897-8308F6FA0A2A}">
      <dgm:prSet/>
      <dgm:spPr/>
      <dgm:t>
        <a:bodyPr/>
        <a:lstStyle/>
        <a:p>
          <a:endParaRPr lang="pt-PT"/>
        </a:p>
      </dgm:t>
    </dgm:pt>
    <dgm:pt modelId="{CFC152B5-CBCD-4579-B559-8CB6FE12BD3E}">
      <dgm:prSet/>
      <dgm:spPr/>
      <dgm:t>
        <a:bodyPr/>
        <a:lstStyle/>
        <a:p>
          <a:endParaRPr lang="pt-PT" dirty="0"/>
        </a:p>
      </dgm:t>
    </dgm:pt>
    <dgm:pt modelId="{45EE63BA-98DC-490A-A530-D3B8283FFFC7}" type="parTrans" cxnId="{CA4932AC-DD3C-4E87-B2D3-648BA864604E}">
      <dgm:prSet/>
      <dgm:spPr/>
      <dgm:t>
        <a:bodyPr/>
        <a:lstStyle/>
        <a:p>
          <a:endParaRPr lang="pt-PT"/>
        </a:p>
      </dgm:t>
    </dgm:pt>
    <dgm:pt modelId="{5106146A-FFFA-40AB-B9E4-105E27B01898}" type="sibTrans" cxnId="{CA4932AC-DD3C-4E87-B2D3-648BA864604E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LinFactNeighborX="0" custLinFactNeighborY="-1894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LinFactNeighborX="206" custLinFactNeighborY="-1894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07D701-0007-41EB-9730-FEB39772FECC}" type="presOf" srcId="{ECA85AE3-13ED-4772-9218-B9349B6DE995}" destId="{450D384A-04C6-4875-ADC9-03DD5BD1F398}" srcOrd="0" destOrd="2" presId="urn:microsoft.com/office/officeart/2005/8/layout/hList1"/>
    <dgm:cxn modelId="{6D06C60D-B26E-4F3A-AEF6-56772EF88A6E}" srcId="{79573887-A3A6-4E8A-AA6A-8EDA82D892F0}" destId="{990B8600-A5D6-4F7A-BF4A-C41840EAB051}" srcOrd="0" destOrd="0" parTransId="{540C77D4-CED7-45C7-A0CD-F74A42216A11}" sibTransId="{07951E0D-4464-4BD0-8DD0-7BF157505B4E}"/>
    <dgm:cxn modelId="{4C045512-7A8F-4F2E-9C20-A5783840A90C}" srcId="{79573887-A3A6-4E8A-AA6A-8EDA82D892F0}" destId="{2F55FFD0-1322-4405-9BDD-92BC80201410}" srcOrd="4" destOrd="0" parTransId="{854F48BE-232E-4C02-A22F-46D21D80EED8}" sibTransId="{CCEA737B-E644-4359-A9FD-4E8641E1D988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32EAFC64-4968-4A94-A04F-491D3BAD3A7E}" type="presOf" srcId="{990B8600-A5D6-4F7A-BF4A-C41840EAB051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4E2B619E-9FC7-44EC-B0FE-A98C368378F3}" srcId="{79573887-A3A6-4E8A-AA6A-8EDA82D892F0}" destId="{ECA85AE3-13ED-4772-9218-B9349B6DE995}" srcOrd="2" destOrd="0" parTransId="{3EBFCEF1-65DB-4ED8-8971-C08E18BC77FC}" sibTransId="{65A2F46B-4F63-44C5-BEE6-AD3B07B474E5}"/>
    <dgm:cxn modelId="{CA4932AC-DD3C-4E87-B2D3-648BA864604E}" srcId="{79573887-A3A6-4E8A-AA6A-8EDA82D892F0}" destId="{CFC152B5-CBCD-4579-B559-8CB6FE12BD3E}" srcOrd="3" destOrd="0" parTransId="{45EE63BA-98DC-490A-A530-D3B8283FFFC7}" sibTransId="{5106146A-FFFA-40AB-B9E4-105E27B01898}"/>
    <dgm:cxn modelId="{EE02C0AF-8894-45E6-A264-FFA1CF5EADBC}" type="presOf" srcId="{AC8557AB-8550-4EA2-AB46-3B487B22E24A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23A14CC5-5853-4313-8EDC-D2FD397F4846}" type="presOf" srcId="{CFC152B5-CBCD-4579-B559-8CB6FE12BD3E}" destId="{450D384A-04C6-4875-ADC9-03DD5BD1F398}" srcOrd="0" destOrd="3" presId="urn:microsoft.com/office/officeart/2005/8/layout/hList1"/>
    <dgm:cxn modelId="{43BF7AD6-8828-4E2E-8897-8308F6FA0A2A}" srcId="{79573887-A3A6-4E8A-AA6A-8EDA82D892F0}" destId="{E09BF97D-BAED-49C7-BDE4-CD6411F17BCA}" srcOrd="1" destOrd="0" parTransId="{1F23BAC9-A922-4D5C-B496-3C8C0A3863A3}" sibTransId="{6F857BBF-B144-4FCE-A729-932B353F78CD}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827CAAEA-CF8B-4737-BCDF-0266CA58D87A}" type="presOf" srcId="{E09BF97D-BAED-49C7-BDE4-CD6411F17BCA}" destId="{450D384A-04C6-4875-ADC9-03DD5BD1F398}" srcOrd="0" destOrd="1" presId="urn:microsoft.com/office/officeart/2005/8/layout/hList1"/>
    <dgm:cxn modelId="{7F1112F2-1313-4273-8D88-E863D501047F}" srcId="{A603631B-A191-4026-944E-D7932C6EA835}" destId="{AC8557AB-8550-4EA2-AB46-3B487B22E24A}" srcOrd="0" destOrd="0" parTransId="{3D03C193-7F5D-41EF-8986-86F9FE944104}" sibTransId="{F36C90AA-3E9A-4611-B859-66D74E45AE0D}"/>
    <dgm:cxn modelId="{B0EF4FF7-DE81-46B0-9C98-83CB0557BD38}" type="presOf" srcId="{2F55FFD0-1322-4405-9BDD-92BC80201410}" destId="{450D384A-04C6-4875-ADC9-03DD5BD1F398}" srcOrd="0" destOrd="4" presId="urn:microsoft.com/office/officeart/2005/8/layout/hList1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Misinformation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C5BFE965-B648-42BF-BC28-95D7AC743715}">
      <dgm:prSet custT="1"/>
      <dgm:spPr/>
      <dgm:t>
        <a:bodyPr/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</dgm:t>
    </dgm:pt>
    <dgm:pt modelId="{98AEEA40-CF17-4938-873C-DFEE714755D5}" type="parTrans" cxnId="{4552A963-DD67-412E-AD7A-FE6DC314795F}">
      <dgm:prSet/>
      <dgm:spPr/>
      <dgm:t>
        <a:bodyPr/>
        <a:lstStyle/>
        <a:p>
          <a:endParaRPr lang="pt-PT"/>
        </a:p>
      </dgm:t>
    </dgm:pt>
    <dgm:pt modelId="{3C9BF640-6EB2-4508-945C-975E06A7E7F2}" type="sibTrans" cxnId="{4552A963-DD67-412E-AD7A-FE6DC314795F}">
      <dgm:prSet/>
      <dgm:spPr/>
      <dgm:t>
        <a:bodyPr/>
        <a:lstStyle/>
        <a:p>
          <a:endParaRPr lang="pt-PT"/>
        </a:p>
      </dgm:t>
    </dgm:pt>
    <dgm:pt modelId="{FB0084CF-9017-4AFD-8DEE-5763A40B2759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</dgm:t>
    </dgm:pt>
    <dgm:pt modelId="{60084E29-CF3C-440D-B246-4CEE92264000}" type="parTrans" cxnId="{96F92C03-A4CD-46E4-AB6F-C549207709DF}">
      <dgm:prSet/>
      <dgm:spPr/>
      <dgm:t>
        <a:bodyPr/>
        <a:lstStyle/>
        <a:p>
          <a:endParaRPr lang="pt-PT"/>
        </a:p>
      </dgm:t>
    </dgm:pt>
    <dgm:pt modelId="{CC6A2381-4347-4AFC-8A2D-35A7E0925250}" type="sibTrans" cxnId="{96F92C03-A4CD-46E4-AB6F-C549207709DF}">
      <dgm:prSet/>
      <dgm:spPr/>
      <dgm:t>
        <a:bodyPr/>
        <a:lstStyle/>
        <a:p>
          <a:endParaRPr lang="pt-PT"/>
        </a:p>
      </dgm:t>
    </dgm:pt>
    <dgm:pt modelId="{6069A014-9E56-47AC-8075-CA904706AB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5FF3AC6E-BFDA-4E40-8C37-99E98520F75F}" type="parTrans" cxnId="{0ADA4A0E-B547-4A25-A826-EA6C579197A9}">
      <dgm:prSet/>
      <dgm:spPr/>
      <dgm:t>
        <a:bodyPr/>
        <a:lstStyle/>
        <a:p>
          <a:endParaRPr lang="pt-PT"/>
        </a:p>
      </dgm:t>
    </dgm:pt>
    <dgm:pt modelId="{23102DF6-F3F7-4FA4-9158-8E7F7D8D7BF8}" type="sibTrans" cxnId="{0ADA4A0E-B547-4A25-A826-EA6C579197A9}">
      <dgm:prSet/>
      <dgm:spPr/>
      <dgm:t>
        <a:bodyPr/>
        <a:lstStyle/>
        <a:p>
          <a:endParaRPr lang="pt-PT"/>
        </a:p>
      </dgm:t>
    </dgm:pt>
    <dgm:pt modelId="{617A40B7-FEC7-4B99-ACCB-6F366EA54BBB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</dgm:t>
    </dgm:pt>
    <dgm:pt modelId="{A39AB9DC-C0A6-4D76-9DA2-C9D880FF02EF}" type="parTrans" cxnId="{A235DE86-7FF4-4E8B-87C1-BAF0F88693D5}">
      <dgm:prSet/>
      <dgm:spPr/>
      <dgm:t>
        <a:bodyPr/>
        <a:lstStyle/>
        <a:p>
          <a:endParaRPr lang="pt-PT"/>
        </a:p>
      </dgm:t>
    </dgm:pt>
    <dgm:pt modelId="{5CE13614-0AAA-47EB-973B-BC5269D9E788}" type="sibTrans" cxnId="{A235DE86-7FF4-4E8B-87C1-BAF0F88693D5}">
      <dgm:prSet/>
      <dgm:spPr/>
      <dgm:t>
        <a:bodyPr/>
        <a:lstStyle/>
        <a:p>
          <a:endParaRPr lang="pt-PT"/>
        </a:p>
      </dgm:t>
    </dgm:pt>
    <dgm:pt modelId="{3EC6E7B8-58C6-47FA-8A41-25F322F1A281}">
      <dgm:prSet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PT" sz="2600" kern="1200" dirty="0"/>
        </a:p>
      </dgm:t>
    </dgm:pt>
    <dgm:pt modelId="{92A3D544-4915-4F9D-9D08-4027A4CF2D03}" type="parTrans" cxnId="{ADE312FD-42F3-4B44-9F13-33CBDDD666BD}">
      <dgm:prSet/>
      <dgm:spPr/>
      <dgm:t>
        <a:bodyPr/>
        <a:lstStyle/>
        <a:p>
          <a:endParaRPr lang="pt-PT"/>
        </a:p>
      </dgm:t>
    </dgm:pt>
    <dgm:pt modelId="{5E263060-5541-48A4-AB10-0D7489920919}" type="sibTrans" cxnId="{ADE312FD-42F3-4B44-9F13-33CBDDD666BD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F92C03-A4CD-46E4-AB6F-C549207709DF}" srcId="{A603631B-A191-4026-944E-D7932C6EA835}" destId="{FB0084CF-9017-4AFD-8DEE-5763A40B2759}" srcOrd="1" destOrd="0" parTransId="{60084E29-CF3C-440D-B246-4CEE92264000}" sibTransId="{CC6A2381-4347-4AFC-8A2D-35A7E0925250}"/>
    <dgm:cxn modelId="{0ADA4A0E-B547-4A25-A826-EA6C579197A9}" srcId="{A603631B-A191-4026-944E-D7932C6EA835}" destId="{6069A014-9E56-47AC-8075-CA904706ABF2}" srcOrd="2" destOrd="0" parTransId="{5FF3AC6E-BFDA-4E40-8C37-99E98520F75F}" sibTransId="{23102DF6-F3F7-4FA4-9158-8E7F7D8D7BF8}"/>
    <dgm:cxn modelId="{719CDC17-2437-402E-B8D4-14E8158E9C40}" type="presOf" srcId="{FB0084CF-9017-4AFD-8DEE-5763A40B2759}" destId="{46FC72A1-CDE4-4124-8BBF-14CC4470DC43}" srcOrd="0" destOrd="1" presId="urn:microsoft.com/office/officeart/2005/8/layout/hList1"/>
    <dgm:cxn modelId="{90F96E34-2FE9-4EB8-A3C5-D135A4F9C479}" type="presOf" srcId="{617A40B7-FEC7-4B99-ACCB-6F366EA54BBB}" destId="{46FC72A1-CDE4-4124-8BBF-14CC4470DC43}" srcOrd="0" destOrd="3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4552A963-DD67-412E-AD7A-FE6DC314795F}" srcId="{A603631B-A191-4026-944E-D7932C6EA835}" destId="{C5BFE965-B648-42BF-BC28-95D7AC743715}" srcOrd="0" destOrd="0" parTransId="{98AEEA40-CF17-4938-873C-DFEE714755D5}" sibTransId="{3C9BF640-6EB2-4508-945C-975E06A7E7F2}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A235DE86-7FF4-4E8B-87C1-BAF0F88693D5}" srcId="{A603631B-A191-4026-944E-D7932C6EA835}" destId="{617A40B7-FEC7-4B99-ACCB-6F366EA54BBB}" srcOrd="3" destOrd="0" parTransId="{A39AB9DC-C0A6-4D76-9DA2-C9D880FF02EF}" sibTransId="{5CE13614-0AAA-47EB-973B-BC5269D9E788}"/>
    <dgm:cxn modelId="{BCC1A590-D889-4DF3-8DCC-E9E41F8D6574}" type="presOf" srcId="{6069A014-9E56-47AC-8075-CA904706ABF2}" destId="{46FC72A1-CDE4-4124-8BBF-14CC4470DC43}" srcOrd="0" destOrd="2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36742D7-7E60-4F3A-B5E8-5873420F7661}" type="presOf" srcId="{3EC6E7B8-58C6-47FA-8A41-25F322F1A281}" destId="{46FC72A1-CDE4-4124-8BBF-14CC4470DC43}" srcOrd="0" destOrd="4" presId="urn:microsoft.com/office/officeart/2005/8/layout/hList1"/>
    <dgm:cxn modelId="{2F7D6BFB-F985-492F-A00B-52603F7F5788}" type="presOf" srcId="{C5BFE965-B648-42BF-BC28-95D7AC743715}" destId="{46FC72A1-CDE4-4124-8BBF-14CC4470DC43}" srcOrd="0" destOrd="0" presId="urn:microsoft.com/office/officeart/2005/8/layout/hList1"/>
    <dgm:cxn modelId="{ADE312FD-42F3-4B44-9F13-33CBDDD666BD}" srcId="{A603631B-A191-4026-944E-D7932C6EA835}" destId="{3EC6E7B8-58C6-47FA-8A41-25F322F1A281}" srcOrd="4" destOrd="0" parTransId="{92A3D544-4915-4F9D-9D08-4027A4CF2D03}" sibTransId="{5E263060-5541-48A4-AB10-0D7489920919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Social Engineering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69176BA3-C005-4BA9-8ABB-E3B76A9F8D59}">
      <dgm:prSet custT="1"/>
      <dgm:spPr/>
      <dgm:t>
        <a:bodyPr/>
        <a:lstStyle/>
        <a:p>
          <a:pPr marL="228600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52D1675-2865-4044-A016-2F3E5C84627F}" type="parTrans" cxnId="{DE155C36-58E5-493B-AE66-C447B616391D}">
      <dgm:prSet/>
      <dgm:spPr/>
      <dgm:t>
        <a:bodyPr/>
        <a:lstStyle/>
        <a:p>
          <a:endParaRPr lang="pt-PT"/>
        </a:p>
      </dgm:t>
    </dgm:pt>
    <dgm:pt modelId="{6CC39B12-26EA-46E8-96F4-B9C5360F21F3}" type="sibTrans" cxnId="{DE155C36-58E5-493B-AE66-C447B616391D}">
      <dgm:prSet/>
      <dgm:spPr/>
      <dgm:t>
        <a:bodyPr/>
        <a:lstStyle/>
        <a:p>
          <a:endParaRPr lang="pt-PT"/>
        </a:p>
      </dgm:t>
    </dgm:pt>
    <dgm:pt modelId="{4D7FB5AB-5E52-4E50-941C-421FF03769A5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</dgm:t>
    </dgm:pt>
    <dgm:pt modelId="{B870F784-186E-42B9-994A-033BD5C858F1}" type="parTrans" cxnId="{C4A60CEA-28E3-48BC-9F10-86F6D4A2D507}">
      <dgm:prSet/>
      <dgm:spPr/>
      <dgm:t>
        <a:bodyPr/>
        <a:lstStyle/>
        <a:p>
          <a:endParaRPr lang="pt-PT"/>
        </a:p>
      </dgm:t>
    </dgm:pt>
    <dgm:pt modelId="{58A972AC-6DC2-4154-9411-F5C646361DE2}" type="sibTrans" cxnId="{C4A60CEA-28E3-48BC-9F10-86F6D4A2D507}">
      <dgm:prSet/>
      <dgm:spPr/>
      <dgm:t>
        <a:bodyPr/>
        <a:lstStyle/>
        <a:p>
          <a:endParaRPr lang="pt-PT"/>
        </a:p>
      </dgm:t>
    </dgm:pt>
    <dgm:pt modelId="{95ECA260-D54B-42E2-A92B-94BD6AA4E582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gm:t>
    </dgm:pt>
    <dgm:pt modelId="{5EFDFF37-0D85-4324-8777-2527176075A4}" type="parTrans" cxnId="{D57DA99A-C2E7-4507-AE11-DEEE6AAD4619}">
      <dgm:prSet/>
      <dgm:spPr/>
      <dgm:t>
        <a:bodyPr/>
        <a:lstStyle/>
        <a:p>
          <a:endParaRPr lang="pt-PT"/>
        </a:p>
      </dgm:t>
    </dgm:pt>
    <dgm:pt modelId="{F2BB2E2D-4D9D-4D22-A203-0879376FA06B}" type="sibTrans" cxnId="{D57DA99A-C2E7-4507-AE11-DEEE6AAD4619}">
      <dgm:prSet/>
      <dgm:spPr/>
      <dgm:t>
        <a:bodyPr/>
        <a:lstStyle/>
        <a:p>
          <a:endParaRPr lang="pt-PT"/>
        </a:p>
      </dgm:t>
    </dgm:pt>
    <dgm:pt modelId="{79573887-A3A6-4E8A-AA6A-8EDA82D892F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Malware</a:t>
          </a:r>
          <a:endParaRPr lang="en-US" sz="2400" dirty="0"/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64189087-7131-4F15-87D1-06816825FED6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</dgm:t>
    </dgm:pt>
    <dgm:pt modelId="{9A3B71F6-3BB8-46B9-AE2A-DBBB5580435E}" type="sibTrans" cxnId="{E506309D-AF0B-4A85-8C62-0302A75828C6}">
      <dgm:prSet/>
      <dgm:spPr/>
      <dgm:t>
        <a:bodyPr/>
        <a:lstStyle/>
        <a:p>
          <a:endParaRPr lang="pt-PT"/>
        </a:p>
      </dgm:t>
    </dgm:pt>
    <dgm:pt modelId="{23F2AEEC-8AF1-4EC8-8371-C5C58CC40631}" type="parTrans" cxnId="{E506309D-AF0B-4A85-8C62-0302A75828C6}">
      <dgm:prSet/>
      <dgm:spPr/>
      <dgm:t>
        <a:bodyPr/>
        <a:lstStyle/>
        <a:p>
          <a:endParaRPr lang="pt-PT"/>
        </a:p>
      </dgm:t>
    </dgm:pt>
    <dgm:pt modelId="{3B2B6619-42B2-4639-8CFF-41586B9C4740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gm:t>
    </dgm:pt>
    <dgm:pt modelId="{97D361D4-FD81-44C5-BE81-6DDE5946E32B}" type="sibTrans" cxnId="{EB00C479-3794-45E1-9121-1C892253174E}">
      <dgm:prSet/>
      <dgm:spPr/>
      <dgm:t>
        <a:bodyPr/>
        <a:lstStyle/>
        <a:p>
          <a:endParaRPr lang="pt-PT"/>
        </a:p>
      </dgm:t>
    </dgm:pt>
    <dgm:pt modelId="{B287380B-60C3-40D9-A27A-E9C08DDEF515}" type="parTrans" cxnId="{EB00C479-3794-45E1-9121-1C892253174E}">
      <dgm:prSet/>
      <dgm:spPr/>
      <dgm:t>
        <a:bodyPr/>
        <a:lstStyle/>
        <a:p>
          <a:endParaRPr lang="pt-PT"/>
        </a:p>
      </dgm:t>
    </dgm:pt>
    <dgm:pt modelId="{8A06C487-300E-4489-94C8-11C0BA60CECA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61E5124-822D-41DE-9C1C-51FB6C693CD8}" type="sibTrans" cxnId="{DADA6F46-70F3-4DB7-83E6-C1D8A014E0C0}">
      <dgm:prSet/>
      <dgm:spPr/>
      <dgm:t>
        <a:bodyPr/>
        <a:lstStyle/>
        <a:p>
          <a:endParaRPr lang="pt-PT"/>
        </a:p>
      </dgm:t>
    </dgm:pt>
    <dgm:pt modelId="{003A37D2-3738-4EB5-8944-01FC878A0CA8}" type="parTrans" cxnId="{DADA6F46-70F3-4DB7-83E6-C1D8A014E0C0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96908" custLinFactNeighborX="20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 custScaleY="101935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96908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FA2405-652A-4CA2-92E8-7BCA7492F424}" type="presOf" srcId="{8A06C487-300E-4489-94C8-11C0BA60CECA}" destId="{46FC72A1-CDE4-4124-8BBF-14CC4470DC43}" srcOrd="0" destOrd="2" presId="urn:microsoft.com/office/officeart/2005/8/layout/hList1"/>
    <dgm:cxn modelId="{B5B9891E-316E-4BBA-949B-4C307F5DBDB1}" type="presOf" srcId="{3B2B6619-42B2-4639-8CFF-41586B9C4740}" destId="{450D384A-04C6-4875-ADC9-03DD5BD1F398}" srcOrd="0" destOrd="1" presId="urn:microsoft.com/office/officeart/2005/8/layout/hList1"/>
    <dgm:cxn modelId="{DE155C36-58E5-493B-AE66-C447B616391D}" srcId="{A603631B-A191-4026-944E-D7932C6EA835}" destId="{69176BA3-C005-4BA9-8ABB-E3B76A9F8D59}" srcOrd="0" destOrd="0" parTransId="{952D1675-2865-4044-A016-2F3E5C84627F}" sibTransId="{6CC39B12-26EA-46E8-96F4-B9C5360F21F3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0E255265-2E6B-40AC-AC42-EDF411D6C308}" type="presOf" srcId="{4D7FB5AB-5E52-4E50-941C-421FF03769A5}" destId="{46FC72A1-CDE4-4124-8BBF-14CC4470DC43}" srcOrd="0" destOrd="1" presId="urn:microsoft.com/office/officeart/2005/8/layout/hList1"/>
    <dgm:cxn modelId="{DADA6F46-70F3-4DB7-83E6-C1D8A014E0C0}" srcId="{A603631B-A191-4026-944E-D7932C6EA835}" destId="{8A06C487-300E-4489-94C8-11C0BA60CECA}" srcOrd="2" destOrd="0" parTransId="{003A37D2-3738-4EB5-8944-01FC878A0CA8}" sibTransId="{361E5124-822D-41DE-9C1C-51FB6C693CD8}"/>
    <dgm:cxn modelId="{8D368C52-6176-46E0-B3FF-938D29826E19}" type="presOf" srcId="{64189087-7131-4F15-87D1-06816825FED6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EB00C479-3794-45E1-9121-1C892253174E}" srcId="{79573887-A3A6-4E8A-AA6A-8EDA82D892F0}" destId="{3B2B6619-42B2-4639-8CFF-41586B9C4740}" srcOrd="1" destOrd="0" parTransId="{B287380B-60C3-40D9-A27A-E9C08DDEF515}" sibTransId="{97D361D4-FD81-44C5-BE81-6DDE5946E32B}"/>
    <dgm:cxn modelId="{D57DA99A-C2E7-4507-AE11-DEEE6AAD4619}" srcId="{8A06C487-300E-4489-94C8-11C0BA60CECA}" destId="{95ECA260-D54B-42E2-A92B-94BD6AA4E582}" srcOrd="0" destOrd="0" parTransId="{5EFDFF37-0D85-4324-8777-2527176075A4}" sibTransId="{F2BB2E2D-4D9D-4D22-A203-0879376FA06B}"/>
    <dgm:cxn modelId="{E506309D-AF0B-4A85-8C62-0302A75828C6}" srcId="{79573887-A3A6-4E8A-AA6A-8EDA82D892F0}" destId="{64189087-7131-4F15-87D1-06816825FED6}" srcOrd="0" destOrd="0" parTransId="{23F2AEEC-8AF1-4EC8-8371-C5C58CC40631}" sibTransId="{9A3B71F6-3BB8-46B9-AE2A-DBBB5580435E}"/>
    <dgm:cxn modelId="{193A4D9F-DC90-4D53-B3DF-E9D5B903C789}" type="presOf" srcId="{95ECA260-D54B-42E2-A92B-94BD6AA4E582}" destId="{46FC72A1-CDE4-4124-8BBF-14CC4470DC43}" srcOrd="0" destOrd="3" presId="urn:microsoft.com/office/officeart/2005/8/layout/hList1"/>
    <dgm:cxn modelId="{58C969B2-E53B-44FC-8E44-B449F26C1082}" type="presOf" srcId="{69176BA3-C005-4BA9-8ABB-E3B76A9F8D59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C4A60CEA-28E3-48BC-9F10-86F6D4A2D507}" srcId="{A603631B-A191-4026-944E-D7932C6EA835}" destId="{4D7FB5AB-5E52-4E50-941C-421FF03769A5}" srcOrd="1" destOrd="0" parTransId="{B870F784-186E-42B9-994A-033BD5C858F1}" sibTransId="{58A972AC-6DC2-4154-9411-F5C646361DE2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868763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1052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Ampliação da eficácia da Cibersegurança</a:t>
          </a:r>
          <a:endParaRPr lang="en-US" sz="2000" kern="1200" dirty="0"/>
        </a:p>
      </dsp:txBody>
      <dsp:txXfrm>
        <a:off x="110528" y="2762349"/>
        <a:ext cx="2757216" cy="720000"/>
      </dsp:txXfrm>
    </dsp:sp>
    <dsp:sp modelId="{491905FE-1023-4175-92DF-A2F351FBEF61}">
      <dsp:nvSpPr>
        <dsp:cNvPr id="0" name=""/>
        <dsp:cNvSpPr/>
      </dsp:nvSpPr>
      <dsp:spPr>
        <a:xfrm>
          <a:off x="410849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55CA-5E05-48CC-A122-11817014EEA8}">
      <dsp:nvSpPr>
        <dsp:cNvPr id="0" name=""/>
        <dsp:cNvSpPr/>
      </dsp:nvSpPr>
      <dsp:spPr>
        <a:xfrm>
          <a:off x="335025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Evolução da experiência profissional</a:t>
          </a:r>
          <a:endParaRPr lang="en-US" sz="2000" kern="1200" dirty="0"/>
        </a:p>
      </dsp:txBody>
      <dsp:txXfrm>
        <a:off x="3350258" y="2762349"/>
        <a:ext cx="2757216" cy="720000"/>
      </dsp:txXfrm>
    </dsp:sp>
    <dsp:sp modelId="{A11CC7E5-76FD-4B21-B31C-2BB6727B597A}">
      <dsp:nvSpPr>
        <dsp:cNvPr id="0" name=""/>
        <dsp:cNvSpPr/>
      </dsp:nvSpPr>
      <dsp:spPr>
        <a:xfrm>
          <a:off x="734822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0A07-4F6D-4393-B340-6AECC0672350}">
      <dsp:nvSpPr>
        <dsp:cNvPr id="0" name=""/>
        <dsp:cNvSpPr/>
      </dsp:nvSpPr>
      <dsp:spPr>
        <a:xfrm>
          <a:off x="6589987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Otimizar a gestão de recursos</a:t>
          </a:r>
          <a:endParaRPr lang="en-US" sz="2000" kern="1200" dirty="0"/>
        </a:p>
      </dsp:txBody>
      <dsp:txXfrm>
        <a:off x="6589987" y="2762349"/>
        <a:ext cx="27572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48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Investigação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" y="59553"/>
        <a:ext cx="4624471" cy="691200"/>
      </dsp:txXfrm>
    </dsp:sp>
    <dsp:sp modelId="{46FC72A1-CDE4-4124-8BBF-14CC4470DC43}">
      <dsp:nvSpPr>
        <dsp:cNvPr id="0" name=""/>
        <dsp:cNvSpPr/>
      </dsp:nvSpPr>
      <dsp:spPr>
        <a:xfrm>
          <a:off x="48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b="0" i="0" u="none" kern="1200" dirty="0"/>
            <a:t>Investigação de comportamentos que resultaram na infeção de sistemas com malware, detetando padrões complexos com IA</a:t>
          </a:r>
          <a:endParaRPr lang="en-US" sz="2400" kern="1200" dirty="0"/>
        </a:p>
      </dsp:txBody>
      <dsp:txXfrm>
        <a:off x="48" y="763845"/>
        <a:ext cx="4624471" cy="4002209"/>
      </dsp:txXfrm>
    </dsp:sp>
    <dsp:sp modelId="{B95DEC62-C670-4700-AF7F-D4E4348764CE}">
      <dsp:nvSpPr>
        <dsp:cNvPr id="0" name=""/>
        <dsp:cNvSpPr/>
      </dsp:nvSpPr>
      <dsp:spPr>
        <a:xfrm>
          <a:off x="5271993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Identificação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71993" y="59553"/>
        <a:ext cx="4624471" cy="691200"/>
      </dsp:txXfrm>
    </dsp:sp>
    <dsp:sp modelId="{450D384A-04C6-4875-ADC9-03DD5BD1F398}">
      <dsp:nvSpPr>
        <dsp:cNvPr id="0" name=""/>
        <dsp:cNvSpPr/>
      </dsp:nvSpPr>
      <dsp:spPr>
        <a:xfrm>
          <a:off x="5271945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análise dos registos de sistemas (</a:t>
          </a:r>
          <a:r>
            <a:rPr lang="pt-PT" sz="2400" kern="1200" dirty="0" err="1"/>
            <a:t>logs</a:t>
          </a:r>
          <a:r>
            <a:rPr lang="pt-PT" sz="2400" kern="1200" dirty="0"/>
            <a:t>) permite identificar atividades suspeitas e outliers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grande quantidade de dados torna a análise manual impossível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Uso de Machine Learning</a:t>
          </a:r>
        </a:p>
      </dsp:txBody>
      <dsp:txXfrm>
        <a:off x="5271945" y="763845"/>
        <a:ext cx="4624471" cy="4002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469756"/>
          <a:ext cx="9896465" cy="30394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Misinformation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469756"/>
        <a:ext cx="9896465" cy="303944"/>
      </dsp:txXfrm>
    </dsp:sp>
    <dsp:sp modelId="{46FC72A1-CDE4-4124-8BBF-14CC4470DC43}">
      <dsp:nvSpPr>
        <dsp:cNvPr id="0" name=""/>
        <dsp:cNvSpPr/>
      </dsp:nvSpPr>
      <dsp:spPr>
        <a:xfrm>
          <a:off x="0" y="809707"/>
          <a:ext cx="9896465" cy="3064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809707"/>
        <a:ext cx="9896465" cy="3064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26896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Social Engineering</a:t>
          </a:r>
          <a:endParaRPr lang="en-US" sz="2400" kern="1200" dirty="0"/>
        </a:p>
      </dsp:txBody>
      <dsp:txXfrm>
        <a:off x="9574" y="26896"/>
        <a:ext cx="4624471" cy="809375"/>
      </dsp:txXfrm>
    </dsp:sp>
    <dsp:sp modelId="{46FC72A1-CDE4-4124-8BBF-14CC4470DC43}">
      <dsp:nvSpPr>
        <dsp:cNvPr id="0" name=""/>
        <dsp:cNvSpPr/>
      </dsp:nvSpPr>
      <dsp:spPr>
        <a:xfrm>
          <a:off x="48" y="789602"/>
          <a:ext cx="4624471" cy="35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2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sp:txBody>
      <dsp:txXfrm>
        <a:off x="48" y="789602"/>
        <a:ext cx="4624471" cy="3556643"/>
      </dsp:txXfrm>
    </dsp:sp>
    <dsp:sp modelId="{B95DEC62-C670-4700-AF7F-D4E4348764CE}">
      <dsp:nvSpPr>
        <dsp:cNvPr id="0" name=""/>
        <dsp:cNvSpPr/>
      </dsp:nvSpPr>
      <dsp:spPr>
        <a:xfrm>
          <a:off x="5271945" y="43774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Malware</a:t>
          </a:r>
          <a:endParaRPr lang="en-US" sz="2400" kern="1200" dirty="0"/>
        </a:p>
      </dsp:txBody>
      <dsp:txXfrm>
        <a:off x="5271945" y="43774"/>
        <a:ext cx="4624471" cy="809375"/>
      </dsp:txXfrm>
    </dsp:sp>
    <dsp:sp modelId="{450D384A-04C6-4875-ADC9-03DD5BD1F398}">
      <dsp:nvSpPr>
        <dsp:cNvPr id="0" name=""/>
        <dsp:cNvSpPr/>
      </dsp:nvSpPr>
      <dsp:spPr>
        <a:xfrm>
          <a:off x="5271945" y="840238"/>
          <a:ext cx="4624471" cy="3489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sp:txBody>
      <dsp:txXfrm>
        <a:off x="5271945" y="840238"/>
        <a:ext cx="4624471" cy="348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7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7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1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3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1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8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64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enisa.europa.eu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/>
              <a:t>AI Driving Classification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</a:rPr>
              <a:t>Projeto Informático </a:t>
            </a:r>
            <a:r>
              <a:rPr lang="pt-PT" sz="2000" b="1" dirty="0">
                <a:solidFill>
                  <a:schemeClr val="bg1"/>
                </a:solidFill>
              </a:rPr>
              <a:t>2023/2024</a:t>
            </a:r>
            <a:endParaRPr lang="pt-PT" sz="21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145" y="1435601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2121170" y="8514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latin typeface="Univers Light (Body)"/>
                <a:cs typeface="Arial" panose="020B0604020202020204" pitchFamily="34" charset="0"/>
              </a:rPr>
              <a:t>Stacked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618185-FB8C-4BD9-8982-D7C94F51E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118" y="1214437"/>
            <a:ext cx="3679331" cy="5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E83B38-C9F4-025E-D3FD-DEC3A45D4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501" y="1284346"/>
            <a:ext cx="1866207" cy="505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C4D40A7D-E148-405F-B035-FFFFE7BBB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0656" y="1214437"/>
            <a:ext cx="2737476" cy="51961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29E222AB-8142-70DC-B069-9B7A27E432E3}"/>
              </a:ext>
            </a:extLst>
          </p:cNvPr>
          <p:cNvSpPr txBox="1">
            <a:spLocks/>
          </p:cNvSpPr>
          <p:nvPr/>
        </p:nvSpPr>
        <p:spPr>
          <a:xfrm>
            <a:off x="5143906" y="851406"/>
            <a:ext cx="237181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E41E2E24-CA0E-7798-8E92-EB4730D29ACC}"/>
              </a:ext>
            </a:extLst>
          </p:cNvPr>
          <p:cNvSpPr txBox="1">
            <a:spLocks/>
          </p:cNvSpPr>
          <p:nvPr/>
        </p:nvSpPr>
        <p:spPr>
          <a:xfrm>
            <a:off x="8339232" y="851406"/>
            <a:ext cx="26003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 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0BF0C3-D1EC-40BC-9068-7C342517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557492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1443"/>
              </p:ext>
            </p:extLst>
          </p:nvPr>
        </p:nvGraphicFramePr>
        <p:xfrm>
          <a:off x="1484231" y="1222875"/>
          <a:ext cx="6759943" cy="216145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59243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20070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8646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8314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48314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48314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730669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606769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526304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714094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569210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142256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327351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171006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76" y="1216921"/>
            <a:ext cx="3023480" cy="226761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19531" y="3495172"/>
            <a:ext cx="3099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7882"/>
              </p:ext>
            </p:extLst>
          </p:nvPr>
        </p:nvGraphicFramePr>
        <p:xfrm>
          <a:off x="2897695" y="1241482"/>
          <a:ext cx="6579918" cy="400717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Metric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Train</a:t>
                      </a:r>
                      <a:r>
                        <a:rPr lang="pt-PT" sz="2000" dirty="0">
                          <a:effectLst/>
                        </a:rPr>
                        <a:t> Accuracy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99.62%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97.64%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62623698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Accuracy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96.56%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96.32%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Train Loss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0.0209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0.0656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163939861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Test Loss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0.0839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0.0856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Precision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96.73%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97.24%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Recall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96.32%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97.16%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F1 Score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96.51%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97.2%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MPCE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3.68%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2.83%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24" y="1180632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607" y="1180632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latin typeface="Univers Light (Body)"/>
                <a:cs typeface="Arial" panose="020B0604020202020204" pitchFamily="34" charset="0"/>
              </a:rPr>
              <a:t>Stacked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2027" y="3961098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608" y="3960489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6DC169-EAA3-F5BD-63EA-6C33279BFEE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0DB40D-030E-7DE0-80D1-5B4651A620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2EBC76-7E05-A14F-75B2-350E2446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283679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Sílvio </a:t>
            </a:r>
            <a:r>
              <a:rPr lang="pt-PT" sz="1600" dirty="0" err="1">
                <a:solidFill>
                  <a:schemeClr val="tx1"/>
                </a:solidFill>
              </a:rPr>
              <a:t>Priem</a:t>
            </a:r>
            <a:r>
              <a:rPr lang="pt-PT" sz="1600" dirty="0">
                <a:solidFill>
                  <a:schemeClr val="tx1"/>
                </a:solidFill>
              </a:rPr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Orientadores</a:t>
            </a:r>
            <a:endParaRPr lang="pt-PT" sz="1600" b="1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Projeto Informático </a:t>
            </a:r>
            <a:r>
              <a:rPr lang="pt-PT" sz="1600" b="1" dirty="0"/>
              <a:t>2023/2024</a:t>
            </a:r>
            <a:endParaRPr lang="pt-PT" b="1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LSTM?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9378" y="2227781"/>
            <a:ext cx="4724401" cy="25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o conjunto de políticas, processos e ferramentas de hardware e software, que se encarregam de proteger a privacidade, a disponibilidade e a integridade das informações e dos sistemas de uma rede. “ –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4098" name="Picture 2" descr="Fonte: https://medium.com/@ronak.d.sharma111/simple-introduction-to-a-keystroke-monitor-in-python-89834596aae3Illustration of Internet network data computer laptop security shield and lock symbol.">
            <a:extLst>
              <a:ext uri="{FF2B5EF4-FFF2-40B4-BE49-F238E27FC236}">
                <a16:creationId xmlns:a16="http://schemas.microsoft.com/office/drawing/2014/main" id="{C04589D5-58EF-8FA2-154C-862F9FC8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" y="1961129"/>
            <a:ext cx="4607093" cy="31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5FB-07CE-AC08-BA91-80AEAE9B95AA}"/>
              </a:ext>
            </a:extLst>
          </p:cNvPr>
          <p:cNvSpPr txBox="1"/>
          <p:nvPr/>
        </p:nvSpPr>
        <p:spPr>
          <a:xfrm>
            <a:off x="1401677" y="51159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Fonte: https://medium.com/@ronak.d.sharma111/simple-introduction-to-a-keystroke-monitor-in-python-89834596aae3</a:t>
            </a:r>
          </a:p>
        </p:txBody>
      </p:sp>
    </p:spTree>
    <p:extLst>
      <p:ext uri="{BB962C8B-B14F-4D97-AF65-F5344CB8AC3E}">
        <p14:creationId xmlns:p14="http://schemas.microsoft.com/office/powerpoint/2010/main" val="2900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4031C8-0323-77A1-F903-FFE6C84181F2}"/>
              </a:ext>
            </a:extLst>
          </p:cNvPr>
          <p:cNvSpPr txBox="1">
            <a:spLocks/>
          </p:cNvSpPr>
          <p:nvPr/>
        </p:nvSpPr>
        <p:spPr>
          <a:xfrm>
            <a:off x="6767209" y="1663476"/>
            <a:ext cx="4705350" cy="3867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Como </a:t>
            </a:r>
            <a:r>
              <a:rPr lang="en-US" dirty="0"/>
              <a:t>é que</a:t>
            </a:r>
            <a:r>
              <a:rPr lang="pt-PT" dirty="0"/>
              <a:t> a Inteligência Artificial pode ajudar?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C82053-20A3-53A7-7FA5-B37E257A3F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EBD8C6-B8CF-BE48-2D43-D4A6B7D2C6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D0030-6B5E-E573-3849-BE2C70F50986}"/>
              </a:ext>
            </a:extLst>
          </p:cNvPr>
          <p:cNvSpPr txBox="1">
            <a:spLocks/>
          </p:cNvSpPr>
          <p:nvPr/>
        </p:nvSpPr>
        <p:spPr>
          <a:xfrm>
            <a:off x="1520662" y="1365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Desafios na Cibersegurança</a:t>
            </a:r>
            <a:endParaRPr lang="en-ZA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E24EE-FE96-AA0A-565A-55B48255E388}"/>
              </a:ext>
            </a:extLst>
          </p:cNvPr>
          <p:cNvSpPr/>
          <p:nvPr/>
        </p:nvSpPr>
        <p:spPr>
          <a:xfrm>
            <a:off x="1732473" y="2460917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3F50D678-B43C-6411-EEC2-626B0FFABD87}"/>
              </a:ext>
            </a:extLst>
          </p:cNvPr>
          <p:cNvSpPr/>
          <p:nvPr/>
        </p:nvSpPr>
        <p:spPr>
          <a:xfrm>
            <a:off x="1922448" y="2650474"/>
            <a:ext cx="511057" cy="5110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82FCA-E323-E7D6-71BD-11DB269B4F02}"/>
              </a:ext>
            </a:extLst>
          </p:cNvPr>
          <p:cNvGrpSpPr/>
          <p:nvPr/>
        </p:nvGrpSpPr>
        <p:grpSpPr>
          <a:xfrm>
            <a:off x="1448331" y="3597245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6CFD9A-149E-2A1E-DEE1-18D99EE6FFFC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BE61D-BB41-9A0D-1EAA-A12E3B46C57F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D05B49-0D0B-0F94-914E-C968A59A43CB}"/>
              </a:ext>
            </a:extLst>
          </p:cNvPr>
          <p:cNvSpPr/>
          <p:nvPr/>
        </p:nvSpPr>
        <p:spPr>
          <a:xfrm>
            <a:off x="5173506" y="2461637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B09F025E-BB18-3D9D-C52A-7DCAB976FAFD}"/>
              </a:ext>
            </a:extLst>
          </p:cNvPr>
          <p:cNvSpPr/>
          <p:nvPr/>
        </p:nvSpPr>
        <p:spPr>
          <a:xfrm>
            <a:off x="5363174" y="2651305"/>
            <a:ext cx="510644" cy="5106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88492-E861-7625-E315-8AA2E746E61C}"/>
              </a:ext>
            </a:extLst>
          </p:cNvPr>
          <p:cNvGrpSpPr/>
          <p:nvPr/>
        </p:nvGrpSpPr>
        <p:grpSpPr>
          <a:xfrm>
            <a:off x="4876119" y="3513631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630A7-4022-15BD-B184-5406FAADC4A4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157C6-EE24-CCFD-7F29-48FB81693260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Ataques sofisticados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060E5EA-81A6-B46A-52B3-0C68CFA4D011}"/>
              </a:ext>
            </a:extLst>
          </p:cNvPr>
          <p:cNvSpPr/>
          <p:nvPr/>
        </p:nvSpPr>
        <p:spPr>
          <a:xfrm>
            <a:off x="2317396" y="4177253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2FF6F0C0-78C5-E3E8-05A8-0FF1E3115001}"/>
              </a:ext>
            </a:extLst>
          </p:cNvPr>
          <p:cNvSpPr/>
          <p:nvPr/>
        </p:nvSpPr>
        <p:spPr>
          <a:xfrm>
            <a:off x="2513038" y="4372895"/>
            <a:ext cx="526731" cy="5267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34ED-73B4-B830-6B60-75BD29D33767}"/>
              </a:ext>
            </a:extLst>
          </p:cNvPr>
          <p:cNvGrpSpPr/>
          <p:nvPr/>
        </p:nvGrpSpPr>
        <p:grpSpPr>
          <a:xfrm>
            <a:off x="2142680" y="5233793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A201A-C2E1-C286-D7A7-C5F3C8661876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351FEA-84DD-4C45-010B-812DF7595D04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Superfície de ataque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2EC0AB-12E2-0450-D5D5-308BF47BADB9}"/>
              </a:ext>
            </a:extLst>
          </p:cNvPr>
          <p:cNvSpPr/>
          <p:nvPr/>
        </p:nvSpPr>
        <p:spPr>
          <a:xfrm>
            <a:off x="4413917" y="4177253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7" name="Rectangle 36" descr="Cherry Blossom outline">
            <a:extLst>
              <a:ext uri="{FF2B5EF4-FFF2-40B4-BE49-F238E27FC236}">
                <a16:creationId xmlns:a16="http://schemas.microsoft.com/office/drawing/2014/main" id="{83A47E19-0942-9731-9B1D-BFF97100EEDD}"/>
              </a:ext>
            </a:extLst>
          </p:cNvPr>
          <p:cNvSpPr/>
          <p:nvPr/>
        </p:nvSpPr>
        <p:spPr>
          <a:xfrm>
            <a:off x="4604048" y="4339274"/>
            <a:ext cx="511057" cy="51105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44CD11-04FF-9C7C-946B-9A6780469DE9}"/>
              </a:ext>
            </a:extLst>
          </p:cNvPr>
          <p:cNvGrpSpPr/>
          <p:nvPr/>
        </p:nvGrpSpPr>
        <p:grpSpPr>
          <a:xfrm>
            <a:off x="4027265" y="5316388"/>
            <a:ext cx="1749678" cy="409175"/>
            <a:chOff x="3336162" y="2698769"/>
            <a:chExt cx="281250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DF578-718B-85E3-5CA6-B26602C705D7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27D579-579D-42C0-8336-C0DDBD2A25B3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Complexidade das infraestruturas</a:t>
              </a:r>
              <a:endParaRPr lang="en-US" sz="12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2ADB055-C2ED-0CF5-2801-932C26768E5E}"/>
              </a:ext>
            </a:extLst>
          </p:cNvPr>
          <p:cNvSpPr/>
          <p:nvPr/>
        </p:nvSpPr>
        <p:spPr>
          <a:xfrm>
            <a:off x="3430388" y="1568311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 descr="Group">
            <a:extLst>
              <a:ext uri="{FF2B5EF4-FFF2-40B4-BE49-F238E27FC236}">
                <a16:creationId xmlns:a16="http://schemas.microsoft.com/office/drawing/2014/main" id="{522E7A11-BAC3-B963-BF3B-E0FF01DFECB7}"/>
              </a:ext>
            </a:extLst>
          </p:cNvPr>
          <p:cNvSpPr/>
          <p:nvPr/>
        </p:nvSpPr>
        <p:spPr>
          <a:xfrm>
            <a:off x="3620209" y="1723568"/>
            <a:ext cx="511057" cy="51105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89DAC-366A-C20A-5131-F21B5DF0A221}"/>
              </a:ext>
            </a:extLst>
          </p:cNvPr>
          <p:cNvGrpSpPr/>
          <p:nvPr/>
        </p:nvGrpSpPr>
        <p:grpSpPr>
          <a:xfrm>
            <a:off x="3269505" y="2621025"/>
            <a:ext cx="1212463" cy="324542"/>
            <a:chOff x="1290068" y="2752245"/>
            <a:chExt cx="3637736" cy="9815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18810-B076-33A0-FD40-2ADA404D630F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9969A9-5C16-A2F7-DA48-90FEA9095618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Escassez de profissionais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 que é a IA na Cibersegurança?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Uso de algoritmos avançados e modelos para proteger sistemas e dados contra ameaças cibernéticas.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IA atua como um multiplicador de força</a:t>
            </a:r>
          </a:p>
          <a:p>
            <a:endParaRPr lang="pt-PT" sz="2400" dirty="0"/>
          </a:p>
          <a:p>
            <a:r>
              <a:rPr lang="pt-PT" sz="2400" dirty="0"/>
              <a:t>Relação simbiótica entre IA e Cibersegurança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2D9BF-C290-48C3-D530-05318949559D}"/>
              </a:ext>
            </a:extLst>
          </p:cNvPr>
          <p:cNvSpPr/>
          <p:nvPr/>
        </p:nvSpPr>
        <p:spPr>
          <a:xfrm>
            <a:off x="8877961" y="3521704"/>
            <a:ext cx="796705" cy="774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9E66-70FC-7E27-2012-55C2D1A37EF5}"/>
              </a:ext>
            </a:extLst>
          </p:cNvPr>
          <p:cNvSpPr/>
          <p:nvPr/>
        </p:nvSpPr>
        <p:spPr>
          <a:xfrm>
            <a:off x="10190380" y="3521704"/>
            <a:ext cx="796705" cy="774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0BAACC4-E582-D027-259C-083F50597FC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9932524" y="2865494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D8D867-9601-947A-C38C-F746D050B43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9932523" y="3639566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164E2B-8335-4451-FDA6-5A4E1D8EC89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0635733"/>
              </p:ext>
            </p:extLst>
          </p:nvPr>
        </p:nvGraphicFramePr>
        <p:xfrm>
          <a:off x="1367132" y="1430760"/>
          <a:ext cx="9457733" cy="465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7638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F9603E-6B12-4553-AC90-F4760180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28DC10-F98A-4879-A23B-E90B0DB40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1905FE-1023-4175-92DF-A2F351FBE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3D55CA-5E05-48CC-A122-11817014E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CC7E5-76FD-4B21-B31C-2BB6727B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AF80A07-4F6D-4393-B340-6AECC0672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62D4D81-E634-7484-9645-A526934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7ADE6F-EA44-4CA7-6BE8-E7D058D78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CB6E323-1815-5237-0691-FA5CBBCDCA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D87C91-79F0-70F4-7AC6-324C80762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50103"/>
              </p:ext>
            </p:extLst>
          </p:nvPr>
        </p:nvGraphicFramePr>
        <p:xfrm>
          <a:off x="1381119" y="1247775"/>
          <a:ext cx="989646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01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Problema da IA na Defesa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4AC0ACF-5CCE-89CD-B000-142F768BB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84189"/>
              </p:ext>
            </p:extLst>
          </p:nvPr>
        </p:nvGraphicFramePr>
        <p:xfrm>
          <a:off x="1191613" y="1354560"/>
          <a:ext cx="9896465" cy="437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Ataque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B68-E3F5-1968-3D1D-40113960AA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ECF-E369-5724-705C-169718BED1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5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386604"/>
              </p:ext>
            </p:extLst>
          </p:nvPr>
        </p:nvGraphicFramePr>
        <p:xfrm>
          <a:off x="1424967" y="1570460"/>
          <a:ext cx="9896465" cy="43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3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8552"/>
            <a:ext cx="9808773" cy="1427585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295400"/>
            <a:ext cx="9808773" cy="514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IBM - International Business Machines</a:t>
            </a:r>
            <a:endParaRPr lang="en-US" sz="1400" dirty="0"/>
          </a:p>
          <a:p>
            <a:pPr lvl="1"/>
            <a:r>
              <a:rPr lang="en-US" sz="1400" dirty="0"/>
              <a:t>www.ibm.com/ai-cybersecurity</a:t>
            </a:r>
          </a:p>
          <a:p>
            <a:pPr lvl="1"/>
            <a:r>
              <a:rPr lang="en-US" sz="1400" dirty="0"/>
              <a:t>www.ibm.com/br-pt/topics/artificial-intelligence</a:t>
            </a:r>
          </a:p>
          <a:p>
            <a:pPr lvl="1"/>
            <a:r>
              <a:rPr lang="en-US" sz="1400" dirty="0"/>
              <a:t> www.ibm.com/br-pt/topics/deep-learning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ENISA - The European Union Agency for Cybersecurity</a:t>
            </a:r>
            <a:endParaRPr lang="en-US" sz="1400" dirty="0"/>
          </a:p>
          <a:p>
            <a:pPr lvl="1"/>
            <a:r>
              <a:rPr lang="en-US" sz="1400" dirty="0"/>
              <a:t>www.enisa.europa.eu/topics/cyber-threats/threats-and-trends</a:t>
            </a:r>
          </a:p>
          <a:p>
            <a:pPr lvl="1"/>
            <a:r>
              <a:rPr lang="en-US" sz="1400" dirty="0"/>
              <a:t>www.enisa.europa.eu/publications/foresight-cybersecurity-threats-for-2030-update-2024-extended-report</a:t>
            </a:r>
          </a:p>
          <a:p>
            <a:pPr marL="0" indent="0">
              <a:buNone/>
            </a:pPr>
            <a:r>
              <a:rPr lang="en-US" sz="1400" dirty="0"/>
              <a:t>www.akkio.com/post/the-five-main-subsets-of-ai-machine-learning-nlp-and-more</a:t>
            </a:r>
          </a:p>
          <a:p>
            <a:pPr marL="0" indent="0">
              <a:buNone/>
            </a:pPr>
            <a:r>
              <a:rPr lang="en-US" sz="1400" dirty="0"/>
              <a:t>eda.europa.eu/webzine/issue14/cover-story/artificial-intelligence-(ai)-enabled-cyber-defence</a:t>
            </a:r>
          </a:p>
          <a:p>
            <a:pPr marL="0" indent="0">
              <a:buNone/>
            </a:pPr>
            <a:r>
              <a:rPr lang="en-US" sz="1400" dirty="0"/>
              <a:t>www.cybereason.com/blog/ai/ml-as-a-security-team-force-multiplier</a:t>
            </a:r>
          </a:p>
          <a:p>
            <a:pPr marL="0" indent="0">
              <a:buNone/>
            </a:pPr>
            <a:r>
              <a:rPr lang="en-US" sz="1400" dirty="0"/>
              <a:t>www.infoescola.com/relacoes-ecologicas/simbiose/#:~:text=A%20simbiose%20%C3%A9%20uma%20rela%C3%A7%C3%A3o,exerce%20no%20metabolismo%20do%20outro</a:t>
            </a:r>
          </a:p>
          <a:p>
            <a:pPr marL="0" indent="0">
              <a:buNone/>
            </a:pPr>
            <a:r>
              <a:rPr lang="en-US" sz="1400" dirty="0"/>
              <a:t>thecyberexpress.com/why-are-you-interested-in-cyber-security/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r>
              <a:rPr lang="en-US" sz="1400" dirty="0"/>
              <a:t>https://www.youtube.com/watch?v=cjy5jpRS_S0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48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040" y="1257064"/>
            <a:ext cx="5292570" cy="434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6E6A48-D439-23E6-BE3F-F9F83A82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636434" y="5042735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5667225" y="5162889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574646" y="4353286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4771801" y="4520092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EFF7CB-64DA-CC41-20FD-11CEB9F7F32D}"/>
              </a:ext>
            </a:extLst>
          </p:cNvPr>
          <p:cNvGrpSpPr/>
          <p:nvPr/>
        </p:nvGrpSpPr>
        <p:grpSpPr>
          <a:xfrm>
            <a:off x="4262158" y="5401843"/>
            <a:ext cx="1577570" cy="583593"/>
            <a:chOff x="2241990" y="1167802"/>
            <a:chExt cx="1577570" cy="58359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2910E7-910A-5F29-CF4E-6EABADEF1666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4FBD99-7530-A51F-AAF9-64639614C053}"/>
                </a:ext>
              </a:extLst>
            </p:cNvPr>
            <p:cNvSpPr txBox="1"/>
            <p:nvPr/>
          </p:nvSpPr>
          <p:spPr>
            <a:xfrm>
              <a:off x="2241990" y="1167802"/>
              <a:ext cx="1577570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 err="1"/>
                <a:t>nonaggressive</a:t>
              </a:r>
              <a:r>
                <a:rPr lang="pt-PT" sz="1400" b="1" i="1" kern="1200" dirty="0"/>
                <a:t> </a:t>
              </a:r>
              <a:endParaRPr lang="en-US" sz="1400" b="1" i="1" kern="120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526923" y="4353286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716591" y="4541076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242421" y="539619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60986"/>
              </p:ext>
            </p:extLst>
          </p:nvPr>
        </p:nvGraphicFramePr>
        <p:xfrm>
          <a:off x="1520662" y="1834530"/>
          <a:ext cx="6759942" cy="117537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20070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3999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735378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  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37" name="Picture 36" descr="A map of a road with a location pin&#10;&#10;Description automatically generated">
            <a:extLst>
              <a:ext uri="{FF2B5EF4-FFF2-40B4-BE49-F238E27FC236}">
                <a16:creationId xmlns:a16="http://schemas.microsoft.com/office/drawing/2014/main" id="{DD38E281-FD13-90C9-B821-2D5829EB4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604" y="1361757"/>
            <a:ext cx="2924175" cy="23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2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1242</Words>
  <Application>Microsoft Office PowerPoint</Application>
  <PresentationFormat>Widescreen</PresentationFormat>
  <Paragraphs>317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Arquitetura</vt:lpstr>
      <vt:lpstr>Datasets</vt:lpstr>
      <vt:lpstr>Primeira abordagem</vt:lpstr>
      <vt:lpstr>Primeira Abordagem</vt:lpstr>
      <vt:lpstr>Primeira Abordagem</vt:lpstr>
      <vt:lpstr>Primeira Abordagem</vt:lpstr>
      <vt:lpstr>Primeira Abordagem</vt:lpstr>
      <vt:lpstr>Primeira Abordagem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– Resultados por classe</vt:lpstr>
      <vt:lpstr>Resultados Obtidos</vt:lpstr>
      <vt:lpstr>Artigo</vt:lpstr>
      <vt:lpstr>Desafios e Dificuldades</vt:lpstr>
      <vt:lpstr>Conclusões</vt:lpstr>
      <vt:lpstr>AI DRIVING CLASSIFICATION</vt:lpstr>
      <vt:lpstr>O que é LSTM?</vt:lpstr>
      <vt:lpstr>PowerPoint Presentation</vt:lpstr>
      <vt:lpstr>O que é a IA na Cibersegurança?</vt:lpstr>
      <vt:lpstr>Objetivos da IA na Cibersegurança</vt:lpstr>
      <vt:lpstr>Usos da IA na Defesa</vt:lpstr>
      <vt:lpstr>Problema da IA na Defesa</vt:lpstr>
      <vt:lpstr>IA na Cibersegurança</vt:lpstr>
      <vt:lpstr>Usos da IA no Ataque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261</cp:revision>
  <cp:lastPrinted>2024-07-15T14:40:12Z</cp:lastPrinted>
  <dcterms:created xsi:type="dcterms:W3CDTF">2024-01-11T18:09:01Z</dcterms:created>
  <dcterms:modified xsi:type="dcterms:W3CDTF">2024-09-10T22:08:04Z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