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10234613" cy="1466215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AE5"/>
    <a:srgbClr val="D45500"/>
    <a:srgbClr val="8C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25" autoAdjust="0"/>
  </p:normalViewPr>
  <p:slideViewPr>
    <p:cSldViewPr>
      <p:cViewPr>
        <p:scale>
          <a:sx n="75" d="100"/>
          <a:sy n="75" d="100"/>
        </p:scale>
        <p:origin x="2448" y="210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625"/>
            <a:ext cx="9601200" cy="33416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3488"/>
            <a:ext cx="9601200" cy="23177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D97CD-1068-45C6-9113-B0BE99581B94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2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30489-C4A5-473B-B0EB-4E82F9367638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9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5F680-8058-4625-8053-A8708865228F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4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99D47-5FA5-4AB9-8887-4AF58D8CE8D5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91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5" y="2393950"/>
            <a:ext cx="11041063" cy="3994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125" y="6424613"/>
            <a:ext cx="11041063" cy="21002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63911-552C-4073-828D-82CEA4B4B406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89832-F260-4DD9-824C-AEDDC1DE4A59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30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511175"/>
            <a:ext cx="11042650" cy="185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2354263"/>
            <a:ext cx="5416550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063" y="3506788"/>
            <a:ext cx="5416550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175" y="2354263"/>
            <a:ext cx="5443538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175" y="3506788"/>
            <a:ext cx="5443538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7C907-2F42-47F8-A9B3-283C50579574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9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34BB9-B94D-4769-A6A0-5CED4DA4D578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88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3268A-6E84-4C1C-AE9E-B9362E91BA1F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6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83E8E-61CE-43B9-8F73-4AAE43C5D8EC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7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C6E38-8E1D-4F4C-AFE9-988D96B79AAC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4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97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563" y="8743950"/>
            <a:ext cx="40544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1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 defTabSz="1279525" eaLnBrk="1" hangingPunct="1">
              <a:defRPr sz="2000"/>
            </a:lvl1pPr>
          </a:lstStyle>
          <a:p>
            <a:fld id="{51CA60E0-F2FF-449D-85DD-3A02855D33A4}" type="slidenum">
              <a:rPr lang="pt-PT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H="1">
            <a:off x="0" y="-2"/>
            <a:ext cx="12801600" cy="134421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1FAAE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249612" y="1484541"/>
            <a:ext cx="4421769" cy="2175765"/>
          </a:xfrm>
        </p:spPr>
        <p:txBody>
          <a:bodyPr/>
          <a:lstStyle/>
          <a:p>
            <a:pPr marL="0" indent="0">
              <a:buClr>
                <a:srgbClr val="D45500"/>
              </a:buClr>
              <a:buNone/>
            </a:pPr>
            <a:r>
              <a:rPr lang="pt-PT" sz="2000" b="1" u="sng" dirty="0"/>
              <a:t>Resumo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Este trabalho apresenta uma investigação sobre o uso de Inteligência Artificial (IA) e técnicas de </a:t>
            </a:r>
            <a:r>
              <a:rPr lang="pt-PT" sz="1200" dirty="0" err="1"/>
              <a:t>Deep</a:t>
            </a:r>
            <a:r>
              <a:rPr lang="pt-PT" sz="1200" dirty="0"/>
              <a:t> </a:t>
            </a:r>
            <a:r>
              <a:rPr lang="pt-PT" sz="1200" dirty="0" err="1"/>
              <a:t>Learning</a:t>
            </a:r>
            <a:r>
              <a:rPr lang="pt-PT" sz="1200" dirty="0"/>
              <a:t> (DL) para analisar e classificar diferentes comportamentos de condução, com base em dados recolhidos por sensores presentes em dispositivos móveis. Em particular, são utilizadas Redes Neuronais Recorrentes (RNN), com foco na variante Long Short-</a:t>
            </a:r>
            <a:r>
              <a:rPr lang="pt-PT" sz="1200" dirty="0" err="1"/>
              <a:t>Term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(LSTM), que se destaca na análise de sequências temporais, como os dados provenientes desses sensores</a:t>
            </a:r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97144" y="207441"/>
            <a:ext cx="3304456" cy="9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Escola Superior de Tecnologia e Gestão de Leir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Escola Superior de Tecnologia e Gestão de Leir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 Escola Superior de Tecnologia e Gestão de Leir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C1478EB-5696-8E6D-88BF-D99F39AA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51729"/>
            <a:ext cx="8719021" cy="619937"/>
          </a:xfrm>
        </p:spPr>
        <p:txBody>
          <a:bodyPr/>
          <a:lstStyle/>
          <a:p>
            <a:pPr algn="l"/>
            <a:r>
              <a:rPr lang="pt-PT" sz="2800" dirty="0"/>
              <a:t>AI </a:t>
            </a:r>
            <a:r>
              <a:rPr lang="pt-PT" sz="2800" dirty="0" err="1"/>
              <a:t>Driving</a:t>
            </a:r>
            <a:r>
              <a:rPr lang="pt-PT" sz="2800" dirty="0"/>
              <a:t> </a:t>
            </a:r>
            <a:r>
              <a:rPr lang="pt-PT" sz="2800" dirty="0" err="1"/>
              <a:t>Classification</a:t>
            </a:r>
            <a:endParaRPr lang="pt-PT" sz="2800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198B0AEF-E6F3-E927-2838-CBE2938825C4}"/>
              </a:ext>
            </a:extLst>
          </p:cNvPr>
          <p:cNvSpPr txBox="1">
            <a:spLocks/>
          </p:cNvSpPr>
          <p:nvPr/>
        </p:nvSpPr>
        <p:spPr bwMode="auto">
          <a:xfrm>
            <a:off x="203201" y="763649"/>
            <a:ext cx="6413624" cy="395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>
            <a:lvl1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pt-PT" sz="1600" dirty="0"/>
              <a:t>Orientadores: Anabela Moreira Bernardino, Sílvio </a:t>
            </a:r>
            <a:r>
              <a:rPr lang="pt-PT" sz="1600" dirty="0" err="1"/>
              <a:t>Priem</a:t>
            </a:r>
            <a:r>
              <a:rPr lang="pt-PT" sz="1600" dirty="0"/>
              <a:t> Mendes, Paulo Jorge Gonçalves Loureiro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F96274-1C7D-C72E-30E2-DEE23683C26A}"/>
              </a:ext>
            </a:extLst>
          </p:cNvPr>
          <p:cNvSpPr/>
          <p:nvPr/>
        </p:nvSpPr>
        <p:spPr bwMode="auto">
          <a:xfrm flipH="1">
            <a:off x="0" y="9049072"/>
            <a:ext cx="12801600" cy="57606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1FAAE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D3B19067-B3B1-8B75-92DA-3121C51D96EC}"/>
              </a:ext>
            </a:extLst>
          </p:cNvPr>
          <p:cNvSpPr txBox="1">
            <a:spLocks/>
          </p:cNvSpPr>
          <p:nvPr/>
        </p:nvSpPr>
        <p:spPr bwMode="auto">
          <a:xfrm>
            <a:off x="203201" y="9157370"/>
            <a:ext cx="2885232" cy="3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>
            <a:lvl1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pt-PT" sz="2000" dirty="0"/>
              <a:t>Engenharia Informática</a:t>
            </a: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959D1615-CB12-0141-DFE5-B7003EB6F26F}"/>
              </a:ext>
            </a:extLst>
          </p:cNvPr>
          <p:cNvSpPr txBox="1">
            <a:spLocks/>
          </p:cNvSpPr>
          <p:nvPr/>
        </p:nvSpPr>
        <p:spPr bwMode="auto">
          <a:xfrm>
            <a:off x="5059784" y="9141054"/>
            <a:ext cx="2885232" cy="3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>
            <a:lvl1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sz="2000" dirty="0"/>
              <a:t>Projeto Informático</a:t>
            </a: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6C58EADC-56A9-7C91-73BB-16BA3E689563}"/>
              </a:ext>
            </a:extLst>
          </p:cNvPr>
          <p:cNvSpPr txBox="1">
            <a:spLocks/>
          </p:cNvSpPr>
          <p:nvPr/>
        </p:nvSpPr>
        <p:spPr bwMode="auto">
          <a:xfrm>
            <a:off x="9780264" y="9132324"/>
            <a:ext cx="2885232" cy="3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>
            <a:lvl1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pt-PT" sz="2000" dirty="0"/>
              <a:t>Ano Letivo: 2023/24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E045F4F-A424-5C45-8EA9-00B456E6F244}"/>
              </a:ext>
            </a:extLst>
          </p:cNvPr>
          <p:cNvSpPr txBox="1">
            <a:spLocks/>
          </p:cNvSpPr>
          <p:nvPr/>
        </p:nvSpPr>
        <p:spPr bwMode="auto">
          <a:xfrm>
            <a:off x="249612" y="3647861"/>
            <a:ext cx="4364632" cy="134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marL="479425" indent="-47942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813" indent="-400050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67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963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725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45500"/>
              </a:buClr>
              <a:buFontTx/>
              <a:buNone/>
            </a:pPr>
            <a:r>
              <a:rPr lang="pt-PT" sz="2000" b="1" u="sng" dirty="0"/>
              <a:t>Objetivos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O objetivo principal deste estudo é desenvolver um sistema de classificação de comportamento de condução que seja capaz de classificar o comportamento em cenários como aceleração, travagem, curvas e rotundas, utilizando informações capturadas por acelerómetros, giroscópios e GPS dos dispositivos móveis.</a:t>
            </a:r>
          </a:p>
          <a:p>
            <a:pPr marL="0" indent="0">
              <a:buClr>
                <a:srgbClr val="D45500"/>
              </a:buClr>
              <a:buFontTx/>
              <a:buNone/>
            </a:pPr>
            <a:endParaRPr lang="pt-PT" sz="1200" dirty="0"/>
          </a:p>
          <a:p>
            <a:pPr marL="0" indent="0">
              <a:buClr>
                <a:srgbClr val="D45500"/>
              </a:buClr>
              <a:buFontTx/>
              <a:buNone/>
            </a:pPr>
            <a:endParaRPr lang="pt-PT" sz="1200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80EEB54A-362F-E2D5-E242-BA531A61C899}"/>
              </a:ext>
            </a:extLst>
          </p:cNvPr>
          <p:cNvSpPr txBox="1">
            <a:spLocks/>
          </p:cNvSpPr>
          <p:nvPr/>
        </p:nvSpPr>
        <p:spPr bwMode="auto">
          <a:xfrm>
            <a:off x="203291" y="5202314"/>
            <a:ext cx="4364632" cy="35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marL="479425" indent="-47942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813" indent="-400050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67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963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725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45500"/>
              </a:buClr>
              <a:buFontTx/>
              <a:buNone/>
            </a:pPr>
            <a:r>
              <a:rPr lang="pt-PT" sz="2000" b="1" u="sng" dirty="0"/>
              <a:t>Abordagem 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O projeto foi abordado sob duas perspetivas distintas. Na primeira abordagem, foram analisados dados de uma viagem completa, segmentando os dados do acelerómetro e giroscópio em valores positivos e negativos, o que permitiu uma análise mais detalhada dos padrões de condução como acelerações e travagens, inclinações na estrada e curvas. Arquiteturas do tipo </a:t>
            </a:r>
            <a:r>
              <a:rPr lang="pt-PT" sz="1200" dirty="0" err="1"/>
              <a:t>Stacked</a:t>
            </a:r>
            <a:r>
              <a:rPr lang="pt-PT" sz="1200" dirty="0"/>
              <a:t> LSTM, </a:t>
            </a:r>
            <a:r>
              <a:rPr lang="pt-PT" sz="1200" dirty="0" err="1"/>
              <a:t>Bidirectional</a:t>
            </a:r>
            <a:r>
              <a:rPr lang="pt-PT" sz="1200" dirty="0"/>
              <a:t> LSTM e </a:t>
            </a:r>
            <a:r>
              <a:rPr lang="pt-PT" sz="1200" dirty="0" err="1"/>
              <a:t>Convolutional</a:t>
            </a:r>
            <a:r>
              <a:rPr lang="pt-PT" sz="1200" dirty="0"/>
              <a:t> LSTM foram aplicados para identificar manobras e classificar o comportamento ao longo de uma viagem contínua. Na segunda abordagem, pequenos cenários de condução específicos, como manobras de aceleração, travagens, curvas e rotundas, foram capturados e pré-classificadas como "Slow", "Normal" ou "</a:t>
            </a:r>
            <a:r>
              <a:rPr lang="pt-PT" sz="1200" dirty="0" err="1"/>
              <a:t>Aggressive</a:t>
            </a:r>
            <a:r>
              <a:rPr lang="pt-PT" sz="1200" dirty="0"/>
              <a:t>". Essa variedade de cenários possibilita o desenvolvimento de modelos utilizando arquiteturas </a:t>
            </a:r>
            <a:r>
              <a:rPr lang="pt-PT" sz="1200" dirty="0" err="1"/>
              <a:t>Stacked</a:t>
            </a:r>
            <a:r>
              <a:rPr lang="pt-PT" sz="1200" dirty="0"/>
              <a:t> LSTM e </a:t>
            </a:r>
            <a:r>
              <a:rPr lang="pt-PT" sz="1200" dirty="0" err="1"/>
              <a:t>Bidirectional</a:t>
            </a:r>
            <a:r>
              <a:rPr lang="pt-PT" sz="1200" dirty="0"/>
              <a:t> LSTM, que são capazes de classificar diferentes padrões de comportamentos em variadas situações de condução. </a:t>
            </a:r>
          </a:p>
          <a:p>
            <a:pPr marL="0" indent="0">
              <a:buClr>
                <a:srgbClr val="D45500"/>
              </a:buClr>
              <a:buFontTx/>
              <a:buNone/>
            </a:pPr>
            <a:endParaRPr lang="pt-PT" sz="1200" dirty="0"/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D9A043C3-78B2-BB9C-AB2A-50954B014BDE}"/>
              </a:ext>
            </a:extLst>
          </p:cNvPr>
          <p:cNvSpPr txBox="1">
            <a:spLocks/>
          </p:cNvSpPr>
          <p:nvPr/>
        </p:nvSpPr>
        <p:spPr bwMode="auto">
          <a:xfrm>
            <a:off x="8989320" y="7911107"/>
            <a:ext cx="3456384" cy="101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marL="479425" indent="-47942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813" indent="-400050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67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963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725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45500"/>
              </a:buClr>
              <a:buFontTx/>
              <a:buNone/>
            </a:pPr>
            <a:r>
              <a:rPr lang="pt-PT" sz="2000" b="1" u="sng" dirty="0"/>
              <a:t>Autores</a:t>
            </a:r>
          </a:p>
          <a:p>
            <a:pPr marL="0" indent="0">
              <a:buClr>
                <a:srgbClr val="D45500"/>
              </a:buClr>
              <a:buFontTx/>
              <a:buNone/>
            </a:pPr>
            <a:endParaRPr lang="pt-PT" sz="1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780C45-DDCC-14E8-BDB9-9E7497B8A81F}"/>
              </a:ext>
            </a:extLst>
          </p:cNvPr>
          <p:cNvCxnSpPr/>
          <p:nvPr/>
        </p:nvCxnSpPr>
        <p:spPr bwMode="auto">
          <a:xfrm>
            <a:off x="4671381" y="1676363"/>
            <a:ext cx="0" cy="72008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AEEF5D9A-BE8F-7615-2CE9-C6BDEF6890A9}"/>
              </a:ext>
            </a:extLst>
          </p:cNvPr>
          <p:cNvSpPr>
            <a:spLocks noGrp="1"/>
          </p:cNvSpPr>
          <p:nvPr/>
        </p:nvSpPr>
        <p:spPr bwMode="auto">
          <a:xfrm>
            <a:off x="8989319" y="8334262"/>
            <a:ext cx="3168352" cy="46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marL="479425" indent="-47942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813" indent="-400050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67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963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725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Alberto Manuel de Matos Pingo -  2202145 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João Pedro Quintela de Castro - 2201781 </a:t>
            </a:r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85D0C6-B3BF-AB31-6301-8F90F3E69586}"/>
              </a:ext>
            </a:extLst>
          </p:cNvPr>
          <p:cNvCxnSpPr/>
          <p:nvPr/>
        </p:nvCxnSpPr>
        <p:spPr bwMode="auto">
          <a:xfrm>
            <a:off x="8844348" y="1676363"/>
            <a:ext cx="0" cy="72008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7D88003E-EF21-D10C-7EC7-BF42F1B9684F}"/>
              </a:ext>
            </a:extLst>
          </p:cNvPr>
          <p:cNvSpPr txBox="1">
            <a:spLocks/>
          </p:cNvSpPr>
          <p:nvPr/>
        </p:nvSpPr>
        <p:spPr bwMode="auto">
          <a:xfrm>
            <a:off x="4713160" y="1510114"/>
            <a:ext cx="4421769" cy="46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marL="479425" indent="-47942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813" indent="-400050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67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963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725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45500"/>
              </a:buClr>
              <a:buFontTx/>
              <a:buNone/>
            </a:pPr>
            <a:r>
              <a:rPr lang="pt-PT" sz="2000" b="1" u="sng" dirty="0"/>
              <a:t>Arquitetura</a:t>
            </a:r>
          </a:p>
          <a:p>
            <a:pPr marL="0" indent="0">
              <a:buClr>
                <a:srgbClr val="D45500"/>
              </a:buClr>
              <a:buFontTx/>
              <a:buNone/>
            </a:pPr>
            <a:endParaRPr lang="pt-PT" sz="1200" dirty="0"/>
          </a:p>
        </p:txBody>
      </p:sp>
      <p:pic>
        <p:nvPicPr>
          <p:cNvPr id="16" name="Picture 15" descr="A diagram of a cell phone&#10;&#10;Description automatically generated">
            <a:extLst>
              <a:ext uri="{FF2B5EF4-FFF2-40B4-BE49-F238E27FC236}">
                <a16:creationId xmlns:a16="http://schemas.microsoft.com/office/drawing/2014/main" id="{C063A27A-7F37-4EE1-C3E6-71ED92C63E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1259" y="1915301"/>
            <a:ext cx="3820065" cy="31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Marcador de Posição de Conteúdo 2">
            <a:extLst>
              <a:ext uri="{FF2B5EF4-FFF2-40B4-BE49-F238E27FC236}">
                <a16:creationId xmlns:a16="http://schemas.microsoft.com/office/drawing/2014/main" id="{44B06DC2-2041-6ACD-8E6A-89BC616EB544}"/>
              </a:ext>
            </a:extLst>
          </p:cNvPr>
          <p:cNvSpPr txBox="1">
            <a:spLocks/>
          </p:cNvSpPr>
          <p:nvPr/>
        </p:nvSpPr>
        <p:spPr bwMode="auto">
          <a:xfrm>
            <a:off x="4673293" y="5232561"/>
            <a:ext cx="4421769" cy="46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marL="479425" indent="-47942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813" indent="-400050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67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963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725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45500"/>
              </a:buClr>
              <a:buFontTx/>
              <a:buNone/>
            </a:pPr>
            <a:r>
              <a:rPr lang="pt-PT" sz="2000" b="1" u="sng" dirty="0"/>
              <a:t>Resultados</a:t>
            </a:r>
          </a:p>
          <a:p>
            <a:pPr marL="0" indent="0">
              <a:buClr>
                <a:srgbClr val="D45500"/>
              </a:buClr>
              <a:buFontTx/>
              <a:buNone/>
            </a:pPr>
            <a:endParaRPr lang="pt-PT" sz="1200" dirty="0"/>
          </a:p>
        </p:txBody>
      </p:sp>
      <p:pic>
        <p:nvPicPr>
          <p:cNvPr id="24" name="Picture 2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03DFAE1-692E-2C6D-9487-F9E7E2FBE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374" y="1562995"/>
            <a:ext cx="3406400" cy="2179214"/>
          </a:xfrm>
          <a:prstGeom prst="rect">
            <a:avLst/>
          </a:prstGeom>
        </p:spPr>
      </p:pic>
      <p:pic>
        <p:nvPicPr>
          <p:cNvPr id="26" name="Picture 25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A40255A8-83BD-3745-4926-8EDFF6A11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3160" y="5758788"/>
            <a:ext cx="4001150" cy="2801825"/>
          </a:xfrm>
          <a:prstGeom prst="rect">
            <a:avLst/>
          </a:prstGeom>
        </p:spPr>
      </p:pic>
      <p:sp>
        <p:nvSpPr>
          <p:cNvPr id="30" name="Marcador de Posição de Conteúdo 2">
            <a:extLst>
              <a:ext uri="{FF2B5EF4-FFF2-40B4-BE49-F238E27FC236}">
                <a16:creationId xmlns:a16="http://schemas.microsoft.com/office/drawing/2014/main" id="{A733DBF6-4F76-FDC1-1018-66123688F756}"/>
              </a:ext>
            </a:extLst>
          </p:cNvPr>
          <p:cNvSpPr txBox="1">
            <a:spLocks/>
          </p:cNvSpPr>
          <p:nvPr/>
        </p:nvSpPr>
        <p:spPr bwMode="auto">
          <a:xfrm>
            <a:off x="8909398" y="5184382"/>
            <a:ext cx="3519551" cy="260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marL="479425" indent="-47942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813" indent="-400050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67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963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725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45500"/>
              </a:buClr>
              <a:buFontTx/>
              <a:buNone/>
            </a:pPr>
            <a:r>
              <a:rPr lang="pt-PT" sz="2000" b="1" u="sng" dirty="0"/>
              <a:t>Artigo Científico</a:t>
            </a:r>
            <a:endParaRPr lang="pt-PT" sz="1200" dirty="0"/>
          </a:p>
          <a:p>
            <a:pPr marL="0" indent="0" algn="just">
              <a:buClr>
                <a:srgbClr val="D45500"/>
              </a:buClr>
              <a:buFontTx/>
              <a:buNone/>
            </a:pPr>
            <a:r>
              <a:rPr lang="pt-PT" sz="1200" dirty="0"/>
              <a:t>Para complementar o nosso projeto, foi-nos proposto pelos orientadores redigirmos um artigo científico para documentar e compartilhar a nossa abordagem e os resultados que obtemos com a implementação. Aceitando esta proposta, elaboramos o artigo intitulado de “</a:t>
            </a:r>
            <a:r>
              <a:rPr lang="pt-PT" sz="1200" dirty="0" err="1"/>
              <a:t>An</a:t>
            </a:r>
            <a:r>
              <a:rPr lang="pt-PT" sz="1200" dirty="0"/>
              <a:t> LSTM-</a:t>
            </a:r>
            <a:r>
              <a:rPr lang="pt-PT" sz="1200" dirty="0" err="1"/>
              <a:t>Based</a:t>
            </a:r>
            <a:r>
              <a:rPr lang="pt-PT" sz="1200" dirty="0"/>
              <a:t> </a:t>
            </a:r>
            <a:r>
              <a:rPr lang="pt-PT" sz="1200" dirty="0" err="1"/>
              <a:t>Approach</a:t>
            </a:r>
            <a:r>
              <a:rPr lang="pt-PT" sz="1200" dirty="0"/>
              <a:t> for </a:t>
            </a:r>
            <a:r>
              <a:rPr lang="pt-PT" sz="1200" dirty="0" err="1"/>
              <a:t>Driving</a:t>
            </a:r>
            <a:r>
              <a:rPr lang="pt-PT" sz="1200" dirty="0"/>
              <a:t> </a:t>
            </a:r>
            <a:r>
              <a:rPr lang="pt-PT" sz="1200" dirty="0" err="1"/>
              <a:t>Behaviour</a:t>
            </a:r>
            <a:r>
              <a:rPr lang="pt-PT" sz="1200" dirty="0"/>
              <a:t> </a:t>
            </a:r>
            <a:r>
              <a:rPr lang="pt-PT" sz="1200" dirty="0" err="1"/>
              <a:t>Classification</a:t>
            </a:r>
            <a:r>
              <a:rPr lang="pt-PT" sz="1200" dirty="0"/>
              <a:t>”. Preparamos este artigo com o intuito de fornecer uma visão abrangente da nossa abordagem ao problema, destacando a preparação dos dados e a criação e treino dos modelos. </a:t>
            </a:r>
          </a:p>
          <a:p>
            <a:pPr marL="0" indent="0">
              <a:buClr>
                <a:srgbClr val="D45500"/>
              </a:buClr>
              <a:buFontTx/>
              <a:buNone/>
            </a:pPr>
            <a:endParaRPr lang="pt-PT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401</Words>
  <Application>Microsoft Office PowerPoint</Application>
  <PresentationFormat>A3 Paper (297x420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Modelo de apresentação predefinido</vt:lpstr>
      <vt:lpstr>AI Driving Classification</vt:lpstr>
    </vt:vector>
  </TitlesOfParts>
  <Company>ESTG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Proj2-RSSF-PeopleMonitor</dc:creator>
  <cp:lastModifiedBy>João Pedro Quintela de Castro</cp:lastModifiedBy>
  <cp:revision>56</cp:revision>
  <cp:lastPrinted>2013-09-15T00:10:08Z</cp:lastPrinted>
  <dcterms:created xsi:type="dcterms:W3CDTF">2007-02-13T18:22:14Z</dcterms:created>
  <dcterms:modified xsi:type="dcterms:W3CDTF">2024-09-04T11:44:16Z</dcterms:modified>
</cp:coreProperties>
</file>