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22" r:id="rId5"/>
    <p:sldId id="321" r:id="rId6"/>
    <p:sldId id="355" r:id="rId7"/>
    <p:sldId id="319" r:id="rId8"/>
    <p:sldId id="318" r:id="rId9"/>
    <p:sldId id="386" r:id="rId10"/>
    <p:sldId id="358" r:id="rId11"/>
    <p:sldId id="369" r:id="rId12"/>
    <p:sldId id="376" r:id="rId13"/>
    <p:sldId id="359" r:id="rId14"/>
    <p:sldId id="383" r:id="rId15"/>
    <p:sldId id="370" r:id="rId16"/>
    <p:sldId id="372" r:id="rId17"/>
    <p:sldId id="373" r:id="rId18"/>
    <p:sldId id="387" r:id="rId19"/>
    <p:sldId id="388" r:id="rId20"/>
    <p:sldId id="389" r:id="rId21"/>
    <p:sldId id="384" r:id="rId22"/>
    <p:sldId id="385" r:id="rId23"/>
    <p:sldId id="377" r:id="rId24"/>
    <p:sldId id="374" r:id="rId25"/>
    <p:sldId id="375" r:id="rId26"/>
    <p:sldId id="378" r:id="rId27"/>
    <p:sldId id="381" r:id="rId28"/>
    <p:sldId id="380" r:id="rId29"/>
    <p:sldId id="382" r:id="rId30"/>
    <p:sldId id="368" r:id="rId31"/>
    <p:sldId id="366" r:id="rId32"/>
    <p:sldId id="364" r:id="rId33"/>
    <p:sldId id="379" r:id="rId34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70581" autoAdjust="0"/>
  </p:normalViewPr>
  <p:slideViewPr>
    <p:cSldViewPr snapToGrid="0">
      <p:cViewPr varScale="1">
        <p:scale>
          <a:sx n="79" d="100"/>
          <a:sy n="79" d="100"/>
        </p:scale>
        <p:origin x="1320" y="7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problema central que este projeto procura resolver?</a:t>
          </a:r>
          <a:endParaRPr lang="en-US" sz="2400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a necessidade desta solução?</a:t>
          </a:r>
          <a:endParaRPr lang="en-US" sz="2400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objetivo final deste projeto?</a:t>
          </a:r>
          <a:endParaRPr lang="en-US" sz="2400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problema central que este projeto procura resolver?</a:t>
          </a:r>
          <a:endParaRPr lang="en-US" sz="24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a necessidade desta solução?</a:t>
          </a:r>
          <a:endParaRPr lang="en-US" sz="2400" kern="1200" dirty="0"/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objetivo final deste projeto?</a:t>
          </a:r>
          <a:endParaRPr lang="en-US" sz="2400" kern="1200" dirty="0"/>
        </a:p>
      </dsp:txBody>
      <dsp:txXfrm>
        <a:off x="1359090" y="2942258"/>
        <a:ext cx="7791584" cy="117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5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48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73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9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41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00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43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b="1" dirty="0" err="1"/>
              <a:t>Accuracy</a:t>
            </a:r>
            <a:r>
              <a:rPr lang="pt-PT" sz="2800" b="1" dirty="0"/>
              <a:t> (Exatidão):</a:t>
            </a:r>
            <a:r>
              <a:rPr lang="pt-PT" sz="2800" dirty="0"/>
              <a:t> Mede a proporção de previsões corretas em relação ao total de previsões.</a:t>
            </a:r>
            <a:br>
              <a:rPr lang="pt-PT" sz="2800" dirty="0"/>
            </a:br>
            <a:br>
              <a:rPr lang="pt-PT" sz="2800" dirty="0"/>
            </a:br>
            <a:r>
              <a:rPr lang="pt-PT" b="1" dirty="0" err="1"/>
              <a:t>Precision</a:t>
            </a:r>
            <a:r>
              <a:rPr lang="pt-PT" b="1" dirty="0"/>
              <a:t> (Precisão):</a:t>
            </a:r>
            <a:r>
              <a:rPr lang="pt-PT" dirty="0"/>
              <a:t> Mede a proporção de verdadeiros positivos entre todas as instâncias classificadas como positivas. </a:t>
            </a:r>
          </a:p>
          <a:p>
            <a:endParaRPr lang="pt-PT" dirty="0"/>
          </a:p>
          <a:p>
            <a:r>
              <a:rPr lang="pt-PT" b="1" dirty="0"/>
              <a:t>F1 Score:</a:t>
            </a:r>
            <a:r>
              <a:rPr lang="pt-PT" dirty="0"/>
              <a:t> Média harmônica entre precisão e </a:t>
            </a:r>
            <a:r>
              <a:rPr lang="pt-PT" dirty="0" err="1"/>
              <a:t>recall</a:t>
            </a:r>
            <a:r>
              <a:rPr lang="pt-PT" dirty="0"/>
              <a:t>, útil quando há um equilíbrio entre as duas métricas.</a:t>
            </a:r>
          </a:p>
          <a:p>
            <a:endParaRPr lang="pt-PT" dirty="0"/>
          </a:p>
          <a:p>
            <a:r>
              <a:rPr lang="pt-PT" b="1" dirty="0" err="1"/>
              <a:t>Recall</a:t>
            </a:r>
            <a:r>
              <a:rPr lang="pt-PT" b="1" dirty="0"/>
              <a:t> (Sensibilidade):</a:t>
            </a:r>
            <a:r>
              <a:rPr lang="pt-PT" dirty="0"/>
              <a:t> Mede a proporção de verdadeiros positivos entre todas as instâncias que são realmente positivas.</a:t>
            </a:r>
          </a:p>
          <a:p>
            <a:endParaRPr lang="pt-PT" dirty="0"/>
          </a:p>
          <a:p>
            <a:r>
              <a:rPr lang="en-US" sz="2800" b="1" dirty="0"/>
              <a:t>Hamming Loss: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mede a taxa de predições incorretas, onde cada predição incorreta conta igualmente.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Jaccard</a:t>
            </a:r>
            <a:r>
              <a:rPr lang="pt-PT" b="1" dirty="0"/>
              <a:t> Score:</a:t>
            </a:r>
            <a:r>
              <a:rPr lang="pt-PT" dirty="0"/>
              <a:t> Mede a similaridade entre os rótulos preditos e os verdadeiros.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9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5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7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0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1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0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9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6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Aplicação ↔ </a:t>
            </a: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A aplicação envia os dados captados pelos sensores para a etapa de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onde são preparados para o modelo.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dados tratados servirão de alimento para a rede neuronal, onde são processados para gerar previsões.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Resultados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resultados das análises realizadas pelo modelo são organizados e apresentados de maneira acessível aos utilizadores finais.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IPL-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foi criado através da utilização da Aplicação para Rastreio de Viaturas pelos estudantes que desenvolveram o projeto. Os dados no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IPL-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possui informações capturadas por sensores em vários tipos de gravações como viagens completas e curtas gravações de manobras ou cenários comuns de condução.</a:t>
            </a: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UAH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pt-PT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é uma coleção pública de dados captados pela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uma aplicação de monitorização de condução, que foi utilizada por vários condutores em diferentes ambientes.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microsoft.com/office/2007/relationships/hdphoto" Target="../media/hdphoto1.wdp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97" y="2841668"/>
            <a:ext cx="8470406" cy="1023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 Driving Classification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/>
              <a:t>Projeto Informático </a:t>
            </a:r>
            <a:r>
              <a:rPr lang="pt-PT" sz="2000" b="1" dirty="0"/>
              <a:t>2023/2024</a:t>
            </a:r>
            <a:endParaRPr lang="pt-PT" sz="2100" b="1"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90685"/>
            <a:ext cx="19634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cs typeface="Arial" panose="020B0604020202020204" pitchFamily="34" charset="0"/>
              </a:rPr>
              <a:t>Orientadores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10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Cenário de condução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2CF62A-FA45-1A9D-FB24-54011A19EF6D}"/>
              </a:ext>
            </a:extLst>
          </p:cNvPr>
          <p:cNvSpPr/>
          <p:nvPr/>
        </p:nvSpPr>
        <p:spPr>
          <a:xfrm>
            <a:off x="4857588" y="4700472"/>
            <a:ext cx="890700" cy="8907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9" name="Rectangle 18" descr="Speedometer Low with solid fill">
            <a:extLst>
              <a:ext uri="{FF2B5EF4-FFF2-40B4-BE49-F238E27FC236}">
                <a16:creationId xmlns:a16="http://schemas.microsoft.com/office/drawing/2014/main" id="{E7496CFC-13F0-F7F5-EF68-0FA2E87936A1}"/>
              </a:ext>
            </a:extLst>
          </p:cNvPr>
          <p:cNvSpPr/>
          <p:nvPr/>
        </p:nvSpPr>
        <p:spPr>
          <a:xfrm>
            <a:off x="5054743" y="4867278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910E7-910A-5F29-CF4E-6EABADEF1666}"/>
              </a:ext>
            </a:extLst>
          </p:cNvPr>
          <p:cNvSpPr/>
          <p:nvPr/>
        </p:nvSpPr>
        <p:spPr>
          <a:xfrm>
            <a:off x="4573805" y="5640721"/>
            <a:ext cx="1458984" cy="58359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6AE6-AB7A-6915-468D-1AC3FF072C47}"/>
              </a:ext>
            </a:extLst>
          </p:cNvPr>
          <p:cNvSpPr/>
          <p:nvPr/>
        </p:nvSpPr>
        <p:spPr>
          <a:xfrm>
            <a:off x="6443714" y="4701192"/>
            <a:ext cx="889980" cy="88998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4" name="Rectangle 23" descr="Gauge with solid fill">
            <a:extLst>
              <a:ext uri="{FF2B5EF4-FFF2-40B4-BE49-F238E27FC236}">
                <a16:creationId xmlns:a16="http://schemas.microsoft.com/office/drawing/2014/main" id="{535D008E-12BA-37EE-AE4B-2D196C792B6C}"/>
              </a:ext>
            </a:extLst>
          </p:cNvPr>
          <p:cNvSpPr/>
          <p:nvPr/>
        </p:nvSpPr>
        <p:spPr>
          <a:xfrm>
            <a:off x="6633382" y="488898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381D0-4BC1-DFB2-E22C-C219F4E4A2C8}"/>
              </a:ext>
            </a:extLst>
          </p:cNvPr>
          <p:cNvGrpSpPr/>
          <p:nvPr/>
        </p:nvGrpSpPr>
        <p:grpSpPr>
          <a:xfrm>
            <a:off x="6159212" y="5640722"/>
            <a:ext cx="1458984" cy="583593"/>
            <a:chOff x="2360576" y="1167802"/>
            <a:chExt cx="1458984" cy="58359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3958D5-7FEE-A90C-3E84-55AE2A9E3C6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FC24B4-586C-DB48-D714-DDE1C8799EE1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021E709-994C-B09E-C00A-1808F78D3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1479"/>
              </p:ext>
            </p:extLst>
          </p:nvPr>
        </p:nvGraphicFramePr>
        <p:xfrm>
          <a:off x="2265319" y="1113955"/>
          <a:ext cx="7787784" cy="75646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96324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991460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31135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433252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Bigger</a:t>
                      </a:r>
                      <a:r>
                        <a:rPr lang="pt-PT" sz="1600" dirty="0">
                          <a:effectLst/>
                        </a:rPr>
                        <a:t> Trips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a condução ao longo de uma viagem prolongada.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</a:tbl>
          </a:graphicData>
        </a:graphic>
      </p:graphicFrame>
      <p:pic>
        <p:nvPicPr>
          <p:cNvPr id="2" name="Picture 1" descr="A map with orange dots&#10;&#10;Description automatically generated">
            <a:extLst>
              <a:ext uri="{FF2B5EF4-FFF2-40B4-BE49-F238E27FC236}">
                <a16:creationId xmlns:a16="http://schemas.microsoft.com/office/drawing/2014/main" id="{17E65E6A-F352-A66F-7920-4E1022CCF65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610" b="13939"/>
          <a:stretch/>
        </p:blipFill>
        <p:spPr>
          <a:xfrm>
            <a:off x="2265319" y="1880546"/>
            <a:ext cx="7787785" cy="2640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852132-D797-59E7-A8C1-FBFA611DDBAB}"/>
              </a:ext>
            </a:extLst>
          </p:cNvPr>
          <p:cNvGrpSpPr/>
          <p:nvPr/>
        </p:nvGrpSpPr>
        <p:grpSpPr>
          <a:xfrm>
            <a:off x="4530669" y="5640720"/>
            <a:ext cx="1559203" cy="583593"/>
            <a:chOff x="2260357" y="1167802"/>
            <a:chExt cx="1559203" cy="5835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D7555-1E83-6952-9602-B62A4FBDE255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6D6E19-2B02-20A8-4A1A-550C2CD2C886}"/>
                </a:ext>
              </a:extLst>
            </p:cNvPr>
            <p:cNvSpPr txBox="1"/>
            <p:nvPr/>
          </p:nvSpPr>
          <p:spPr>
            <a:xfrm>
              <a:off x="2260357" y="1167802"/>
              <a:ext cx="1559203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NON-Aggressive</a:t>
              </a:r>
              <a:endParaRPr lang="en-US" sz="1400" b="1" i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11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43" name="Imagem 6">
            <a:extLst>
              <a:ext uri="{FF2B5EF4-FFF2-40B4-BE49-F238E27FC236}">
                <a16:creationId xmlns:a16="http://schemas.microsoft.com/office/drawing/2014/main" id="{85ABC111-38A1-B6DC-DBB3-2EBB817C38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"/>
          <a:stretch/>
        </p:blipFill>
        <p:spPr bwMode="auto">
          <a:xfrm>
            <a:off x="2308691" y="819053"/>
            <a:ext cx="3002945" cy="53566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Imagem 6">
            <a:extLst>
              <a:ext uri="{FF2B5EF4-FFF2-40B4-BE49-F238E27FC236}">
                <a16:creationId xmlns:a16="http://schemas.microsoft.com/office/drawing/2014/main" id="{A8F40352-B707-EB01-0132-67E39EF661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2056" y="819053"/>
            <a:ext cx="2655532" cy="525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EAC88-92BD-E2D8-A84B-4CFFE207C46A}"/>
              </a:ext>
            </a:extLst>
          </p:cNvPr>
          <p:cNvSpPr txBox="1"/>
          <p:nvPr/>
        </p:nvSpPr>
        <p:spPr>
          <a:xfrm rot="16200000">
            <a:off x="-673142" y="3121974"/>
            <a:ext cx="4575338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Tratamento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FBF38-2223-AD31-B5F3-B8C6D906C9D4}"/>
              </a:ext>
            </a:extLst>
          </p:cNvPr>
          <p:cNvSpPr txBox="1"/>
          <p:nvPr/>
        </p:nvSpPr>
        <p:spPr>
          <a:xfrm rot="5400000">
            <a:off x="9447727" y="3582819"/>
            <a:ext cx="3653649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Classificação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12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27516C0D-FAD6-6CB7-B84C-4F0FD15B4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6503" y="1356919"/>
            <a:ext cx="4803065" cy="393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4">
            <a:extLst>
              <a:ext uri="{FF2B5EF4-FFF2-40B4-BE49-F238E27FC236}">
                <a16:creationId xmlns:a16="http://schemas.microsoft.com/office/drawing/2014/main" id="{FBDE749D-C763-48AA-A88D-E69150E890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2"/>
          <a:stretch/>
        </p:blipFill>
        <p:spPr bwMode="auto">
          <a:xfrm>
            <a:off x="1104894" y="1435601"/>
            <a:ext cx="5620011" cy="37801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80F7EC8-66C7-7CAD-9FBF-C16DC68F378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651DCE8-9EFE-AC38-893D-85F3B3E7B16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44E6B39-A30D-EE68-9337-D0E563AD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6B9F4-AFBB-30A2-550C-93CFDF1966EA}"/>
              </a:ext>
            </a:extLst>
          </p:cNvPr>
          <p:cNvSpPr txBox="1"/>
          <p:nvPr/>
        </p:nvSpPr>
        <p:spPr>
          <a:xfrm>
            <a:off x="2054204" y="5323496"/>
            <a:ext cx="3968792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Tratamento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D6483-D220-3129-5BDF-4145481F17EA}"/>
              </a:ext>
            </a:extLst>
          </p:cNvPr>
          <p:cNvSpPr txBox="1"/>
          <p:nvPr/>
        </p:nvSpPr>
        <p:spPr>
          <a:xfrm>
            <a:off x="7166503" y="5333504"/>
            <a:ext cx="3968792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Normalização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5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13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1">
            <a:extLst>
              <a:ext uri="{FF2B5EF4-FFF2-40B4-BE49-F238E27FC236}">
                <a16:creationId xmlns:a16="http://schemas.microsoft.com/office/drawing/2014/main" id="{C1588246-D659-F52E-7676-8CEF18C8D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333" y="899196"/>
            <a:ext cx="3252788" cy="50596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28C8D4-E738-58F1-72A6-5973C3FF7BE7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C70987-A646-CD97-01CE-F7380652F55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B61EF24-9E37-6C2A-630E-711BC6CA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B86EC-7E39-B3B2-1F01-A13C8245B2D8}"/>
              </a:ext>
            </a:extLst>
          </p:cNvPr>
          <p:cNvSpPr txBox="1"/>
          <p:nvPr/>
        </p:nvSpPr>
        <p:spPr>
          <a:xfrm rot="16200000">
            <a:off x="801304" y="3297555"/>
            <a:ext cx="4956736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Separação dos Dados em Treino e Teste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0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14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Modelo </a:t>
            </a:r>
            <a:r>
              <a:rPr lang="pt-PT" i="1" dirty="0" err="1"/>
              <a:t>Stacked</a:t>
            </a:r>
            <a:r>
              <a:rPr lang="pt-PT" i="1" dirty="0"/>
              <a:t> 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2A3C5-5ACB-03C1-D708-563FBC6359B9}"/>
              </a:ext>
            </a:extLst>
          </p:cNvPr>
          <p:cNvSpPr txBox="1"/>
          <p:nvPr/>
        </p:nvSpPr>
        <p:spPr>
          <a:xfrm>
            <a:off x="1520662" y="1615163"/>
            <a:ext cx="95759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1.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Sequential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2.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input_shape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3.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4.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5.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6.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32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relu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'sigmoid’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	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Compile the model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9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compile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optimizer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adam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loss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binary_crossentropy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metrics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=[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'accuracy'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43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15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Modelo </a:t>
            </a:r>
            <a:r>
              <a:rPr lang="pt-PT" i="1" dirty="0" err="1"/>
              <a:t>Bidirectional</a:t>
            </a:r>
            <a:r>
              <a:rPr lang="pt-PT" i="1" dirty="0"/>
              <a:t> 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2A3C5-5ACB-03C1-D708-563FBC6359B9}"/>
              </a:ext>
            </a:extLst>
          </p:cNvPr>
          <p:cNvSpPr txBox="1"/>
          <p:nvPr/>
        </p:nvSpPr>
        <p:spPr>
          <a:xfrm>
            <a:off x="1520662" y="1112198"/>
            <a:ext cx="962526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Model configuration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2.  model 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Sequential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3.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Bidirectional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input_shape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4.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5.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0.5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7.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Bidirectional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8.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9.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10.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relu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11.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13.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'sigmoid’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666600"/>
              </a:solidFill>
              <a:effectLst/>
              <a:latin typeface="Consolas" panose="020B0609020204030204" pitchFamily="49" charset="0"/>
              <a:ea typeface="MS Mincho" panose="02020609040205080304" pitchFamily="49" charset="-128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14.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Compile the model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15.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pt-PT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compile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loss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'binary_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crossentropy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optimizer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'adam'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metrics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=[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accuracy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96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16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Modelo </a:t>
            </a:r>
            <a:r>
              <a:rPr lang="pt-PT" i="1" dirty="0" err="1"/>
              <a:t>Convolutional</a:t>
            </a:r>
            <a:r>
              <a:rPr lang="pt-PT" i="1" dirty="0"/>
              <a:t> 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2A3C5-5ACB-03C1-D708-563FBC6359B9}"/>
              </a:ext>
            </a:extLst>
          </p:cNvPr>
          <p:cNvSpPr txBox="1"/>
          <p:nvPr/>
        </p:nvSpPr>
        <p:spPr>
          <a:xfrm>
            <a:off x="1520662" y="1375619"/>
            <a:ext cx="962526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1.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Model configuration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MS Mincho" panose="02020609040205080304" pitchFamily="49" charset="-128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2. model 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Sequential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3.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Conv1D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filters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kernel_size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relu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input_shape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4.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5.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0.5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6.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256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7.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8.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128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9.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10.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'sigmoid’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11.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Compile the model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12.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pt-PT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compile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optimizer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'adam'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loss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binary_crossentropy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metrics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=[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accuracy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660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17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Treino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2E8C5-B80A-F921-E952-6C482071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5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18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64EEA-40D8-6176-35EB-8C60E4A1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32681"/>
              </p:ext>
            </p:extLst>
          </p:nvPr>
        </p:nvGraphicFramePr>
        <p:xfrm>
          <a:off x="2329361" y="1879600"/>
          <a:ext cx="7533277" cy="30988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202325">
                  <a:extLst>
                    <a:ext uri="{9D8B030D-6E8A-4147-A177-3AD203B41FA5}">
                      <a16:colId xmlns:a16="http://schemas.microsoft.com/office/drawing/2014/main" val="87627160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364642405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081511360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220326155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ConvLSTM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BiLSTM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26222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Test</a:t>
                      </a:r>
                      <a:r>
                        <a:rPr lang="pt-PT" sz="2000" dirty="0">
                          <a:effectLst/>
                        </a:rPr>
                        <a:t> </a:t>
                      </a: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Accuracy 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97.71%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96.06%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96.38%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81016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95.40%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84.66%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95.00%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560928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93.02%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87.56%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85.65%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348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93.96%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81.66%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89.29%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23498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Hamming Loss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0.20%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0.33%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0.32%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11943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Jaccard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88.95%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72.69%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81.95%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56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32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19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1743455" y="776531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9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3" name="Picture 1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D1DE065-CA9C-7CEF-662E-35D4D04E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318" y="1280841"/>
            <a:ext cx="2995363" cy="2075439"/>
          </a:xfrm>
          <a:prstGeom prst="rect">
            <a:avLst/>
          </a:prstGeom>
        </p:spPr>
      </p:pic>
      <p:pic>
        <p:nvPicPr>
          <p:cNvPr id="14" name="Picture 13" descr="A green and white chart&#10;&#10;Description automatically generated">
            <a:extLst>
              <a:ext uri="{FF2B5EF4-FFF2-40B4-BE49-F238E27FC236}">
                <a16:creationId xmlns:a16="http://schemas.microsoft.com/office/drawing/2014/main" id="{37CA9CB9-74D5-6DD0-D0C0-9D91B1B31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387" y="1280841"/>
            <a:ext cx="2995363" cy="2148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090867-FC13-7AA9-63F7-0F30513A3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318" y="3654926"/>
            <a:ext cx="2995363" cy="2357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6BB4F1-737F-1701-E8BF-D144A5DF8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0638" y="3654926"/>
            <a:ext cx="2995363" cy="23579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1249" y="1280841"/>
            <a:ext cx="2990112" cy="2192377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8196042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5997" y="3654925"/>
            <a:ext cx="2995364" cy="23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6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0465" y="1894379"/>
            <a:ext cx="4449712" cy="422650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Resultados Obtidos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Desafios e Dificuldades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21DE2-1F63-7063-0265-86036DD4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es de Dados | Bibliotecas do Politécnico de Leiria">
            <a:extLst>
              <a:ext uri="{FF2B5EF4-FFF2-40B4-BE49-F238E27FC236}">
                <a16:creationId xmlns:a16="http://schemas.microsoft.com/office/drawing/2014/main" id="{B1B01E8C-9137-D620-51C1-D8D375F1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3278D-D93F-70CF-96C2-FA1D44C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E32E-F959-3CAC-8458-FACB31580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</a:t>
            </a:r>
            <a:r>
              <a:rPr lang="pt-PT" dirty="0" err="1"/>
              <a:t>multiclasse</a:t>
            </a:r>
            <a:r>
              <a:rPr lang="pt-PT" dirty="0"/>
              <a:t> de cenários pré-gravados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D625-992D-C2DF-730D-31EA25299D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20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C0CCB1-F6A1-2E1A-8DDE-89F4C7EE6ADC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4508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8DC094-683C-1C7D-D45D-0ECECA59B3ED}"/>
              </a:ext>
            </a:extLst>
          </p:cNvPr>
          <p:cNvSpPr/>
          <p:nvPr/>
        </p:nvSpPr>
        <p:spPr>
          <a:xfrm>
            <a:off x="4488318" y="4255740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21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B34F62-B728-4FBE-076F-B2DC8C76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Cenários de condução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5B1135-27E2-BC82-2631-08F3CA81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9808"/>
              </p:ext>
            </p:extLst>
          </p:nvPr>
        </p:nvGraphicFramePr>
        <p:xfrm>
          <a:off x="1484231" y="1341745"/>
          <a:ext cx="6759943" cy="226426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88737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071206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40485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Acceleration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parte do estado de repouso e acelera até atingir uma velocidade específica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Brake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reduz a velocidade até parar, usando o pedal de travão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623289"/>
                  </a:ext>
                </a:extLst>
              </a:tr>
              <a:tr h="506124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Intersection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o comportamento numa interseção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5779"/>
                  </a:ext>
                </a:extLst>
              </a:tr>
            </a:tbl>
          </a:graphicData>
        </a:graphic>
      </p:graphicFrame>
      <p:sp>
        <p:nvSpPr>
          <p:cNvPr id="11" name="Rectangle 10" descr="Speedometer Low with solid fill">
            <a:extLst>
              <a:ext uri="{FF2B5EF4-FFF2-40B4-BE49-F238E27FC236}">
                <a16:creationId xmlns:a16="http://schemas.microsoft.com/office/drawing/2014/main" id="{72AACB8D-35A2-0E77-AD7F-785B01285845}"/>
              </a:ext>
            </a:extLst>
          </p:cNvPr>
          <p:cNvSpPr/>
          <p:nvPr/>
        </p:nvSpPr>
        <p:spPr>
          <a:xfrm>
            <a:off x="4678139" y="4428917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41E84-0AB7-58C4-50B9-E2C27C020858}"/>
              </a:ext>
            </a:extLst>
          </p:cNvPr>
          <p:cNvGrpSpPr/>
          <p:nvPr/>
        </p:nvGrpSpPr>
        <p:grpSpPr>
          <a:xfrm>
            <a:off x="4190786" y="5305017"/>
            <a:ext cx="1458984" cy="583593"/>
            <a:chOff x="2360576" y="1167802"/>
            <a:chExt cx="1458984" cy="5835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3DB31-3B63-5CA4-BA71-BF3CA65DB39D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F1DFF4-54C9-AFD0-C9A6-910BF89E092D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Slow</a:t>
              </a:r>
              <a:endParaRPr lang="en-US" sz="1400" b="1" i="1" kern="12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E29F7A4-CE93-75E0-4DF7-9C4ABEF2ADEC}"/>
              </a:ext>
            </a:extLst>
          </p:cNvPr>
          <p:cNvSpPr/>
          <p:nvPr/>
        </p:nvSpPr>
        <p:spPr>
          <a:xfrm>
            <a:off x="6851940" y="4224552"/>
            <a:ext cx="889980" cy="8899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Gauge with solid fill">
            <a:extLst>
              <a:ext uri="{FF2B5EF4-FFF2-40B4-BE49-F238E27FC236}">
                <a16:creationId xmlns:a16="http://schemas.microsoft.com/office/drawing/2014/main" id="{FC714D8E-F2DF-FE54-C1BA-D6AD0F6D64A5}"/>
              </a:ext>
            </a:extLst>
          </p:cNvPr>
          <p:cNvSpPr/>
          <p:nvPr/>
        </p:nvSpPr>
        <p:spPr>
          <a:xfrm>
            <a:off x="7041608" y="441234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FC5A36-11CD-2AF2-FBBE-9AC4518B0874}"/>
              </a:ext>
            </a:extLst>
          </p:cNvPr>
          <p:cNvGrpSpPr/>
          <p:nvPr/>
        </p:nvGrpSpPr>
        <p:grpSpPr>
          <a:xfrm>
            <a:off x="6567438" y="5267458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03247-7596-BA9B-98D2-03A3DCF85AF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479A7-F07F-2F7F-9F01-1529E531161E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2EBFD24-D78F-604E-F437-32B0ECFE6919}"/>
              </a:ext>
            </a:extLst>
          </p:cNvPr>
          <p:cNvSpPr/>
          <p:nvPr/>
        </p:nvSpPr>
        <p:spPr>
          <a:xfrm>
            <a:off x="5650650" y="4489728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2" name="Rectangle 21" descr="Speedometer Middle outline">
            <a:extLst>
              <a:ext uri="{FF2B5EF4-FFF2-40B4-BE49-F238E27FC236}">
                <a16:creationId xmlns:a16="http://schemas.microsoft.com/office/drawing/2014/main" id="{20875913-F2F1-152A-994E-4BF052FA6D8C}"/>
              </a:ext>
            </a:extLst>
          </p:cNvPr>
          <p:cNvSpPr/>
          <p:nvPr/>
        </p:nvSpPr>
        <p:spPr>
          <a:xfrm>
            <a:off x="5833956" y="4674823"/>
            <a:ext cx="511057" cy="511057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01E6D-A39A-A1C7-6F31-2B6021F6D216}"/>
              </a:ext>
            </a:extLst>
          </p:cNvPr>
          <p:cNvGrpSpPr/>
          <p:nvPr/>
        </p:nvGrpSpPr>
        <p:grpSpPr>
          <a:xfrm>
            <a:off x="5489768" y="5518478"/>
            <a:ext cx="1212463" cy="324542"/>
            <a:chOff x="1290068" y="2752245"/>
            <a:chExt cx="3637736" cy="9815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72355-EFA4-7B3B-49A1-D2569174A9D4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A976B-2376-5A17-4F21-58D2BFEDA8D2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b="1" i="1" kern="1200" dirty="0"/>
                <a:t>Normal</a:t>
              </a:r>
            </a:p>
          </p:txBody>
        </p:sp>
      </p:grpSp>
      <p:pic>
        <p:nvPicPr>
          <p:cNvPr id="42" name="Picture 41" descr="An aerial view of a road&#10;&#10;Description automatically generated">
            <a:extLst>
              <a:ext uri="{FF2B5EF4-FFF2-40B4-BE49-F238E27FC236}">
                <a16:creationId xmlns:a16="http://schemas.microsoft.com/office/drawing/2014/main" id="{E140ADF6-DD5A-198B-7F9D-B2C2666C36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05" y="1335792"/>
            <a:ext cx="3037668" cy="22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1B4EB5-C10E-080A-95A7-899B85F0BFE0}"/>
              </a:ext>
            </a:extLst>
          </p:cNvPr>
          <p:cNvSpPr txBox="1"/>
          <p:nvPr/>
        </p:nvSpPr>
        <p:spPr>
          <a:xfrm>
            <a:off x="8250156" y="3614044"/>
            <a:ext cx="302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Cenário de condução - Interseção</a:t>
            </a:r>
          </a:p>
        </p:txBody>
      </p:sp>
    </p:spTree>
    <p:extLst>
      <p:ext uri="{BB962C8B-B14F-4D97-AF65-F5344CB8AC3E}">
        <p14:creationId xmlns:p14="http://schemas.microsoft.com/office/powerpoint/2010/main" val="20534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1" grpId="0" animBg="1"/>
      <p:bldP spid="22" grpId="0" animBg="1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22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53C25548-7C2E-E6F3-AD76-D6C5CF10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2" b="49487"/>
          <a:stretch/>
        </p:blipFill>
        <p:spPr>
          <a:xfrm>
            <a:off x="3606826" y="1019346"/>
            <a:ext cx="4978348" cy="48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23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B7EA3BDE-D73D-4709-FEC7-62AC4126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2"/>
          <a:stretch/>
        </p:blipFill>
        <p:spPr>
          <a:xfrm>
            <a:off x="3561063" y="1022116"/>
            <a:ext cx="5069874" cy="48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3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24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96386" y="143908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945736" y="3490716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6DF296-6181-76BE-8D21-EFCE701A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0" y="3995026"/>
            <a:ext cx="105632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8A1669-5768-33DD-6AF4-98C9E18B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0" y="1949606"/>
            <a:ext cx="9629775" cy="60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4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25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D95712-E605-053D-26F3-7087BD41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24575"/>
              </p:ext>
            </p:extLst>
          </p:nvPr>
        </p:nvGraphicFramePr>
        <p:xfrm>
          <a:off x="2806041" y="1855952"/>
          <a:ext cx="6579918" cy="314609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80977">
                  <a:extLst>
                    <a:ext uri="{9D8B030D-6E8A-4147-A177-3AD203B41FA5}">
                      <a16:colId xmlns:a16="http://schemas.microsoft.com/office/drawing/2014/main" val="3559163240"/>
                    </a:ext>
                  </a:extLst>
                </a:gridCol>
                <a:gridCol w="1696806">
                  <a:extLst>
                    <a:ext uri="{9D8B030D-6E8A-4147-A177-3AD203B41FA5}">
                      <a16:colId xmlns:a16="http://schemas.microsoft.com/office/drawing/2014/main" val="593610556"/>
                    </a:ext>
                  </a:extLst>
                </a:gridCol>
                <a:gridCol w="2402135">
                  <a:extLst>
                    <a:ext uri="{9D8B030D-6E8A-4147-A177-3AD203B41FA5}">
                      <a16:colId xmlns:a16="http://schemas.microsoft.com/office/drawing/2014/main" val="3784452243"/>
                    </a:ext>
                  </a:extLst>
                </a:gridCol>
              </a:tblGrid>
              <a:tr h="56284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Metric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BiLSTM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StackedLSTM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156502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Accuracy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96.56%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96.32%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073864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</a:t>
                      </a:r>
                      <a:r>
                        <a:rPr lang="pt-PT" sz="2000" i="1" dirty="0" err="1">
                          <a:effectLst/>
                        </a:rPr>
                        <a:t>Loss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0.0839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0.0856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8209715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Precision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96.73%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97.24%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92731276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Recall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96.32%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97.16%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08437510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F1 Score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96.51%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03904692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MPCE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3.68%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2.83%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07483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6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26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 por classe</a:t>
            </a:r>
          </a:p>
        </p:txBody>
      </p:sp>
      <p:pic>
        <p:nvPicPr>
          <p:cNvPr id="5" name="Picture 4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7FF70495-98A0-2DF4-FB79-F3C222C6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658" y="1217816"/>
            <a:ext cx="3394170" cy="2170902"/>
          </a:xfrm>
          <a:prstGeom prst="rect">
            <a:avLst/>
          </a:prstGeom>
        </p:spPr>
      </p:pic>
      <p:pic>
        <p:nvPicPr>
          <p:cNvPr id="8" name="Picture 7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3B9DD0D-D34B-68CF-1E14-5D61798C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7" y="1217816"/>
            <a:ext cx="3100317" cy="2170902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4926050" y="713506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7" y="3474467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1" name="Picture 10" descr="A graph showing a number of green rectangular bars&#10;&#10;Description automatically generated">
            <a:extLst>
              <a:ext uri="{FF2B5EF4-FFF2-40B4-BE49-F238E27FC236}">
                <a16:creationId xmlns:a16="http://schemas.microsoft.com/office/drawing/2014/main" id="{14D5FBC5-1303-7DA7-0165-020968C3B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462" y="3979081"/>
            <a:ext cx="3392366" cy="2170902"/>
          </a:xfrm>
          <a:prstGeom prst="rect">
            <a:avLst/>
          </a:prstGeom>
        </p:spPr>
      </p:pic>
      <p:pic>
        <p:nvPicPr>
          <p:cNvPr id="12" name="Picture 11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8C54C33-5C88-2D2C-A4BF-22458C1B2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242" y="3978777"/>
            <a:ext cx="3100316" cy="21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27</a:t>
            </a:fld>
            <a:endParaRPr lang="en-US" sz="1800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BB63C1A-67E0-5B99-C398-A854313B7418}"/>
              </a:ext>
            </a:extLst>
          </p:cNvPr>
          <p:cNvSpPr txBox="1">
            <a:spLocks/>
          </p:cNvSpPr>
          <p:nvPr/>
        </p:nvSpPr>
        <p:spPr>
          <a:xfrm>
            <a:off x="2133600" y="2715207"/>
            <a:ext cx="8715376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 LSTM-Based Approach for Driving Behavior Classification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C93072-CDF3-30A8-91E2-BCBDDE4057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29DAF0-AB7B-3487-D8DE-0DBA95C6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6906D6-4555-E63C-79F9-E8266C3E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1536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28</a:t>
            </a:fld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2104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do Dados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Arquiterurar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os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Modelos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6006BB-BC46-913F-77DC-5E1EDFAFAD9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1B1CA0-4F7A-68EE-7113-6EDF1270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30C3EC-AB36-05CF-9E65-4C44854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Desafios e Dificuldades</a:t>
            </a: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29</a:t>
            </a:fld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3350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Criação de Modelos LSTM 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Treino dos Modelos Com o Dados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PreProcessados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lassificar o comportamento do condutor com elevado grau de precisão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Relatórios e Análises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6B169C-5B01-043B-CECA-8815CA5F149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D66CAA-2642-0A88-3538-8283CE55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C31A-4570-94C6-18D6-9D61069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</a:t>
            </a:fld>
            <a:endParaRPr lang="en-US" sz="180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9FC2B3-C721-C342-061C-7454BADF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006595C8-F761-288A-AFC8-AF781970C9B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43" y="3591936"/>
            <a:ext cx="7770698" cy="805462"/>
          </a:xfrm>
        </p:spPr>
        <p:txBody>
          <a:bodyPr anchor="t">
            <a:normAutofit/>
          </a:bodyPr>
          <a:lstStyle/>
          <a:p>
            <a:r>
              <a:rPr lang="pt-PT" sz="4400" dirty="0"/>
              <a:t>AI DRIVING CLASSIFICATION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4223" y="4946114"/>
            <a:ext cx="2549318" cy="805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600" dirty="0"/>
              <a:t>Alberto Pingo | 2202145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João Castro | 2201781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093110" y="1741851"/>
            <a:ext cx="4334964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PT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62E1C5-6997-DD95-9986-1ABBD361BFC6}"/>
              </a:ext>
            </a:extLst>
          </p:cNvPr>
          <p:cNvSpPr txBox="1">
            <a:spLocks/>
          </p:cNvSpPr>
          <p:nvPr/>
        </p:nvSpPr>
        <p:spPr>
          <a:xfrm>
            <a:off x="6742178" y="4978723"/>
            <a:ext cx="4520475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1600" dirty="0"/>
              <a:t>Professora Anabela Moreira Bernardino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Sílvio </a:t>
            </a:r>
            <a:r>
              <a:rPr lang="pt-PT" sz="1600" dirty="0" err="1"/>
              <a:t>Priem</a:t>
            </a:r>
            <a:r>
              <a:rPr lang="pt-PT" sz="1600" dirty="0"/>
              <a:t> Mendes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Paulo Jorge Gonçalves Loureiro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6AC8D-49FD-F89D-6EC9-9B36ADF0A6CA}"/>
              </a:ext>
            </a:extLst>
          </p:cNvPr>
          <p:cNvSpPr txBox="1"/>
          <p:nvPr/>
        </p:nvSpPr>
        <p:spPr>
          <a:xfrm>
            <a:off x="6742178" y="4652193"/>
            <a:ext cx="156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cs typeface="Arial" panose="020B0604020202020204" pitchFamily="34" charset="0"/>
              </a:rPr>
              <a:t>Orientadores</a:t>
            </a:r>
            <a:endParaRPr lang="pt-PT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11974-2208-6FEA-14AE-458E2D59DE20}"/>
              </a:ext>
            </a:extLst>
          </p:cNvPr>
          <p:cNvSpPr txBox="1"/>
          <p:nvPr/>
        </p:nvSpPr>
        <p:spPr>
          <a:xfrm>
            <a:off x="2094223" y="4652193"/>
            <a:ext cx="335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Projeto Informático </a:t>
            </a:r>
            <a:r>
              <a:rPr lang="pt-PT" sz="1600" b="1" dirty="0">
                <a:solidFill>
                  <a:schemeClr val="bg1"/>
                </a:solidFill>
              </a:rPr>
              <a:t>2023/2024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0DB6B2-C382-3303-E54B-B3BF6F1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414816"/>
              </p:ext>
            </p:extLst>
          </p:nvPr>
        </p:nvGraphicFramePr>
        <p:xfrm>
          <a:off x="1520661" y="1577547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E271E20-E466-4562-2D60-7FC8BE62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5EBC6DAA-892D-F126-485D-1B15B4BF3B1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7E26BA-9330-C9B7-08D2-12D2B1A7CFA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5</a:t>
            </a:fld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520662" y="1799575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520662" y="2934551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520662" y="4146592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Soluções Existentes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Tecnologias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D5074A2D-5669-EA31-28FF-FA678B47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374" y="3285009"/>
            <a:ext cx="1467239" cy="14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C5603-A9CC-1CB9-6FFD-344009625AAD}"/>
              </a:ext>
            </a:extLst>
          </p:cNvPr>
          <p:cNvSpPr txBox="1">
            <a:spLocks/>
          </p:cNvSpPr>
          <p:nvPr/>
        </p:nvSpPr>
        <p:spPr>
          <a:xfrm>
            <a:off x="2989574" y="1564109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Linguagem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CE7B92-E289-82B0-0822-72D91AE4B09E}"/>
              </a:ext>
            </a:extLst>
          </p:cNvPr>
          <p:cNvSpPr txBox="1">
            <a:spLocks/>
          </p:cNvSpPr>
          <p:nvPr/>
        </p:nvSpPr>
        <p:spPr>
          <a:xfrm>
            <a:off x="7582621" y="1564110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Bibliotecas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842EC0-165E-A4C8-7EF5-FF5DFC74B5C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86060" y="2047741"/>
            <a:ext cx="1296473" cy="3935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Os</a:t>
            </a:r>
          </a:p>
          <a:p>
            <a:pPr marL="0" indent="0">
              <a:buNone/>
            </a:pPr>
            <a:r>
              <a:rPr lang="pt-PT" dirty="0" err="1"/>
              <a:t>Math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Numpy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Pandas </a:t>
            </a:r>
          </a:p>
          <a:p>
            <a:pPr marL="0" indent="0">
              <a:buNone/>
            </a:pPr>
            <a:r>
              <a:rPr lang="pt-PT" dirty="0" err="1"/>
              <a:t>Matplotlib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Seaborn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TensorFlow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Keras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scikit-learn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Folium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62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7</a:t>
            </a:fld>
            <a:endParaRPr lang="en-US" sz="1800" dirty="0"/>
          </a:p>
        </p:txBody>
      </p:sp>
      <p:pic>
        <p:nvPicPr>
          <p:cNvPr id="6" name="Picture 5" descr="A diagram of a cell phone&#10;&#10;Description automatically generated">
            <a:extLst>
              <a:ext uri="{FF2B5EF4-FFF2-40B4-BE49-F238E27FC236}">
                <a16:creationId xmlns:a16="http://schemas.microsoft.com/office/drawing/2014/main" id="{3561A150-CA01-A4B3-92B3-81DEAA07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164" y="751460"/>
            <a:ext cx="6524625" cy="535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0FEC5F2-6A4B-20C2-2040-057FE2D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Arquitetura</a:t>
            </a:r>
            <a:endParaRPr lang="en-US" sz="4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05B566-8BC5-AC67-7ACC-CF9F84256043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84020E-BA31-1104-908A-A642FA38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A782-014A-FD3C-7A6E-8AE6E3210E66}"/>
              </a:ext>
            </a:extLst>
          </p:cNvPr>
          <p:cNvSpPr txBox="1"/>
          <p:nvPr/>
        </p:nvSpPr>
        <p:spPr>
          <a:xfrm>
            <a:off x="2899880" y="1759834"/>
            <a:ext cx="1816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IPL-</a:t>
            </a:r>
            <a:r>
              <a:rPr lang="pt-PT" sz="2400" b="1" dirty="0" err="1"/>
              <a:t>Dataset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7999-39A8-9EED-A93B-2C3FD43D6564}"/>
              </a:ext>
            </a:extLst>
          </p:cNvPr>
          <p:cNvSpPr txBox="1"/>
          <p:nvPr/>
        </p:nvSpPr>
        <p:spPr>
          <a:xfrm>
            <a:off x="1520661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</a:t>
            </a:r>
            <a:r>
              <a:rPr lang="pt-PT" sz="2000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PT" sz="2000" b="1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PT" sz="2000" b="1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plicação para Rastreio de Viaturas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cenários de condução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Univers Light (Body)"/>
              </a:rPr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CF25-5738-74C1-439F-9A47277CCE37}"/>
              </a:ext>
            </a:extLst>
          </p:cNvPr>
          <p:cNvSpPr txBox="1"/>
          <p:nvPr/>
        </p:nvSpPr>
        <p:spPr>
          <a:xfrm>
            <a:off x="8026166" y="1757741"/>
            <a:ext cx="21057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UAH-</a:t>
            </a:r>
            <a:r>
              <a:rPr lang="pt-PT" sz="2400" b="1" dirty="0" err="1"/>
              <a:t>Driveset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A347-2E27-9A86-01A1-5E3C739CCBA8}"/>
              </a:ext>
            </a:extLst>
          </p:cNvPr>
          <p:cNvSpPr txBox="1"/>
          <p:nvPr/>
        </p:nvSpPr>
        <p:spPr>
          <a:xfrm>
            <a:off x="6791369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pela aplicação </a:t>
            </a:r>
            <a:r>
              <a:rPr lang="pt-PT" sz="2000" b="1" dirty="0" err="1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endParaRPr lang="pt-PT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tipos de condução de 6 condutores diferentes</a:t>
            </a:r>
            <a:endParaRPr lang="pt-PT" sz="2000" dirty="0"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/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CA8D4-5DFE-7FC7-B2C7-D1B724E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i="1" dirty="0" err="1"/>
              <a:t>Datasets</a:t>
            </a:r>
            <a:endParaRPr lang="en-US" sz="4000" i="1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82AC9F-BD03-170D-EEAF-6C4849585BE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2D452-34E2-B985-A41F-510C10F1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8940-B915-FFCA-3470-C7587024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AB4B-71D6-A2C4-256C-E3453B96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binária de viagens completas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BAF5-E0E6-1400-855D-58B9F366E1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927399-02C1-F052-C361-89653EC0C9F8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Ai </a:t>
            </a:r>
            <a:r>
              <a:rPr lang="pt-PT" sz="800" dirty="0" err="1">
                <a:solidFill>
                  <a:schemeClr val="bg1"/>
                </a:solidFill>
              </a:rPr>
              <a:t>driving</a:t>
            </a:r>
            <a:r>
              <a:rPr lang="pt-PT" sz="800" dirty="0">
                <a:solidFill>
                  <a:schemeClr val="bg1"/>
                </a:solidFill>
              </a:rPr>
              <a:t>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Alberto pingo | joão castro</a:t>
            </a:r>
          </a:p>
        </p:txBody>
      </p:sp>
      <p:pic>
        <p:nvPicPr>
          <p:cNvPr id="4" name="Picture 2" descr="Bases de Dados | Bibliotecas do Politécnico de Leiria">
            <a:extLst>
              <a:ext uri="{FF2B5EF4-FFF2-40B4-BE49-F238E27FC236}">
                <a16:creationId xmlns:a16="http://schemas.microsoft.com/office/drawing/2014/main" id="{9E0A6FE1-8829-53DA-8A81-424A534F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Props1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4157</TotalTime>
  <Words>1613</Words>
  <Application>Microsoft Office PowerPoint</Application>
  <PresentationFormat>Widescreen</PresentationFormat>
  <Paragraphs>347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Symbol</vt:lpstr>
      <vt:lpstr>Times New Roman</vt:lpstr>
      <vt:lpstr>Tisa Offc Serif Pro</vt:lpstr>
      <vt:lpstr>Univers Light</vt:lpstr>
      <vt:lpstr>Univers Light (Body)</vt:lpstr>
      <vt:lpstr>Custom</vt:lpstr>
      <vt:lpstr>AI Driving Classification</vt:lpstr>
      <vt:lpstr>Sumário</vt:lpstr>
      <vt:lpstr>Introdução, Motivação e Objetivos</vt:lpstr>
      <vt:lpstr>Introdução, Motivação e Objetivos</vt:lpstr>
      <vt:lpstr>Soluções Existentes</vt:lpstr>
      <vt:lpstr>Tecnologias</vt:lpstr>
      <vt:lpstr>Arquitetura</vt:lpstr>
      <vt:lpstr>Datasets</vt:lpstr>
      <vt:lpstr>Primeira abordagem</vt:lpstr>
      <vt:lpstr>Primeira Abordagem – Cenário de condução</vt:lpstr>
      <vt:lpstr>Primeira Abordagem - Processamento de dados</vt:lpstr>
      <vt:lpstr>Primeira Abordagem - Processamento de dados</vt:lpstr>
      <vt:lpstr>Primeira Abordagem - Processamento de dados</vt:lpstr>
      <vt:lpstr>Primeira Abordagem – Modelo Stacked LSTM</vt:lpstr>
      <vt:lpstr>Primeira Abordagem – Modelo Bidirectional LSTM</vt:lpstr>
      <vt:lpstr>Primeira Abordagem – Modelo Convolutional LSTM</vt:lpstr>
      <vt:lpstr>Primeira Abordagem – Treino</vt:lpstr>
      <vt:lpstr>Primeira Abordagem - Resultados</vt:lpstr>
      <vt:lpstr>Primeira Abordagem - Resultados por classe</vt:lpstr>
      <vt:lpstr>Segunda abordagem</vt:lpstr>
      <vt:lpstr>Segunda Abordagem – Cenários de condução</vt:lpstr>
      <vt:lpstr>Segunda Abordagem - Processamento de dados</vt:lpstr>
      <vt:lpstr>Segunda Abordagem - Processamento de dados</vt:lpstr>
      <vt:lpstr>Segunda Abordagem - Modelos</vt:lpstr>
      <vt:lpstr>Segunda Abordagem - Resultados</vt:lpstr>
      <vt:lpstr>Segunda Abordagem - Resultados por classe</vt:lpstr>
      <vt:lpstr>Artigo</vt:lpstr>
      <vt:lpstr>Desafios e Dificuldades</vt:lpstr>
      <vt:lpstr>Conclusões</vt:lpstr>
      <vt:lpstr>AI DRIVING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Alberto Manuel de Matos Pingo</cp:lastModifiedBy>
  <cp:revision>306</cp:revision>
  <cp:lastPrinted>2024-07-15T14:40:12Z</cp:lastPrinted>
  <dcterms:created xsi:type="dcterms:W3CDTF">2024-01-11T18:09:01Z</dcterms:created>
  <dcterms:modified xsi:type="dcterms:W3CDTF">2024-09-11T16:01:13Z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