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1" r:id="rId11"/>
    <p:sldId id="359" r:id="rId12"/>
    <p:sldId id="362" r:id="rId13"/>
    <p:sldId id="366" r:id="rId14"/>
    <p:sldId id="364" r:id="rId15"/>
    <p:sldId id="363" r:id="rId16"/>
    <p:sldId id="326" r:id="rId17"/>
    <p:sldId id="339" r:id="rId18"/>
    <p:sldId id="336" r:id="rId19"/>
    <p:sldId id="340" r:id="rId20"/>
    <p:sldId id="327" r:id="rId21"/>
    <p:sldId id="349" r:id="rId22"/>
    <p:sldId id="350" r:id="rId23"/>
    <p:sldId id="317" r:id="rId24"/>
    <p:sldId id="342" r:id="rId25"/>
    <p:sldId id="343" r:id="rId26"/>
    <p:sldId id="347" r:id="rId27"/>
    <p:sldId id="346" r:id="rId28"/>
    <p:sldId id="348" r:id="rId29"/>
    <p:sldId id="332" r:id="rId30"/>
    <p:sldId id="352" r:id="rId31"/>
    <p:sldId id="353" r:id="rId32"/>
    <p:sldId id="354" r:id="rId33"/>
    <p:sldId id="357" r:id="rId34"/>
    <p:sldId id="334" r:id="rId35"/>
    <p:sldId id="338" r:id="rId36"/>
    <p:sldId id="310" r:id="rId37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431" autoAdjust="0"/>
  </p:normalViewPr>
  <p:slideViewPr>
    <p:cSldViewPr snapToGrid="0">
      <p:cViewPr>
        <p:scale>
          <a:sx n="100" d="100"/>
          <a:sy n="100" d="100"/>
        </p:scale>
        <p:origin x="336" y="10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o problema central que este projeto procura resolver?</a:t>
          </a:r>
          <a:endParaRPr lang="en-US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a necessidade desta solução?</a:t>
          </a:r>
          <a:endParaRPr lang="en-US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Qual é o objetivo final deste projeto?</a:t>
          </a:r>
          <a:endParaRPr lang="en-US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Reduzir o número de colaboradores</a:t>
          </a:r>
          <a:endParaRPr lang="en-US" dirty="0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outline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Relatórios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0C125F79-00B1-45F3-8A78-2AD5134B3B29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300" kern="1200" dirty="0"/>
        </a:p>
      </dgm:t>
    </dgm:pt>
    <dgm:pt modelId="{615F68CF-5502-4B6B-A0B2-77D670ED03CB}" type="sibTrans" cxnId="{F741FE03-2870-41B9-A462-9FAA41FF9E8A}">
      <dgm:prSet/>
      <dgm:spPr/>
      <dgm:t>
        <a:bodyPr/>
        <a:lstStyle/>
        <a:p>
          <a:endParaRPr lang="en-US"/>
        </a:p>
      </dgm:t>
    </dgm:pt>
    <dgm:pt modelId="{63F76666-E229-478D-8B6E-0CFB9461EAC6}" type="parTrans" cxnId="{F741FE03-2870-41B9-A462-9FAA41FF9E8A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Pesquisa</a:t>
          </a:r>
          <a:endParaRPr lang="en-US" sz="23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EA6D01B-B364-4D72-A596-BED62AECF5E5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</dgm:t>
    </dgm:pt>
    <dgm:pt modelId="{84743CD3-EE14-488E-A4AA-C55C41423970}" type="parTrans" cxnId="{468045AD-EC8F-4E64-9848-FDD7C85F2B30}">
      <dgm:prSet/>
      <dgm:spPr/>
      <dgm:t>
        <a:bodyPr/>
        <a:lstStyle/>
        <a:p>
          <a:endParaRPr lang="pt-PT"/>
        </a:p>
      </dgm:t>
    </dgm:pt>
    <dgm:pt modelId="{8B0BE478-62ED-40C3-A722-D05DD3F3CA9B}" type="sibTrans" cxnId="{468045AD-EC8F-4E64-9848-FDD7C85F2B30}">
      <dgm:prSet/>
      <dgm:spPr/>
      <dgm:t>
        <a:bodyPr/>
        <a:lstStyle/>
        <a:p>
          <a:endParaRPr lang="pt-PT"/>
        </a:p>
      </dgm:t>
    </dgm:pt>
    <dgm:pt modelId="{4F2CD29B-4175-4B32-9400-4D5A4C178E9C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</dgm:t>
    </dgm:pt>
    <dgm:pt modelId="{7483EC3A-F8ED-4974-BDB3-35F7FE898B46}" type="parTrans" cxnId="{0F1855D5-A96D-4436-BB6B-694BC6E535BC}">
      <dgm:prSet/>
      <dgm:spPr/>
      <dgm:t>
        <a:bodyPr/>
        <a:lstStyle/>
        <a:p>
          <a:endParaRPr lang="pt-PT"/>
        </a:p>
      </dgm:t>
    </dgm:pt>
    <dgm:pt modelId="{ACDB3683-6F47-41A4-A0CA-C4BF863892BC}" type="sibTrans" cxnId="{0F1855D5-A96D-4436-BB6B-694BC6E535BC}">
      <dgm:prSet/>
      <dgm:spPr/>
      <dgm:t>
        <a:bodyPr/>
        <a:lstStyle/>
        <a:p>
          <a:endParaRPr lang="pt-PT"/>
        </a:p>
      </dgm:t>
    </dgm:pt>
    <dgm:pt modelId="{960D40D3-7DCC-4E82-83A5-495EF5CB71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</dgm:t>
    </dgm:pt>
    <dgm:pt modelId="{2F0C0290-0E47-46A9-BF0C-EE6988B778B7}" type="parTrans" cxnId="{D0468D87-4E5B-412E-A8B0-40123D36AFFF}">
      <dgm:prSet/>
      <dgm:spPr/>
      <dgm:t>
        <a:bodyPr/>
        <a:lstStyle/>
        <a:p>
          <a:endParaRPr lang="pt-PT"/>
        </a:p>
      </dgm:t>
    </dgm:pt>
    <dgm:pt modelId="{EEAFC332-AC56-46D3-BD6A-B615F7338C1E}" type="sibTrans" cxnId="{D0468D87-4E5B-412E-A8B0-40123D36AFFF}">
      <dgm:prSet/>
      <dgm:spPr/>
      <dgm:t>
        <a:bodyPr/>
        <a:lstStyle/>
        <a:p>
          <a:endParaRPr lang="pt-PT"/>
        </a:p>
      </dgm:t>
    </dgm:pt>
    <dgm:pt modelId="{FB462FC9-4B18-4BBE-809C-E334CFC8FC2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gm:t>
    </dgm:pt>
    <dgm:pt modelId="{E45141EA-EC9F-4E76-BA75-E842B5B2475D}" type="parTrans" cxnId="{7B85AD05-5FDA-464B-BE38-7C8E68A6982A}">
      <dgm:prSet/>
      <dgm:spPr/>
      <dgm:t>
        <a:bodyPr/>
        <a:lstStyle/>
        <a:p>
          <a:endParaRPr lang="pt-PT"/>
        </a:p>
      </dgm:t>
    </dgm:pt>
    <dgm:pt modelId="{5E721B9D-3EBB-468E-8FB5-84FD19C52004}" type="sibTrans" cxnId="{7B85AD05-5FDA-464B-BE38-7C8E68A6982A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83485" custLinFactNeighborY="-9890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41FE03-2870-41B9-A462-9FAA41FF9E8A}" srcId="{A603631B-A191-4026-944E-D7932C6EA835}" destId="{0C125F79-00B1-45F3-8A78-2AD5134B3B29}" srcOrd="2" destOrd="0" parTransId="{63F76666-E229-478D-8B6E-0CFB9461EAC6}" sibTransId="{615F68CF-5502-4B6B-A0B2-77D670ED03CB}"/>
    <dgm:cxn modelId="{7B85AD05-5FDA-464B-BE38-7C8E68A6982A}" srcId="{960D40D3-7DCC-4E82-83A5-495EF5CB71F2}" destId="{FB462FC9-4B18-4BBE-809C-E334CFC8FC22}" srcOrd="0" destOrd="0" parTransId="{E45141EA-EC9F-4E76-BA75-E842B5B2475D}" sibTransId="{5E721B9D-3EBB-468E-8FB5-84FD19C52004}"/>
    <dgm:cxn modelId="{96AF2340-9FAF-4C07-B931-2E1E7A5F7502}" type="presOf" srcId="{4F2CD29B-4175-4B32-9400-4D5A4C178E9C}" destId="{46FC72A1-CDE4-4124-8BBF-14CC4470DC43}" srcOrd="0" destOrd="1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0468D87-4E5B-412E-A8B0-40123D36AFFF}" srcId="{79573887-A3A6-4E8A-AA6A-8EDA82D892F0}" destId="{960D40D3-7DCC-4E82-83A5-495EF5CB71F2}" srcOrd="0" destOrd="0" parTransId="{2F0C0290-0E47-46A9-BF0C-EE6988B778B7}" sibTransId="{EEAFC332-AC56-46D3-BD6A-B615F7338C1E}"/>
    <dgm:cxn modelId="{4AD61C9A-93C9-4E81-A81E-DBF193257E06}" type="presOf" srcId="{FB462FC9-4B18-4BBE-809C-E334CFC8FC22}" destId="{450D384A-04C6-4875-ADC9-03DD5BD1F398}" srcOrd="0" destOrd="1" presId="urn:microsoft.com/office/officeart/2005/8/layout/hList1"/>
    <dgm:cxn modelId="{5B6D809D-1E6D-4050-BF9C-E5E034FC1D28}" type="presOf" srcId="{960D40D3-7DCC-4E82-83A5-495EF5CB71F2}" destId="{450D384A-04C6-4875-ADC9-03DD5BD1F398}" srcOrd="0" destOrd="0" presId="urn:microsoft.com/office/officeart/2005/8/layout/hList1"/>
    <dgm:cxn modelId="{7FA3DFA9-B014-4AD4-95EC-899C63170838}" type="presOf" srcId="{9EA6D01B-B364-4D72-A596-BED62AECF5E5}" destId="{46FC72A1-CDE4-4124-8BBF-14CC4470DC43}" srcOrd="0" destOrd="0" presId="urn:microsoft.com/office/officeart/2005/8/layout/hList1"/>
    <dgm:cxn modelId="{468045AD-EC8F-4E64-9848-FDD7C85F2B30}" srcId="{A603631B-A191-4026-944E-D7932C6EA835}" destId="{9EA6D01B-B364-4D72-A596-BED62AECF5E5}" srcOrd="0" destOrd="0" parTransId="{84743CD3-EE14-488E-A4AA-C55C41423970}" sibTransId="{8B0BE478-62ED-40C3-A722-D05DD3F3CA9B}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F1855D5-A96D-4436-BB6B-694BC6E535BC}" srcId="{A603631B-A191-4026-944E-D7932C6EA835}" destId="{4F2CD29B-4175-4B32-9400-4D5A4C178E9C}" srcOrd="1" destOrd="0" parTransId="{7483EC3A-F8ED-4974-BDB3-35F7FE898B46}" sibTransId="{ACDB3683-6F47-41A4-A0CA-C4BF863892BC}"/>
    <dgm:cxn modelId="{D65696E3-4888-4B49-B106-28170AA4466E}" type="presOf" srcId="{0C125F79-00B1-45F3-8A78-2AD5134B3B29}" destId="{46FC72A1-CDE4-4124-8BBF-14CC4470DC43}" srcOrd="0" destOrd="2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Disinformation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56707855-F525-48DF-BF74-92759756631D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</dgm:t>
    </dgm:pt>
    <dgm:pt modelId="{008DC3D7-749A-4F6D-84B2-1BD8BBFEDCE8}" type="parTrans" cxnId="{90B08C27-F461-453E-AB23-B5E29C3A18E2}">
      <dgm:prSet/>
      <dgm:spPr/>
      <dgm:t>
        <a:bodyPr/>
        <a:lstStyle/>
        <a:p>
          <a:endParaRPr lang="pt-PT"/>
        </a:p>
      </dgm:t>
    </dgm:pt>
    <dgm:pt modelId="{01773A0A-CB80-4C87-8216-569BFDE21CD7}" type="sibTrans" cxnId="{90B08C27-F461-453E-AB23-B5E29C3A18E2}">
      <dgm:prSet/>
      <dgm:spPr/>
      <dgm:t>
        <a:bodyPr/>
        <a:lstStyle/>
        <a:p>
          <a:endParaRPr lang="pt-PT"/>
        </a:p>
      </dgm:t>
    </dgm:pt>
    <dgm:pt modelId="{88F4705D-C809-45FB-9A32-03316D779BCA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0AFC648B-24DC-4709-9A7F-4E81D2CB2FF2}" type="parTrans" cxnId="{3149BDB5-AD85-47EB-92FD-46169EF02058}">
      <dgm:prSet/>
      <dgm:spPr/>
      <dgm:t>
        <a:bodyPr/>
        <a:lstStyle/>
        <a:p>
          <a:endParaRPr lang="pt-PT"/>
        </a:p>
      </dgm:t>
    </dgm:pt>
    <dgm:pt modelId="{92D9209E-325C-49B9-A275-DE3AFE20054B}" type="sibTrans" cxnId="{3149BDB5-AD85-47EB-92FD-46169EF02058}">
      <dgm:prSet/>
      <dgm:spPr/>
      <dgm:t>
        <a:bodyPr/>
        <a:lstStyle/>
        <a:p>
          <a:endParaRPr lang="pt-PT"/>
        </a:p>
      </dgm:t>
    </dgm:pt>
    <dgm:pt modelId="{3E6929CC-9ECA-45AB-8333-98DC4548D7FE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0488E78B-BBAB-4B4C-BFB1-C4EAC07480A6}" type="parTrans" cxnId="{0080235C-A57E-45EB-A056-323AA36AE527}">
      <dgm:prSet/>
      <dgm:spPr/>
      <dgm:t>
        <a:bodyPr/>
        <a:lstStyle/>
        <a:p>
          <a:endParaRPr lang="pt-PT"/>
        </a:p>
      </dgm:t>
    </dgm:pt>
    <dgm:pt modelId="{1C7A3BB2-ABE2-40CB-BB31-B4484F161B88}" type="sibTrans" cxnId="{0080235C-A57E-45EB-A056-323AA36AE527}">
      <dgm:prSet/>
      <dgm:spPr/>
      <dgm:t>
        <a:bodyPr/>
        <a:lstStyle/>
        <a:p>
          <a:endParaRPr lang="pt-PT"/>
        </a:p>
      </dgm:t>
    </dgm:pt>
    <dgm:pt modelId="{ADF80DF7-3460-4169-B518-45088D35E82F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B4DD04DD-CFF4-46A5-A1CB-5210C56C40E9}" type="parTrans" cxnId="{5695D1F7-24C1-4D1E-9E3E-D831AC83656F}">
      <dgm:prSet/>
      <dgm:spPr/>
      <dgm:t>
        <a:bodyPr/>
        <a:lstStyle/>
        <a:p>
          <a:endParaRPr lang="pt-PT"/>
        </a:p>
      </dgm:t>
    </dgm:pt>
    <dgm:pt modelId="{0808DA49-F9F3-43B6-8F87-C1CF1032B5E8}" type="sibTrans" cxnId="{5695D1F7-24C1-4D1E-9E3E-D831AC83656F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1933" custLinFactNeighborX="9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 custLinFactNeighborX="-9859">
        <dgm:presLayoutVars>
          <dgm:bulletEnabled val="1"/>
        </dgm:presLayoutVars>
      </dgm:prSet>
      <dgm:spPr/>
    </dgm:pt>
  </dgm:ptLst>
  <dgm:cxnLst>
    <dgm:cxn modelId="{89909B06-10B4-415A-9BC6-162BF3D3EF48}" type="presOf" srcId="{88F4705D-C809-45FB-9A32-03316D779BCA}" destId="{46FC72A1-CDE4-4124-8BBF-14CC4470DC43}" srcOrd="0" destOrd="3" presId="urn:microsoft.com/office/officeart/2005/8/layout/hList1"/>
    <dgm:cxn modelId="{90B08C27-F461-453E-AB23-B5E29C3A18E2}" srcId="{A603631B-A191-4026-944E-D7932C6EA835}" destId="{56707855-F525-48DF-BF74-92759756631D}" srcOrd="0" destOrd="0" parTransId="{008DC3D7-749A-4F6D-84B2-1BD8BBFEDCE8}" sibTransId="{01773A0A-CB80-4C87-8216-569BFDE21CD7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0080235C-A57E-45EB-A056-323AA36AE527}" srcId="{A603631B-A191-4026-944E-D7932C6EA835}" destId="{3E6929CC-9ECA-45AB-8333-98DC4548D7FE}" srcOrd="2" destOrd="0" parTransId="{0488E78B-BBAB-4B4C-BFB1-C4EAC07480A6}" sibTransId="{1C7A3BB2-ABE2-40CB-BB31-B4484F161B88}"/>
    <dgm:cxn modelId="{7744485E-8E03-47D6-8A61-205B7AEBF47F}" type="presOf" srcId="{ADF80DF7-3460-4169-B518-45088D35E82F}" destId="{46FC72A1-CDE4-4124-8BBF-14CC4470DC43}" srcOrd="0" destOrd="1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149BDB5-AD85-47EB-92FD-46169EF02058}" srcId="{A603631B-A191-4026-944E-D7932C6EA835}" destId="{88F4705D-C809-45FB-9A32-03316D779BCA}" srcOrd="3" destOrd="0" parTransId="{0AFC648B-24DC-4709-9A7F-4E81D2CB2FF2}" sibTransId="{92D9209E-325C-49B9-A275-DE3AFE20054B}"/>
    <dgm:cxn modelId="{1F538FBE-7A3F-445C-8522-10DD7D3E803C}" type="presOf" srcId="{56707855-F525-48DF-BF74-92759756631D}" destId="{46FC72A1-CDE4-4124-8BBF-14CC4470DC43}" srcOrd="0" destOrd="0" presId="urn:microsoft.com/office/officeart/2005/8/layout/hList1"/>
    <dgm:cxn modelId="{A2E97BCE-09EB-4EFD-8A6A-DAF123442576}" type="presOf" srcId="{3E6929CC-9ECA-45AB-8333-98DC4548D7FE}" destId="{46FC72A1-CDE4-4124-8BBF-14CC4470DC43}" srcOrd="0" destOrd="2" presId="urn:microsoft.com/office/officeart/2005/8/layout/hList1"/>
    <dgm:cxn modelId="{5695D1F7-24C1-4D1E-9E3E-D831AC83656F}" srcId="{A603631B-A191-4026-944E-D7932C6EA835}" destId="{ADF80DF7-3460-4169-B518-45088D35E82F}" srcOrd="1" destOrd="0" parTransId="{B4DD04DD-CFF4-46A5-A1CB-5210C56C40E9}" sibTransId="{0808DA49-F9F3-43B6-8F87-C1CF1032B5E8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o problema central que este projeto procura resolver?</a:t>
          </a:r>
          <a:endParaRPr lang="en-US" sz="25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a necessidade desta solução?</a:t>
          </a:r>
          <a:endParaRPr lang="en-US" sz="25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Qual é o objetivo final deste projeto?</a:t>
          </a:r>
          <a:endParaRPr lang="en-US" sz="2500" kern="1200" dirty="0"/>
        </a:p>
      </dsp:txBody>
      <dsp:txXfrm>
        <a:off x="1359090" y="2942258"/>
        <a:ext cx="7791584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2253858" y="9285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087514" y="238198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Reduzir o número de colaboradores</a:t>
          </a:r>
          <a:endParaRPr lang="en-US" sz="2200" kern="1200" dirty="0"/>
        </a:p>
      </dsp:txBody>
      <dsp:txXfrm>
        <a:off x="1087514" y="2381985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Relatórios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574" y="174041"/>
        <a:ext cx="4624471" cy="1072501"/>
      </dsp:txXfrm>
    </dsp:sp>
    <dsp:sp modelId="{46FC72A1-CDE4-4124-8BBF-14CC4470DC43}">
      <dsp:nvSpPr>
        <dsp:cNvPr id="0" name=""/>
        <dsp:cNvSpPr/>
      </dsp:nvSpPr>
      <dsp:spPr>
        <a:xfrm>
          <a:off x="48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48" y="1267515"/>
        <a:ext cx="4624471" cy="2810880"/>
      </dsp:txXfrm>
    </dsp:sp>
    <dsp:sp modelId="{B95DEC62-C670-4700-AF7F-D4E4348764CE}">
      <dsp:nvSpPr>
        <dsp:cNvPr id="0" name=""/>
        <dsp:cNvSpPr/>
      </dsp:nvSpPr>
      <dsp:spPr>
        <a:xfrm>
          <a:off x="5271945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Pesquisa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271945" y="174041"/>
        <a:ext cx="4624471" cy="1072501"/>
      </dsp:txXfrm>
    </dsp:sp>
    <dsp:sp modelId="{450D384A-04C6-4875-ADC9-03DD5BD1F398}">
      <dsp:nvSpPr>
        <dsp:cNvPr id="0" name=""/>
        <dsp:cNvSpPr/>
      </dsp:nvSpPr>
      <dsp:spPr>
        <a:xfrm>
          <a:off x="5271945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sp:txBody>
      <dsp:txXfrm>
        <a:off x="5271945" y="1267515"/>
        <a:ext cx="4624471" cy="281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117041"/>
          <a:ext cx="9896465" cy="96746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Disinformation</a:t>
          </a:r>
          <a:endParaRPr lang="en-US" sz="2400" kern="1200" dirty="0"/>
        </a:p>
      </dsp:txBody>
      <dsp:txXfrm>
        <a:off x="0" y="117041"/>
        <a:ext cx="9896465" cy="967464"/>
      </dsp:txXfrm>
    </dsp:sp>
    <dsp:sp modelId="{46FC72A1-CDE4-4124-8BBF-14CC4470DC43}">
      <dsp:nvSpPr>
        <dsp:cNvPr id="0" name=""/>
        <dsp:cNvSpPr/>
      </dsp:nvSpPr>
      <dsp:spPr>
        <a:xfrm>
          <a:off x="0" y="977838"/>
          <a:ext cx="989646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sp:txBody>
      <dsp:txXfrm>
        <a:off x="0" y="977838"/>
        <a:ext cx="9896465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9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30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1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1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desenvolvimento foi organizado em duas abordagens principais: a primeira voltada para a classificação binária dos comportamentos de condução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0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874" y="2778745"/>
            <a:ext cx="8650251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2023/2024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9123" y="5495142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44519"/>
            <a:ext cx="205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 err="1">
                <a:cs typeface="Arial" panose="020B0604020202020204" pitchFamily="34" charset="0"/>
              </a:rPr>
              <a:t>Orientadores</a:t>
            </a:r>
            <a:endParaRPr lang="en-GB" sz="1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Desafios</a:t>
            </a:r>
            <a:r>
              <a:rPr lang="en-US" sz="4000" dirty="0"/>
              <a:t> e </a:t>
            </a:r>
            <a:r>
              <a:rPr lang="en-US" sz="4000" dirty="0" err="1"/>
              <a:t>Dificuldades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Conclusões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873" y="1761838"/>
            <a:ext cx="8650251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386398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2023/2024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44519"/>
            <a:ext cx="205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cs typeface="Arial" panose="020B0604020202020204" pitchFamily="34" charset="0"/>
              </a:rPr>
              <a:t>Orientadores</a:t>
            </a:r>
            <a:endParaRPr lang="en-GB" sz="1800" b="1" dirty="0"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A9EFFD-1A14-7246-D558-F4D008A29271}"/>
              </a:ext>
            </a:extLst>
          </p:cNvPr>
          <p:cNvSpPr txBox="1">
            <a:spLocks/>
          </p:cNvSpPr>
          <p:nvPr/>
        </p:nvSpPr>
        <p:spPr>
          <a:xfrm>
            <a:off x="1770874" y="2784859"/>
            <a:ext cx="8650251" cy="10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chemeClr val="tx1"/>
                </a:solidFill>
              </a:rPr>
              <a:t>Obrigado</a:t>
            </a:r>
            <a:r>
              <a:rPr lang="en-US" sz="4800" dirty="0">
                <a:solidFill>
                  <a:schemeClr val="tx1"/>
                </a:solidFill>
              </a:rPr>
              <a:t>!</a:t>
            </a:r>
            <a:endParaRPr lang="pt-PT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1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8144" y="1936709"/>
            <a:ext cx="4808806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Machine Learning</a:t>
            </a:r>
          </a:p>
          <a:p>
            <a:r>
              <a:rPr lang="pt-PT" sz="2200" dirty="0"/>
              <a:t>Subdivisão da IA</a:t>
            </a:r>
          </a:p>
          <a:p>
            <a:r>
              <a:rPr lang="pt-PT" sz="2200" dirty="0"/>
              <a:t>Métodos de análise de dados e algoritmos que permitem que computadores aprendam e melhorem com a experiência, sem serem explicitamente programados</a:t>
            </a:r>
          </a:p>
          <a:p>
            <a:r>
              <a:rPr lang="pt-PT" sz="2200" dirty="0"/>
              <a:t>“</a:t>
            </a:r>
            <a:r>
              <a:rPr lang="pt-PT" sz="2200" dirty="0" err="1"/>
              <a:t>Pattern</a:t>
            </a:r>
            <a:r>
              <a:rPr lang="pt-PT" sz="2200" dirty="0"/>
              <a:t> </a:t>
            </a:r>
            <a:r>
              <a:rPr lang="pt-PT" sz="2200" dirty="0" err="1"/>
              <a:t>Matching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steroids</a:t>
            </a:r>
            <a:r>
              <a:rPr lang="pt-PT" sz="2200" dirty="0"/>
              <a:t>” - IBM</a:t>
            </a:r>
          </a:p>
          <a:p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137D8514-0330-5D31-6983-08F1A55C48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B68A2-FAA7-4FDD-A1A4-2618C0927261}"/>
              </a:ext>
            </a:extLst>
          </p:cNvPr>
          <p:cNvSpPr txBox="1">
            <a:spLocks/>
          </p:cNvSpPr>
          <p:nvPr/>
        </p:nvSpPr>
        <p:spPr>
          <a:xfrm>
            <a:off x="6636755" y="2446151"/>
            <a:ext cx="4808806" cy="4119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/>
              <a:t>Deep Learning</a:t>
            </a:r>
          </a:p>
          <a:p>
            <a:r>
              <a:rPr lang="pt-PT" sz="2200" dirty="0"/>
              <a:t>Subdivisão do </a:t>
            </a:r>
            <a:r>
              <a:rPr lang="pt-PT" sz="2200" b="1" dirty="0"/>
              <a:t>Machine Learning</a:t>
            </a:r>
          </a:p>
          <a:p>
            <a:r>
              <a:rPr lang="pt-PT" sz="2200" dirty="0"/>
              <a:t>Utiliza multicamadas em redes neuronais (Deep neural networks)</a:t>
            </a:r>
          </a:p>
          <a:p>
            <a:r>
              <a:rPr lang="pt-PT" sz="2200" dirty="0"/>
              <a:t>Tenta simular o comportamento do cérebro humano</a:t>
            </a:r>
          </a:p>
          <a:p>
            <a:r>
              <a:rPr lang="pt-PT" sz="2200" dirty="0"/>
              <a:t>Permite modelar e entender dados complexos</a:t>
            </a:r>
          </a:p>
        </p:txBody>
      </p:sp>
    </p:spTree>
    <p:extLst>
      <p:ext uri="{BB962C8B-B14F-4D97-AF65-F5344CB8AC3E}">
        <p14:creationId xmlns:p14="http://schemas.microsoft.com/office/powerpoint/2010/main" val="752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Importância da Cibersegurança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0662" y="170867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“</a:t>
            </a:r>
            <a:r>
              <a:rPr lang="pt-PT" sz="2400" dirty="0" err="1"/>
              <a:t>Warfare</a:t>
            </a:r>
            <a:r>
              <a:rPr lang="pt-PT" sz="2400" dirty="0"/>
              <a:t> </a:t>
            </a:r>
            <a:r>
              <a:rPr lang="pt-PT" sz="2400" dirty="0" err="1"/>
              <a:t>starts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cyber” - </a:t>
            </a:r>
            <a:r>
              <a:rPr lang="pt-PT" sz="2400" dirty="0" err="1"/>
              <a:t>Jeetu</a:t>
            </a:r>
            <a:r>
              <a:rPr lang="pt-PT" sz="2400" dirty="0"/>
              <a:t> Patel - EVP &amp; GM </a:t>
            </a:r>
            <a:r>
              <a:rPr lang="pt-PT" sz="2400" dirty="0" err="1"/>
              <a:t>at</a:t>
            </a:r>
            <a:r>
              <a:rPr lang="pt-PT" sz="2400" dirty="0"/>
              <a:t> Cisco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impacto de ciberataques a infraestruturas essenciais pode ser devastador:</a:t>
            </a:r>
          </a:p>
          <a:p>
            <a:r>
              <a:rPr lang="pt-PT" sz="2400" dirty="0"/>
              <a:t>Hospitais</a:t>
            </a:r>
          </a:p>
          <a:p>
            <a:r>
              <a:rPr lang="pt-PT" sz="2400" dirty="0"/>
              <a:t>Água e luz</a:t>
            </a:r>
          </a:p>
          <a:p>
            <a:r>
              <a:rPr lang="pt-PT" sz="2400" dirty="0"/>
              <a:t>Sistema financeiro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0F011E-F583-2760-889F-40E8A25EF3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8241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C7BBE-0293-C19F-36A5-8528A25A90CF}"/>
              </a:ext>
            </a:extLst>
          </p:cNvPr>
          <p:cNvSpPr txBox="1"/>
          <p:nvPr/>
        </p:nvSpPr>
        <p:spPr>
          <a:xfrm>
            <a:off x="3048000" y="185707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1" kern="1200" dirty="0"/>
              <a:t>O que NÃO é um objetivo:</a:t>
            </a:r>
            <a:endParaRPr lang="en-US" sz="2800" b="1" kern="12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A3EAD8E-3DCA-7769-4E9C-F7ECECEAE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22667"/>
              </p:ext>
            </p:extLst>
          </p:nvPr>
        </p:nvGraphicFramePr>
        <p:xfrm>
          <a:off x="2887859" y="2266949"/>
          <a:ext cx="6416280" cy="311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Processamento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8D61B1-B44A-C9E6-DDEC-C3E4D482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Defesa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91F7-28C6-4447-36DD-EF9F9CB24B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EB1-E87F-92E7-F614-E46FF4906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44C0DFA-069F-3118-BAAD-3A4365B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9B1FEC-5886-485C-DDB8-0A817CF1D0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5CD9E5C-EACD-E1BC-AB19-5C9555BEAA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E56E40-78EE-D719-54E4-E22980FF6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53690"/>
              </p:ext>
            </p:extLst>
          </p:nvPr>
        </p:nvGraphicFramePr>
        <p:xfrm>
          <a:off x="1381119" y="1659360"/>
          <a:ext cx="9896465" cy="43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8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C24D7B2-2272-B172-EE00-9065FDA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C8C67D-2B98-2271-1DC1-482A48286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05D2-DEE3-E805-FCBD-CDF56C02AF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47E33-2085-5CAD-EFEF-7F8E642333BE}"/>
              </a:ext>
            </a:extLst>
          </p:cNvPr>
          <p:cNvSpPr txBox="1"/>
          <p:nvPr/>
        </p:nvSpPr>
        <p:spPr>
          <a:xfrm>
            <a:off x="1479190" y="1747481"/>
            <a:ext cx="9347431" cy="336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A IA é capaz de: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Analisar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Resumir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Automatizar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Interagir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Gerar protocolos de defesa em tempo real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Criar cenários de ataque fora da capacidade da imaginação de seres humanos</a:t>
            </a:r>
          </a:p>
        </p:txBody>
      </p:sp>
    </p:spTree>
    <p:extLst>
      <p:ext uri="{BB962C8B-B14F-4D97-AF65-F5344CB8AC3E}">
        <p14:creationId xmlns:p14="http://schemas.microsoft.com/office/powerpoint/2010/main" val="40674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Caso de estudo: Cisco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75BFB80-47EB-D1FA-C6A9-41B43F59C5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11663" y="2028826"/>
            <a:ext cx="9808773" cy="4705349"/>
          </a:xfrm>
        </p:spPr>
        <p:txBody>
          <a:bodyPr>
            <a:noAutofit/>
          </a:bodyPr>
          <a:lstStyle/>
          <a:p>
            <a:pPr lvl="1"/>
            <a:r>
              <a:rPr lang="pt-PT" sz="2200" dirty="0"/>
              <a:t>A Cisco começou por implementar IA nas </a:t>
            </a:r>
            <a:r>
              <a:rPr lang="pt-PT" sz="2200" dirty="0" err="1"/>
              <a:t>Firewalls</a:t>
            </a:r>
            <a:r>
              <a:rPr lang="pt-PT" sz="2200" dirty="0"/>
              <a:t> que incluía um assistente de linguagem natural, que reduziu a complexidade e tempo de gestão.</a:t>
            </a:r>
          </a:p>
          <a:p>
            <a:pPr lvl="1"/>
            <a:r>
              <a:rPr lang="pt-PT" sz="2200" dirty="0"/>
              <a:t>Atualmente o assistente IA é usado na gestão de todos os produtos da Cisco.</a:t>
            </a:r>
          </a:p>
          <a:p>
            <a:pPr lvl="1"/>
            <a:r>
              <a:rPr lang="pt-PT" sz="2200" dirty="0"/>
              <a:t>SOC: Assistente para o Centro de Operações de Segurança</a:t>
            </a:r>
          </a:p>
          <a:p>
            <a:pPr lvl="1"/>
            <a:r>
              <a:rPr lang="pt-PT" sz="2200" dirty="0"/>
              <a:t>E-mail </a:t>
            </a:r>
            <a:r>
              <a:rPr lang="pt-PT" sz="2200" dirty="0" err="1"/>
              <a:t>Threat</a:t>
            </a:r>
            <a:r>
              <a:rPr lang="pt-PT" sz="2200" dirty="0"/>
              <a:t> Defense: Deteção de spam e outras ameaças com IA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29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70799"/>
              </p:ext>
            </p:extLst>
          </p:nvPr>
        </p:nvGraphicFramePr>
        <p:xfrm>
          <a:off x="1328741" y="2095500"/>
          <a:ext cx="9896465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1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7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45AE-EBB6-F1FC-BA53-4854C71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Tendências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DB663-553A-D1DC-9891-C77670BA8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68C1-18CC-35DC-295F-64A20D5F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Alberto Pingo | João Castro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105F-6A51-D528-CDEA-5714ED7FC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F0E7D-8221-EB07-902A-A8A57EBD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D46B16-2E96-C03C-009D-09817CDA6752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D5E-5802-C653-F8AE-1A1C982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Tendências Futuras: IA na Cibersegurança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630E76-B60A-5CC2-FFB6-4FBB6C54A09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0CDA-3FD8-16EE-2B5F-2419E39080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4742-FD02-EC11-AF53-816B42BD78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001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03005D-813A-FA0A-9FD1-99DC4944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931988"/>
            <a:ext cx="9808773" cy="4506911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interdependência entre Inteligência Artificial e Cibersegurança é cada vez mais clara e crucial.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IA funciona como um multiplicador de força.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Com o uso da IA na ciberguerra a dinâmica é cada vez mais complexa e acelerada.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A falta de profissionais qualificados pode ser um obstáculo significativo, limitando a capacidade de defesa.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485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13" y="1257345"/>
            <a:ext cx="3647543" cy="1015664"/>
          </a:xfrm>
        </p:spPr>
        <p:txBody>
          <a:bodyPr anchor="t">
            <a:normAutofit/>
          </a:bodyPr>
          <a:lstStyle/>
          <a:p>
            <a:endParaRPr lang="pt-P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1891" y="2699877"/>
            <a:ext cx="3080789" cy="1726618"/>
          </a:xfrm>
        </p:spPr>
        <p:txBody>
          <a:bodyPr/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  <a:p>
            <a:endParaRPr lang="pt-PT" sz="1800" dirty="0"/>
          </a:p>
          <a:p>
            <a:r>
              <a:rPr lang="pt-PT" dirty="0"/>
              <a:t>Projeto Informático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547154" y="4584991"/>
            <a:ext cx="3470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sa Offc Serif Pro"/>
                <a:ea typeface="+mj-ea"/>
                <a:cs typeface="+mj-cs"/>
              </a:rPr>
              <a:t>Obrigado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746125"/>
            <a:ext cx="9150675" cy="1427585"/>
          </a:xfrm>
        </p:spPr>
        <p:txBody>
          <a:bodyPr anchor="ctr"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09B0F97-94C7-2E7E-E820-78C9336BF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FED9E3-E8B2-931F-F12E-D661F3C823A7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168388"/>
              </p:ext>
            </p:extLst>
          </p:nvPr>
        </p:nvGraphicFramePr>
        <p:xfrm>
          <a:off x="1819867" y="1883689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0E5826-8B91-BDF4-E33E-213FF6F5D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Soluções</a:t>
            </a:r>
            <a:r>
              <a:rPr lang="en-US" sz="4000" dirty="0"/>
              <a:t> </a:t>
            </a:r>
            <a:r>
              <a:rPr lang="en-US" sz="4000" dirty="0" err="1"/>
              <a:t>Existentes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381119" y="2212053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381119" y="3347029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381119" y="4559070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Arquitetura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68003"/>
            <a:ext cx="5292570" cy="4343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Primeira Abordagem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371990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Primeira Abordagem </a:t>
            </a:r>
            <a:endParaRPr lang="en-US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E796CC-9394-7D7A-25BE-6DC3931F0C6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D3351E-DFDE-7278-2199-AA6AA9BCFED7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F31DC3-1046-C3E6-5C82-F90F139D39D4}"/>
              </a:ext>
            </a:extLst>
          </p:cNvPr>
          <p:cNvSpPr/>
          <p:nvPr/>
        </p:nvSpPr>
        <p:spPr>
          <a:xfrm>
            <a:off x="4028935" y="2481156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A7CCAA54-67FE-B832-10CC-A27DD5F28EB3}"/>
              </a:ext>
            </a:extLst>
          </p:cNvPr>
          <p:cNvSpPr/>
          <p:nvPr/>
        </p:nvSpPr>
        <p:spPr>
          <a:xfrm>
            <a:off x="4218910" y="2670713"/>
            <a:ext cx="511057" cy="51105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083336-F4FC-0E50-1D5E-6CF0D94ACB6E}"/>
              </a:ext>
            </a:extLst>
          </p:cNvPr>
          <p:cNvGrpSpPr/>
          <p:nvPr/>
        </p:nvGrpSpPr>
        <p:grpSpPr>
          <a:xfrm>
            <a:off x="3744793" y="3617484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940A99-C406-CBE3-19B5-E8FB29855947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B53415-9462-32B6-AD23-E53FD2EB8F7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FE0180-8EA1-D66E-BF74-E15BC88CF527}"/>
              </a:ext>
            </a:extLst>
          </p:cNvPr>
          <p:cNvSpPr/>
          <p:nvPr/>
        </p:nvSpPr>
        <p:spPr>
          <a:xfrm>
            <a:off x="7469968" y="2481876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20B2EC10-81D0-DB5D-C14C-601A56BD7A22}"/>
              </a:ext>
            </a:extLst>
          </p:cNvPr>
          <p:cNvSpPr/>
          <p:nvPr/>
        </p:nvSpPr>
        <p:spPr>
          <a:xfrm>
            <a:off x="7659636" y="2671544"/>
            <a:ext cx="510644" cy="51064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D2330-EB73-F2DF-F435-36E942621D0A}"/>
              </a:ext>
            </a:extLst>
          </p:cNvPr>
          <p:cNvGrpSpPr/>
          <p:nvPr/>
        </p:nvGrpSpPr>
        <p:grpSpPr>
          <a:xfrm>
            <a:off x="7172581" y="3533870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E3FC5B-2DD7-87F1-8B4A-C361DE7274D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3D860-712A-8672-49AF-F1AE373379F9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Tratamento dos dados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B34DD7D3-7808-C132-101D-9C8BBF810E5E}"/>
              </a:ext>
            </a:extLst>
          </p:cNvPr>
          <p:cNvSpPr/>
          <p:nvPr/>
        </p:nvSpPr>
        <p:spPr>
          <a:xfrm>
            <a:off x="4613858" y="4197492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9ACCE8C8-EECB-ACA5-E0F8-65DB48DE13CE}"/>
              </a:ext>
            </a:extLst>
          </p:cNvPr>
          <p:cNvSpPr/>
          <p:nvPr/>
        </p:nvSpPr>
        <p:spPr>
          <a:xfrm>
            <a:off x="4809500" y="4393134"/>
            <a:ext cx="526731" cy="526731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60E9E3-C60F-9133-02DF-7268348D67F9}"/>
              </a:ext>
            </a:extLst>
          </p:cNvPr>
          <p:cNvGrpSpPr/>
          <p:nvPr/>
        </p:nvGrpSpPr>
        <p:grpSpPr>
          <a:xfrm>
            <a:off x="4439142" y="5254032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0E7BD1-ECFE-B70B-5C97-C06F01ACA0EF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0A39A0-6C96-327A-EE1A-978D827756EC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Normalização dos dados</a:t>
              </a:r>
              <a:endParaRPr lang="en-US" sz="1200" kern="1200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E0DDF93-9C6D-4186-B683-21794B68C1E9}"/>
              </a:ext>
            </a:extLst>
          </p:cNvPr>
          <p:cNvSpPr/>
          <p:nvPr/>
        </p:nvSpPr>
        <p:spPr>
          <a:xfrm>
            <a:off x="6710379" y="4197492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2" name="Rectangle 31" descr="Cherry Blossom outline">
            <a:extLst>
              <a:ext uri="{FF2B5EF4-FFF2-40B4-BE49-F238E27FC236}">
                <a16:creationId xmlns:a16="http://schemas.microsoft.com/office/drawing/2014/main" id="{E258C696-F1E5-0BC7-3BB6-351296FA949E}"/>
              </a:ext>
            </a:extLst>
          </p:cNvPr>
          <p:cNvSpPr/>
          <p:nvPr/>
        </p:nvSpPr>
        <p:spPr>
          <a:xfrm>
            <a:off x="6900510" y="4359513"/>
            <a:ext cx="511057" cy="511057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AE11DF-A040-21C3-6013-C4F16669C65E}"/>
              </a:ext>
            </a:extLst>
          </p:cNvPr>
          <p:cNvGrpSpPr/>
          <p:nvPr/>
        </p:nvGrpSpPr>
        <p:grpSpPr>
          <a:xfrm>
            <a:off x="6323727" y="5336627"/>
            <a:ext cx="1749678" cy="409175"/>
            <a:chOff x="3336162" y="2698769"/>
            <a:chExt cx="2812500" cy="72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BAA013-37F3-B3F3-A350-4A65FB1FB523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DBD6EE-D986-E0BB-77ED-8DEEBD1E234F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Classificação dos dados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F2EF094-CB5F-8E1C-EF39-3968A060602D}"/>
              </a:ext>
            </a:extLst>
          </p:cNvPr>
          <p:cNvSpPr/>
          <p:nvPr/>
        </p:nvSpPr>
        <p:spPr>
          <a:xfrm>
            <a:off x="5726850" y="1588550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7" name="Rectangle 36" descr="Group">
            <a:extLst>
              <a:ext uri="{FF2B5EF4-FFF2-40B4-BE49-F238E27FC236}">
                <a16:creationId xmlns:a16="http://schemas.microsoft.com/office/drawing/2014/main" id="{CCC0CB8C-0AFE-0CF1-D616-01F344FAF23C}"/>
              </a:ext>
            </a:extLst>
          </p:cNvPr>
          <p:cNvSpPr/>
          <p:nvPr/>
        </p:nvSpPr>
        <p:spPr>
          <a:xfrm>
            <a:off x="5916671" y="1743807"/>
            <a:ext cx="511057" cy="511057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B63BFE-9D6E-1316-2005-464B99318D76}"/>
              </a:ext>
            </a:extLst>
          </p:cNvPr>
          <p:cNvGrpSpPr/>
          <p:nvPr/>
        </p:nvGrpSpPr>
        <p:grpSpPr>
          <a:xfrm>
            <a:off x="5486138" y="2621663"/>
            <a:ext cx="1417326" cy="324541"/>
            <a:chOff x="1290068" y="2752247"/>
            <a:chExt cx="3637736" cy="98152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BB9155-F98D-56E4-F1C1-2BEE0DBF203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7E3C03-5342-AEC7-6468-8D687A19F12D}"/>
                </a:ext>
              </a:extLst>
            </p:cNvPr>
            <p:cNvSpPr txBox="1"/>
            <p:nvPr/>
          </p:nvSpPr>
          <p:spPr>
            <a:xfrm>
              <a:off x="1327803" y="2752245"/>
              <a:ext cx="3600001" cy="7200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dirty="0"/>
                <a:t>Descrição e caracterização dos dados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587C15F-4DBF-E114-19F7-5C9E454F70E0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1520662" y="7461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Segunda Abordagem</a:t>
            </a:r>
            <a:endParaRPr lang="en-US" sz="4000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91715B-F183-FC11-DC4A-CEE25ED6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339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1374</Words>
  <Application>Microsoft Office PowerPoint</Application>
  <PresentationFormat>Widescreen</PresentationFormat>
  <Paragraphs>291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Tisa Offc Serif Pro</vt:lpstr>
      <vt:lpstr>Univers Light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Driving Classification</vt:lpstr>
      <vt:lpstr>O que é a Inteligência Artificial?</vt:lpstr>
      <vt:lpstr>O que é LSTM?</vt:lpstr>
      <vt:lpstr>Importância da Cibersegurança</vt:lpstr>
      <vt:lpstr>PowerPoint Presentation</vt:lpstr>
      <vt:lpstr>O que é a IA na Cibersegurança?</vt:lpstr>
      <vt:lpstr>Objetivos da IA na Cibersegurança</vt:lpstr>
      <vt:lpstr>Objetivos da IA na Cibersegurança</vt:lpstr>
      <vt:lpstr>IA na Cibersegurança</vt:lpstr>
      <vt:lpstr>Usos da IA na Defesa</vt:lpstr>
      <vt:lpstr>Usos da IA na Defesa</vt:lpstr>
      <vt:lpstr>Usos da IA na Defesa</vt:lpstr>
      <vt:lpstr>Problema da IA na Defesa</vt:lpstr>
      <vt:lpstr>Caso de estudo: Cisco</vt:lpstr>
      <vt:lpstr>IA na Cibersegurança</vt:lpstr>
      <vt:lpstr>Usos da IA no Ataque</vt:lpstr>
      <vt:lpstr>Usos da IA no Ataque</vt:lpstr>
      <vt:lpstr>Tendências</vt:lpstr>
      <vt:lpstr>Tendências Futuras: IA na Cibersegurança</vt:lpstr>
      <vt:lpstr>Conclusão</vt:lpstr>
      <vt:lpstr>Bibliografia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191</cp:revision>
  <cp:lastPrinted>2024-07-15T14:40:12Z</cp:lastPrinted>
  <dcterms:created xsi:type="dcterms:W3CDTF">2024-01-11T18:09:01Z</dcterms:created>
  <dcterms:modified xsi:type="dcterms:W3CDTF">2024-09-10T13:50:45Z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