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92" r:id="rId16"/>
    <p:sldId id="391" r:id="rId17"/>
    <p:sldId id="394" r:id="rId18"/>
    <p:sldId id="390" r:id="rId19"/>
    <p:sldId id="389" r:id="rId20"/>
    <p:sldId id="384" r:id="rId21"/>
    <p:sldId id="397" r:id="rId22"/>
    <p:sldId id="395" r:id="rId23"/>
    <p:sldId id="396" r:id="rId24"/>
    <p:sldId id="377" r:id="rId25"/>
    <p:sldId id="374" r:id="rId26"/>
    <p:sldId id="375" r:id="rId27"/>
    <p:sldId id="378" r:id="rId28"/>
    <p:sldId id="381" r:id="rId29"/>
    <p:sldId id="380" r:id="rId30"/>
    <p:sldId id="382" r:id="rId31"/>
    <p:sldId id="368" r:id="rId32"/>
    <p:sldId id="366" r:id="rId33"/>
    <p:sldId id="364" r:id="rId34"/>
    <p:sldId id="379" r:id="rId35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8489" autoAdjust="0"/>
  </p:normalViewPr>
  <p:slideViewPr>
    <p:cSldViewPr snapToGrid="0">
      <p:cViewPr varScale="1">
        <p:scale>
          <a:sx n="94" d="100"/>
          <a:sy n="94" d="100"/>
        </p:scale>
        <p:origin x="1326" y="9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Classificar padrões de condução através de uma rede neuronal 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Evolução da IA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Classificar padrões de condução através de uma rede neuronal 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Evolução da IA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err="1"/>
              <a:t>Stacked</a:t>
            </a:r>
            <a:r>
              <a:rPr lang="pt-PT" b="1" dirty="0"/>
              <a:t> LSTM</a:t>
            </a:r>
            <a:r>
              <a:rPr lang="pt-PT" dirty="0"/>
              <a:t>: Várias camadas LSTM empilhadas para aumentar a capacidade de aprender padrões complexos ao longo do tempo.</a:t>
            </a:r>
          </a:p>
          <a:p>
            <a:endParaRPr lang="pt-PT" dirty="0"/>
          </a:p>
          <a:p>
            <a:r>
              <a:rPr lang="pt-PT" b="1" dirty="0" err="1"/>
              <a:t>Bidirectional</a:t>
            </a:r>
            <a:r>
              <a:rPr lang="pt-PT" b="1" dirty="0"/>
              <a:t> LSTM</a:t>
            </a:r>
            <a:r>
              <a:rPr lang="pt-PT" dirty="0"/>
              <a:t>: Permite que a rede aprenda sequências de dados em ambas as direções (frente e trás), melhorando a precisão.</a:t>
            </a:r>
          </a:p>
          <a:p>
            <a:endParaRPr lang="pt-PT" b="1" dirty="0"/>
          </a:p>
          <a:p>
            <a:r>
              <a:rPr lang="pt-PT" b="1" dirty="0" err="1"/>
              <a:t>Convolutional</a:t>
            </a:r>
            <a:r>
              <a:rPr lang="pt-PT" b="1" dirty="0"/>
              <a:t> LSTM (</a:t>
            </a:r>
            <a:r>
              <a:rPr lang="pt-PT" b="1" dirty="0" err="1"/>
              <a:t>ConvLSTM</a:t>
            </a:r>
            <a:r>
              <a:rPr lang="pt-PT" dirty="0"/>
              <a:t>): Combina </a:t>
            </a:r>
            <a:r>
              <a:rPr lang="pt-PT" dirty="0" err="1"/>
              <a:t>CNNs</a:t>
            </a:r>
            <a:r>
              <a:rPr lang="pt-PT" dirty="0"/>
              <a:t> com LSTM, útil para captar tanto características temporais quanto espaciais nos dado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1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Na segunda abordagem usamos pequenos cenários de condução gravados e preclassificados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6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Esses cenários são: </a:t>
            </a:r>
          </a:p>
          <a:p>
            <a:r>
              <a:rPr lang="pt-PT" dirty="0"/>
              <a:t>Cenários de Aceleração em linha reta</a:t>
            </a:r>
          </a:p>
          <a:p>
            <a:r>
              <a:rPr lang="pt-PT" dirty="0"/>
              <a:t>Travagem usando o pedal de travão </a:t>
            </a:r>
          </a:p>
          <a:p>
            <a:r>
              <a:rPr lang="pt-PT" dirty="0"/>
              <a:t>e Interseções.</a:t>
            </a:r>
          </a:p>
          <a:p>
            <a:endParaRPr lang="pt-PT" dirty="0"/>
          </a:p>
          <a:p>
            <a:r>
              <a:rPr lang="pt-PT" dirty="0"/>
              <a:t>Os cenários foram preclassificados como Lento, Normal e Agressivo.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Vou descrever o fluxo de dados desde a captura até ao treino e teste do modelo.</a:t>
            </a:r>
          </a:p>
          <a:p>
            <a:endParaRPr lang="pt-PT" dirty="0"/>
          </a:p>
          <a:p>
            <a:r>
              <a:rPr lang="pt-PT" dirty="0"/>
              <a:t>Depois da recolha dos diferentes cenários de condução seguimos para a importação e limpeza dos dados.</a:t>
            </a:r>
          </a:p>
          <a:p>
            <a:endParaRPr lang="pt-PT" dirty="0"/>
          </a:p>
          <a:p>
            <a:r>
              <a:rPr lang="pt-PT" dirty="0"/>
              <a:t>Em seguida aplicamos uma </a:t>
            </a:r>
            <a:r>
              <a:rPr lang="pt-PT" dirty="0" err="1"/>
              <a:t>Rolling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 centrada de tamanho 3, que calcula a média do próprio valor, o anterior e o seguinte para obter um novo valor. Com isto conseguimos reduzir </a:t>
            </a:r>
            <a:r>
              <a:rPr lang="pt-PT" dirty="0" err="1"/>
              <a:t>ruidos</a:t>
            </a:r>
            <a:r>
              <a:rPr lang="pt-PT" dirty="0"/>
              <a:t> e erros nos dados capturados.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à normalização dos dados e à segmentação dos dados brutos em janelas temporais de tamanho 16 e com 1 linha de deslocamento</a:t>
            </a:r>
          </a:p>
          <a:p>
            <a:endParaRPr lang="pt-PT" dirty="0"/>
          </a:p>
          <a:p>
            <a:r>
              <a:rPr lang="pt-PT" dirty="0"/>
              <a:t>De seguida dividimos os dados em conjuntos de treino, validação e teste. </a:t>
            </a:r>
          </a:p>
          <a:p>
            <a:r>
              <a:rPr lang="pt-PT" dirty="0"/>
              <a:t>O conjunto de treino e validação são usados para o treino do modelo</a:t>
            </a:r>
          </a:p>
          <a:p>
            <a:r>
              <a:rPr lang="pt-PT" dirty="0"/>
              <a:t>E o conjunto de teste é usado na avaliação do modelo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Nesta tabela apresentamos os resultados gerais dos modelos desenvolvidos.</a:t>
            </a:r>
          </a:p>
          <a:p>
            <a:endParaRPr lang="pt-PT" dirty="0"/>
          </a:p>
          <a:p>
            <a:r>
              <a:rPr lang="pt-PT" dirty="0"/>
              <a:t>Os modelos têm resultados muito parecidos, o Bidirecional com uma accuracy e </a:t>
            </a:r>
            <a:r>
              <a:rPr lang="pt-PT" dirty="0" err="1"/>
              <a:t>loss</a:t>
            </a:r>
            <a:r>
              <a:rPr lang="pt-PT" dirty="0"/>
              <a:t>, ligeiramente, superior ao Stacked LSTM</a:t>
            </a:r>
          </a:p>
          <a:p>
            <a:r>
              <a:rPr lang="pt-PT" dirty="0"/>
              <a:t>E o Stacked LSTM sendo, ligeiramente, melhor no resto das métricas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Nos resultados Por Classe conseguimos analisar qual ou quais as classes que modelo tem mais dificuldade em classificar</a:t>
            </a:r>
          </a:p>
          <a:p>
            <a:endParaRPr lang="pt-PT" dirty="0"/>
          </a:p>
          <a:p>
            <a:r>
              <a:rPr lang="pt-PT" dirty="0"/>
              <a:t>Na matriz de confusão do Stacked LSTM vemos que as linhas da classe “slow” têm a maior quantidade de falsos positivos e falsos negativos</a:t>
            </a:r>
          </a:p>
          <a:p>
            <a:r>
              <a:rPr lang="pt-PT" dirty="0"/>
              <a:t>No erro por classe conseguimos observar um comportamento semelhante, onde a classe “slow” tem um erro por classe significativamente superior.</a:t>
            </a:r>
          </a:p>
          <a:p>
            <a:endParaRPr lang="pt-PT" dirty="0"/>
          </a:p>
          <a:p>
            <a:r>
              <a:rPr lang="pt-PT" dirty="0"/>
              <a:t>Já na </a:t>
            </a:r>
            <a:r>
              <a:rPr lang="pt-PT" dirty="0" err="1"/>
              <a:t>matrix</a:t>
            </a:r>
            <a:r>
              <a:rPr lang="pt-PT" dirty="0"/>
              <a:t> de confusão da Bidirectional LSTM conseguimos observar uma distribuição bastante mais uniforme com menos classificações erradas.</a:t>
            </a:r>
          </a:p>
          <a:p>
            <a:r>
              <a:rPr lang="pt-PT" dirty="0"/>
              <a:t>No entanto, quando observamos o erro por classe vemos que o modelo tem uma ligeira dificuldade na classe “normal”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err="1"/>
              <a:t>Labels</a:t>
            </a:r>
            <a:r>
              <a:rPr lang="pt-PT" b="1" dirty="0"/>
              <a:t> Usadas</a:t>
            </a:r>
            <a:r>
              <a:rPr lang="pt-PT" dirty="0"/>
              <a:t>: Agressivo e Não Agressivo (Classificação Binária)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475907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16CF6-D953-E1A4-7403-8826ECC1D428}"/>
              </a:ext>
            </a:extLst>
          </p:cNvPr>
          <p:cNvSpPr txBox="1">
            <a:spLocks/>
          </p:cNvSpPr>
          <p:nvPr/>
        </p:nvSpPr>
        <p:spPr>
          <a:xfrm>
            <a:off x="5475117" y="3429000"/>
            <a:ext cx="1241765" cy="692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LSTM</a:t>
            </a:r>
            <a:endParaRPr lang="pt-PT" sz="3200" dirty="0">
              <a:solidFill>
                <a:schemeClr val="tx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B1FB36-F4FF-E832-4684-DB3898CE2A3D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94431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511111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94503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513282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88456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88456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9C5514-3644-1E14-EF10-9B06869F3C0A}"/>
              </a:ext>
            </a:extLst>
          </p:cNvPr>
          <p:cNvSpPr txBox="1"/>
          <p:nvPr/>
        </p:nvSpPr>
        <p:spPr>
          <a:xfrm>
            <a:off x="4101811" y="4573028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Gráfico de manobras Abrantes-Leiria.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16C6115-E5C7-FF69-A779-E86286C90BE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8" name="Picture 7" descr="A diagram of a system&#10;&#10;Description automatically generated">
            <a:extLst>
              <a:ext uri="{FF2B5EF4-FFF2-40B4-BE49-F238E27FC236}">
                <a16:creationId xmlns:a16="http://schemas.microsoft.com/office/drawing/2014/main" id="{6414C40F-4196-79E9-E8AF-C7F323FB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14" t="4303" r="4562"/>
          <a:stretch/>
        </p:blipFill>
        <p:spPr>
          <a:xfrm>
            <a:off x="3253339" y="823197"/>
            <a:ext cx="5284200" cy="494590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B659DD-8328-3AC8-6A2D-FE6D20F0577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352C7-D3F9-0AD5-2EBB-AB95266C2446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67A9A7-362D-D4EB-2B4E-6FDEE4B2F3F7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positive and negative values&#10;&#10;Description automatically generated">
            <a:extLst>
              <a:ext uri="{FF2B5EF4-FFF2-40B4-BE49-F238E27FC236}">
                <a16:creationId xmlns:a16="http://schemas.microsoft.com/office/drawing/2014/main" id="{E90D7E33-3051-40D3-AE22-BAF59188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29" y="776436"/>
            <a:ext cx="5202941" cy="5015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78CC87-F6AE-2E42-A331-2EE201C7FE14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B7B29F-48E1-103C-0B42-964488DB2CF8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3344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4363E43-60CC-DCD1-6A6C-AF0CC85D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684" t="3665" r="2757"/>
          <a:stretch/>
        </p:blipFill>
        <p:spPr>
          <a:xfrm>
            <a:off x="3521241" y="819372"/>
            <a:ext cx="4940765" cy="4926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FA6DC6-7E9B-7EEC-2A82-C82D2D689436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C29674-979C-9B88-10B9-AC1BE3A188FF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3148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CC4E704C-C1B1-D234-B8D9-07717D5A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48" r="3850"/>
          <a:stretch/>
        </p:blipFill>
        <p:spPr>
          <a:xfrm>
            <a:off x="3578993" y="917647"/>
            <a:ext cx="5072514" cy="4843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874B5-F4B3-3CF1-E84D-7A292EE0FED3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59A7B3-A6FA-E77D-CCDB-88C5B683605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7639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4DDC9-35FD-A9D0-285D-10A82BAE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32303"/>
            <a:ext cx="7247953" cy="6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236C-6D9A-2DAB-7FED-B5596AE5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2977841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EF877-54FB-6FE9-B296-D9A48E2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8" y="4641266"/>
            <a:ext cx="9055637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74D41-B1BC-EEE8-E651-9CFC329A4FA8}"/>
              </a:ext>
            </a:extLst>
          </p:cNvPr>
          <p:cNvSpPr txBox="1"/>
          <p:nvPr/>
        </p:nvSpPr>
        <p:spPr>
          <a:xfrm>
            <a:off x="1783817" y="212029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primeira abordagem.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72AD1-9580-CFA3-4B61-9CBA9CB49384}"/>
              </a:ext>
            </a:extLst>
          </p:cNvPr>
          <p:cNvSpPr txBox="1"/>
          <p:nvPr/>
        </p:nvSpPr>
        <p:spPr>
          <a:xfrm>
            <a:off x="1742443" y="364923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primeira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16828-40BE-30B9-000B-E590EC3998F9}"/>
              </a:ext>
            </a:extLst>
          </p:cNvPr>
          <p:cNvSpPr txBox="1"/>
          <p:nvPr/>
        </p:nvSpPr>
        <p:spPr>
          <a:xfrm>
            <a:off x="1698981" y="5350796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 err="1"/>
              <a:t>Convolucional</a:t>
            </a:r>
            <a:r>
              <a:rPr lang="pt-PT" sz="1000" dirty="0"/>
              <a:t> LSTM da primeira abordagem.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66CA712-ADAB-B2E3-E8A9-36ABB32AA117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426" y="694115"/>
            <a:ext cx="7576362" cy="4847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F9833-90BC-BB2A-63BB-72F04981840D}"/>
              </a:ext>
            </a:extLst>
          </p:cNvPr>
          <p:cNvSpPr txBox="1"/>
          <p:nvPr/>
        </p:nvSpPr>
        <p:spPr>
          <a:xfrm>
            <a:off x="4917530" y="566371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da </a:t>
            </a:r>
            <a:r>
              <a:rPr lang="pt-PT" sz="1000" i="1" dirty="0" err="1"/>
              <a:t>loss</a:t>
            </a:r>
            <a:r>
              <a:rPr lang="pt-PT" sz="1000" dirty="0"/>
              <a:t> e </a:t>
            </a:r>
            <a:r>
              <a:rPr lang="pt-PT" sz="1000" dirty="0" err="1"/>
              <a:t>val_</a:t>
            </a:r>
            <a:r>
              <a:rPr lang="pt-PT" sz="1000" i="1" dirty="0" err="1"/>
              <a:t>loss</a:t>
            </a:r>
            <a:r>
              <a:rPr lang="pt-PT" sz="1000" dirty="0"/>
              <a:t>  - </a:t>
            </a:r>
            <a:r>
              <a:rPr lang="pt-PT" sz="1000" i="1" dirty="0" err="1"/>
              <a:t>Convolutional</a:t>
            </a:r>
            <a:r>
              <a:rPr lang="pt-PT" sz="1000" dirty="0"/>
              <a:t> LSTM.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C978E9-A82F-B0DD-CD62-0A304A58CA4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BAE615-CA14-139A-EAF7-DAC27EC9C559}"/>
              </a:ext>
            </a:extLst>
          </p:cNvPr>
          <p:cNvSpPr txBox="1"/>
          <p:nvPr/>
        </p:nvSpPr>
        <p:spPr>
          <a:xfrm>
            <a:off x="2806040" y="5054987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primeira abordagem.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ED304C1-7035-556E-30D0-E1F86AC3A3BE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EDB79-0D68-0ED3-15F9-4D86E055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14" y="1955064"/>
            <a:ext cx="3744770" cy="2947872"/>
          </a:xfrm>
          <a:prstGeom prst="rect">
            <a:avLst/>
          </a:prstGeom>
        </p:spPr>
      </p:pic>
      <p:pic>
        <p:nvPicPr>
          <p:cNvPr id="9" name="Picture 8" descr="A green and white chart&#10;&#10;Description automatically generated">
            <a:extLst>
              <a:ext uri="{FF2B5EF4-FFF2-40B4-BE49-F238E27FC236}">
                <a16:creationId xmlns:a16="http://schemas.microsoft.com/office/drawing/2014/main" id="{0F010C92-838B-19F9-B46D-51655A4A9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114800" cy="295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9D2D8-6639-D553-8843-DD37388E1402}"/>
              </a:ext>
            </a:extLst>
          </p:cNvPr>
          <p:cNvSpPr txBox="1"/>
          <p:nvPr/>
        </p:nvSpPr>
        <p:spPr>
          <a:xfrm>
            <a:off x="1520662" y="4951061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Stacked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FE6C-538B-AC5A-3CEB-E4A74F537E77}"/>
              </a:ext>
            </a:extLst>
          </p:cNvPr>
          <p:cNvSpPr txBox="1"/>
          <p:nvPr/>
        </p:nvSpPr>
        <p:spPr>
          <a:xfrm>
            <a:off x="6651414" y="4951060"/>
            <a:ext cx="3744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Stacked LSTM (1A).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1869-310A-5791-3A5E-1A3C4EB3B26C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8677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4E259-2958-3D61-5DC9-4984B426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02" y="1955064"/>
            <a:ext cx="3736881" cy="2941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3" name="Picture 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46C9326-5E57-EB60-C45E-018BC3AB8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254496" cy="294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133DB-ED9A-C27E-D422-931E3905FACF}"/>
              </a:ext>
            </a:extLst>
          </p:cNvPr>
          <p:cNvSpPr txBox="1"/>
          <p:nvPr/>
        </p:nvSpPr>
        <p:spPr>
          <a:xfrm>
            <a:off x="1520662" y="4951061"/>
            <a:ext cx="425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Bidirectional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8573-53B1-67D4-E1C4-B1D28F951EBD}"/>
              </a:ext>
            </a:extLst>
          </p:cNvPr>
          <p:cNvSpPr txBox="1"/>
          <p:nvPr/>
        </p:nvSpPr>
        <p:spPr>
          <a:xfrm>
            <a:off x="6659302" y="4951060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Bidirectional LSTM (1A).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46B5B0-9D70-3082-9FE0-A476D49A7BD8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6280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28544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Tecnologias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9672AC-ACFB-287F-3BA6-1908861C25A5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958169"/>
            <a:ext cx="4012038" cy="2941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302" y="1958169"/>
            <a:ext cx="3736881" cy="294166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AA5708BC-0588-4BBF-F6F7-1AE083BC5E66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Convolucional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AF9A-9228-7570-1C44-21DFE1E0B025}"/>
              </a:ext>
            </a:extLst>
          </p:cNvPr>
          <p:cNvSpPr txBox="1"/>
          <p:nvPr/>
        </p:nvSpPr>
        <p:spPr>
          <a:xfrm>
            <a:off x="1520663" y="4951061"/>
            <a:ext cx="4012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CA30F-FCFE-6944-2710-D3CCADBEED0F}"/>
              </a:ext>
            </a:extLst>
          </p:cNvPr>
          <p:cNvSpPr txBox="1"/>
          <p:nvPr/>
        </p:nvSpPr>
        <p:spPr>
          <a:xfrm>
            <a:off x="6659300" y="4951060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EB7DF83-1A7A-0099-8FDC-1B4ED3A372CD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9476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0C9162-1DCE-0985-50AC-9FCD17F205DF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– Interseção.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A04A17-3C27-20D8-8F7B-CE04B13BD114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BC06D-5D05-95F4-EE10-B274F76B1724}"/>
              </a:ext>
            </a:extLst>
          </p:cNvPr>
          <p:cNvSpPr txBox="1"/>
          <p:nvPr/>
        </p:nvSpPr>
        <p:spPr>
          <a:xfrm>
            <a:off x="3606826" y="5867529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EC9E76-B75B-718C-134C-E4D2380B7BC1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F8290-A4BF-04D8-9A51-C12E3F9C244A}"/>
              </a:ext>
            </a:extLst>
          </p:cNvPr>
          <p:cNvSpPr txBox="1"/>
          <p:nvPr/>
        </p:nvSpPr>
        <p:spPr>
          <a:xfrm>
            <a:off x="3606826" y="5867529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CB7CF8-DF47-56A5-1859-5953A3CE016F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19022-07AE-4478-5878-DFDD559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955391"/>
            <a:ext cx="10303284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17F07-BC73-9C97-CD23-69980899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942214"/>
            <a:ext cx="86243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DBC52A-A0BD-6838-4D48-5B4BD44E9370}"/>
              </a:ext>
            </a:extLst>
          </p:cNvPr>
          <p:cNvSpPr txBox="1"/>
          <p:nvPr/>
        </p:nvSpPr>
        <p:spPr>
          <a:xfrm>
            <a:off x="1520662" y="2677424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segunda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6A7CB-D4D2-964E-65A7-793B228B32C3}"/>
              </a:ext>
            </a:extLst>
          </p:cNvPr>
          <p:cNvSpPr txBox="1"/>
          <p:nvPr/>
        </p:nvSpPr>
        <p:spPr>
          <a:xfrm>
            <a:off x="1520661" y="4685207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segunda abordagem.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994C-4E80-AA1E-2C72-C0D25DC8790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22F0B5-9F9F-11EA-7231-A50770C91136}"/>
              </a:ext>
            </a:extLst>
          </p:cNvPr>
          <p:cNvSpPr txBox="1"/>
          <p:nvPr/>
        </p:nvSpPr>
        <p:spPr>
          <a:xfrm>
            <a:off x="2806041" y="5064612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segunda abordagem.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9A2CF27-0ED8-1D33-0372-3A0D7D71D097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64" y="3825076"/>
            <a:ext cx="3241210" cy="2073069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2960599" cy="207306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2777056" y="704295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7299717" y="64495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2" y="3825076"/>
            <a:ext cx="3232838" cy="2068814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889" y="1211758"/>
            <a:ext cx="2940855" cy="205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46154-8B60-B578-9DD8-C56282DD38D3}"/>
              </a:ext>
            </a:extLst>
          </p:cNvPr>
          <p:cNvSpPr txBox="1"/>
          <p:nvPr/>
        </p:nvSpPr>
        <p:spPr>
          <a:xfrm>
            <a:off x="2256064" y="5906115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- Stacked LSTM (2A).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28D36-EE7C-7DE3-0601-E829D8801C98}"/>
              </a:ext>
            </a:extLst>
          </p:cNvPr>
          <p:cNvSpPr txBox="1"/>
          <p:nvPr/>
        </p:nvSpPr>
        <p:spPr>
          <a:xfrm>
            <a:off x="6829372" y="5906114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– Bidirectional LSTM (2A).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9B5F5-0DD5-20AA-DF81-69DB7067AEC1}"/>
              </a:ext>
            </a:extLst>
          </p:cNvPr>
          <p:cNvSpPr txBox="1"/>
          <p:nvPr/>
        </p:nvSpPr>
        <p:spPr>
          <a:xfrm>
            <a:off x="2402026" y="3311759"/>
            <a:ext cx="296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Stacked LSTM (2A).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D2033-145E-0203-1945-B4C5BB2FDFF7}"/>
              </a:ext>
            </a:extLst>
          </p:cNvPr>
          <p:cNvSpPr txBox="1"/>
          <p:nvPr/>
        </p:nvSpPr>
        <p:spPr>
          <a:xfrm>
            <a:off x="6967888" y="3302106"/>
            <a:ext cx="294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Bidirectional LSTM (2A).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0E6786A-1B30-2E9D-A7A3-62407AF3589A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D6F3-A318-6EDA-D0B6-58FD1DBE44F1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615F10C-12EF-7704-809F-FCDA895F77B9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572A-39EF-3302-6D21-F00A19AFCC6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30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F82661-68DA-FC24-C1EB-53F2535E88D9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BC47-FE20-82FB-C30C-84934A673ED8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096224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4B3D46-773D-34BE-76AE-9503740A3B25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6ED260-60FA-E66F-7458-C5E877F6A85F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5BE94D6-36B6-200C-CC24-E15F9575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49" y="2436563"/>
            <a:ext cx="1807502" cy="19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3060E-2AFC-4A25-5264-4BD3EBF21244}"/>
              </a:ext>
            </a:extLst>
          </p:cNvPr>
          <p:cNvSpPr txBox="1"/>
          <p:nvPr/>
        </p:nvSpPr>
        <p:spPr>
          <a:xfrm>
            <a:off x="1981200" y="4298326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Logo da linguagem </a:t>
            </a:r>
            <a:r>
              <a:rPr lang="pt-PT" sz="1000" dirty="0" err="1"/>
              <a:t>python</a:t>
            </a:r>
            <a:r>
              <a:rPr lang="pt-PT" sz="1000" dirty="0"/>
              <a:t>. Fonte: Wikipédia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FCE727-E9CD-E71D-85CD-A9EA90D2DA0D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9409-11BB-9EFA-60FD-C618A97FBFDB}"/>
              </a:ext>
            </a:extLst>
          </p:cNvPr>
          <p:cNvSpPr txBox="1"/>
          <p:nvPr/>
        </p:nvSpPr>
        <p:spPr>
          <a:xfrm>
            <a:off x="4038599" y="582049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do protótipo.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C4DA9-5803-8C8C-916A-276B84E9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8" y="1219915"/>
            <a:ext cx="5448300" cy="4600575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BED5D8-89F3-63F4-7546-1921FF45C886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57B9CF4-AE80-21C7-2934-B3343FBA0D73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0CFDB5E-C1AF-9850-9EDA-C339D6943633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</TotalTime>
  <Words>2047</Words>
  <Application>Microsoft Office PowerPoint</Application>
  <PresentationFormat>Widescreen</PresentationFormat>
  <Paragraphs>423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Processamento de dados</vt:lpstr>
      <vt:lpstr>Segunda Abordagem - Modelos</vt:lpstr>
      <vt:lpstr>Primeira Abordagem – Treino</vt:lpstr>
      <vt:lpstr>Primeira Abordagem - Resultados</vt:lpstr>
      <vt:lpstr>Primeira Abordagem - Resultados por classe</vt:lpstr>
      <vt:lpstr>Primeira Abordagem - Resultados por classe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371</cp:revision>
  <cp:lastPrinted>2024-07-15T14:40:12Z</cp:lastPrinted>
  <dcterms:created xsi:type="dcterms:W3CDTF">2024-01-11T18:09:01Z</dcterms:created>
  <dcterms:modified xsi:type="dcterms:W3CDTF">2024-09-11T23:24:33Z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